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553" r:id="rId3"/>
    <p:sldId id="560" r:id="rId4"/>
    <p:sldId id="567" r:id="rId5"/>
    <p:sldId id="572" r:id="rId6"/>
    <p:sldId id="497" r:id="rId7"/>
    <p:sldId id="257" r:id="rId8"/>
    <p:sldId id="290" r:id="rId9"/>
    <p:sldId id="274" r:id="rId10"/>
    <p:sldId id="292" r:id="rId11"/>
    <p:sldId id="286" r:id="rId12"/>
    <p:sldId id="554" r:id="rId13"/>
    <p:sldId id="340" r:id="rId14"/>
    <p:sldId id="339" r:id="rId15"/>
    <p:sldId id="556" r:id="rId16"/>
    <p:sldId id="565" r:id="rId17"/>
    <p:sldId id="566" r:id="rId18"/>
    <p:sldId id="568" r:id="rId19"/>
    <p:sldId id="277" r:id="rId20"/>
    <p:sldId id="289" r:id="rId21"/>
    <p:sldId id="562" r:id="rId22"/>
    <p:sldId id="499" r:id="rId23"/>
    <p:sldId id="502" r:id="rId24"/>
    <p:sldId id="359" r:id="rId25"/>
    <p:sldId id="349" r:id="rId26"/>
    <p:sldId id="557" r:id="rId27"/>
    <p:sldId id="559" r:id="rId28"/>
    <p:sldId id="558" r:id="rId29"/>
    <p:sldId id="570" r:id="rId30"/>
    <p:sldId id="569" r:id="rId31"/>
    <p:sldId id="571" r:id="rId32"/>
    <p:sldId id="528" r:id="rId33"/>
    <p:sldId id="529" r:id="rId34"/>
    <p:sldId id="530" r:id="rId35"/>
    <p:sldId id="514" r:id="rId36"/>
    <p:sldId id="509" r:id="rId37"/>
    <p:sldId id="561" r:id="rId38"/>
    <p:sldId id="563" r:id="rId39"/>
    <p:sldId id="387" r:id="rId40"/>
    <p:sldId id="388" r:id="rId41"/>
    <p:sldId id="564" r:id="rId42"/>
    <p:sldId id="36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8"/>
    <p:restoredTop sz="94664"/>
  </p:normalViewPr>
  <p:slideViewPr>
    <p:cSldViewPr snapToGrid="0">
      <p:cViewPr>
        <p:scale>
          <a:sx n="60" d="100"/>
          <a:sy n="60" d="100"/>
        </p:scale>
        <p:origin x="83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B39E8-5FB5-4C36-B0F7-8C0007FA4446}"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7C5304FF-F9AB-4E4E-ADC9-63CACB2425D3}">
      <dgm:prSet/>
      <dgm:spPr/>
      <dgm:t>
        <a:bodyPr/>
        <a:lstStyle/>
        <a:p>
          <a:r>
            <a:rPr lang="en-US" dirty="0"/>
            <a:t>To help you identify some of the good issues from recent cases</a:t>
          </a:r>
        </a:p>
      </dgm:t>
    </dgm:pt>
    <dgm:pt modelId="{818E2242-D4E2-4904-BFA9-449D7A2C5097}" type="parTrans" cxnId="{296D5D86-49B0-4B96-BEEF-24B79EB333C3}">
      <dgm:prSet/>
      <dgm:spPr/>
      <dgm:t>
        <a:bodyPr/>
        <a:lstStyle/>
        <a:p>
          <a:endParaRPr lang="en-US"/>
        </a:p>
      </dgm:t>
    </dgm:pt>
    <dgm:pt modelId="{C7DF014A-834B-4A1C-816C-01F86C629564}" type="sibTrans" cxnId="{296D5D86-49B0-4B96-BEEF-24B79EB333C3}">
      <dgm:prSet/>
      <dgm:spPr/>
      <dgm:t>
        <a:bodyPr/>
        <a:lstStyle/>
        <a:p>
          <a:endParaRPr lang="en-US"/>
        </a:p>
      </dgm:t>
    </dgm:pt>
    <dgm:pt modelId="{F193EA5E-CDF9-4E5F-977C-638E5C32240A}">
      <dgm:prSet/>
      <dgm:spPr/>
      <dgm:t>
        <a:bodyPr/>
        <a:lstStyle/>
        <a:p>
          <a:r>
            <a:rPr lang="en-US" dirty="0"/>
            <a:t>To help you understand how to apply those cases</a:t>
          </a:r>
        </a:p>
      </dgm:t>
    </dgm:pt>
    <dgm:pt modelId="{44C7AEF3-5C9A-43A3-935B-B157A2C9ACAA}" type="parTrans" cxnId="{E38CE2CA-108F-4E6E-A9CD-EE0C971C610D}">
      <dgm:prSet/>
      <dgm:spPr/>
      <dgm:t>
        <a:bodyPr/>
        <a:lstStyle/>
        <a:p>
          <a:endParaRPr lang="en-US"/>
        </a:p>
      </dgm:t>
    </dgm:pt>
    <dgm:pt modelId="{CB16B420-78EA-4173-9AA7-19891EF659EB}" type="sibTrans" cxnId="{E38CE2CA-108F-4E6E-A9CD-EE0C971C610D}">
      <dgm:prSet/>
      <dgm:spPr/>
      <dgm:t>
        <a:bodyPr/>
        <a:lstStyle/>
        <a:p>
          <a:endParaRPr lang="en-US"/>
        </a:p>
      </dgm:t>
    </dgm:pt>
    <dgm:pt modelId="{2227B6DC-2213-0246-A8F6-6587DD1D5C1D}" type="pres">
      <dgm:prSet presAssocID="{D57B39E8-5FB5-4C36-B0F7-8C0007FA4446}" presName="Name0" presStyleCnt="0">
        <dgm:presLayoutVars>
          <dgm:dir/>
          <dgm:animLvl val="lvl"/>
          <dgm:resizeHandles val="exact"/>
        </dgm:presLayoutVars>
      </dgm:prSet>
      <dgm:spPr/>
    </dgm:pt>
    <dgm:pt modelId="{D8AEB6BF-7EBB-1244-B43E-8BFE0022FA1F}" type="pres">
      <dgm:prSet presAssocID="{F193EA5E-CDF9-4E5F-977C-638E5C32240A}" presName="boxAndChildren" presStyleCnt="0"/>
      <dgm:spPr/>
    </dgm:pt>
    <dgm:pt modelId="{0FD51733-4D32-DA4D-AF9B-28EB80DB4AB9}" type="pres">
      <dgm:prSet presAssocID="{F193EA5E-CDF9-4E5F-977C-638E5C32240A}" presName="parentTextBox" presStyleLbl="node1" presStyleIdx="0" presStyleCnt="2"/>
      <dgm:spPr/>
    </dgm:pt>
    <dgm:pt modelId="{E4B3CFB2-722F-1D41-A9C7-552BB3B474C0}" type="pres">
      <dgm:prSet presAssocID="{C7DF014A-834B-4A1C-816C-01F86C629564}" presName="sp" presStyleCnt="0"/>
      <dgm:spPr/>
    </dgm:pt>
    <dgm:pt modelId="{74153BEC-25ED-ED44-83D8-888D760EB8D5}" type="pres">
      <dgm:prSet presAssocID="{7C5304FF-F9AB-4E4E-ADC9-63CACB2425D3}" presName="arrowAndChildren" presStyleCnt="0"/>
      <dgm:spPr/>
    </dgm:pt>
    <dgm:pt modelId="{9D206F68-3790-FC4A-B1CB-F6EF5653F7FA}" type="pres">
      <dgm:prSet presAssocID="{7C5304FF-F9AB-4E4E-ADC9-63CACB2425D3}" presName="parentTextArrow" presStyleLbl="node1" presStyleIdx="1" presStyleCnt="2"/>
      <dgm:spPr/>
    </dgm:pt>
  </dgm:ptLst>
  <dgm:cxnLst>
    <dgm:cxn modelId="{3D2CFE67-F5E0-DF4C-BE2E-2925BF8CE188}" type="presOf" srcId="{F193EA5E-CDF9-4E5F-977C-638E5C32240A}" destId="{0FD51733-4D32-DA4D-AF9B-28EB80DB4AB9}" srcOrd="0" destOrd="0" presId="urn:microsoft.com/office/officeart/2005/8/layout/process4"/>
    <dgm:cxn modelId="{296D5D86-49B0-4B96-BEEF-24B79EB333C3}" srcId="{D57B39E8-5FB5-4C36-B0F7-8C0007FA4446}" destId="{7C5304FF-F9AB-4E4E-ADC9-63CACB2425D3}" srcOrd="0" destOrd="0" parTransId="{818E2242-D4E2-4904-BFA9-449D7A2C5097}" sibTransId="{C7DF014A-834B-4A1C-816C-01F86C629564}"/>
    <dgm:cxn modelId="{7E6FDCB1-E541-5640-B5C9-1CAD3AB2CA29}" type="presOf" srcId="{7C5304FF-F9AB-4E4E-ADC9-63CACB2425D3}" destId="{9D206F68-3790-FC4A-B1CB-F6EF5653F7FA}" srcOrd="0" destOrd="0" presId="urn:microsoft.com/office/officeart/2005/8/layout/process4"/>
    <dgm:cxn modelId="{E38CE2CA-108F-4E6E-A9CD-EE0C971C610D}" srcId="{D57B39E8-5FB5-4C36-B0F7-8C0007FA4446}" destId="{F193EA5E-CDF9-4E5F-977C-638E5C32240A}" srcOrd="1" destOrd="0" parTransId="{44C7AEF3-5C9A-43A3-935B-B157A2C9ACAA}" sibTransId="{CB16B420-78EA-4173-9AA7-19891EF659EB}"/>
    <dgm:cxn modelId="{700CF4EA-1E9F-2341-AFD2-B9C9B64D2A70}" type="presOf" srcId="{D57B39E8-5FB5-4C36-B0F7-8C0007FA4446}" destId="{2227B6DC-2213-0246-A8F6-6587DD1D5C1D}" srcOrd="0" destOrd="0" presId="urn:microsoft.com/office/officeart/2005/8/layout/process4"/>
    <dgm:cxn modelId="{71297026-E56B-BC4D-9367-6A5F2333EEFB}" type="presParOf" srcId="{2227B6DC-2213-0246-A8F6-6587DD1D5C1D}" destId="{D8AEB6BF-7EBB-1244-B43E-8BFE0022FA1F}" srcOrd="0" destOrd="0" presId="urn:microsoft.com/office/officeart/2005/8/layout/process4"/>
    <dgm:cxn modelId="{92601DE5-BA20-0C48-ACEB-A1B17DE7509D}" type="presParOf" srcId="{D8AEB6BF-7EBB-1244-B43E-8BFE0022FA1F}" destId="{0FD51733-4D32-DA4D-AF9B-28EB80DB4AB9}" srcOrd="0" destOrd="0" presId="urn:microsoft.com/office/officeart/2005/8/layout/process4"/>
    <dgm:cxn modelId="{EACD0DAF-4BD5-5E4A-A192-2DDAD5EA4764}" type="presParOf" srcId="{2227B6DC-2213-0246-A8F6-6587DD1D5C1D}" destId="{E4B3CFB2-722F-1D41-A9C7-552BB3B474C0}" srcOrd="1" destOrd="0" presId="urn:microsoft.com/office/officeart/2005/8/layout/process4"/>
    <dgm:cxn modelId="{FF73ED44-9BD0-4548-A835-1AC3DCB71228}" type="presParOf" srcId="{2227B6DC-2213-0246-A8F6-6587DD1D5C1D}" destId="{74153BEC-25ED-ED44-83D8-888D760EB8D5}" srcOrd="2" destOrd="0" presId="urn:microsoft.com/office/officeart/2005/8/layout/process4"/>
    <dgm:cxn modelId="{FAEDBCB0-56D4-FC4A-B2B3-A2AD12DCAB8E}" type="presParOf" srcId="{74153BEC-25ED-ED44-83D8-888D760EB8D5}" destId="{9D206F68-3790-FC4A-B1CB-F6EF5653F7F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51733-4D32-DA4D-AF9B-28EB80DB4AB9}">
      <dsp:nvSpPr>
        <dsp:cNvPr id="0" name=""/>
        <dsp:cNvSpPr/>
      </dsp:nvSpPr>
      <dsp:spPr>
        <a:xfrm>
          <a:off x="0" y="2442401"/>
          <a:ext cx="9404352" cy="160247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To help you understand how to apply those cases</a:t>
          </a:r>
        </a:p>
      </dsp:txBody>
      <dsp:txXfrm>
        <a:off x="0" y="2442401"/>
        <a:ext cx="9404352" cy="1602479"/>
      </dsp:txXfrm>
    </dsp:sp>
    <dsp:sp modelId="{9D206F68-3790-FC4A-B1CB-F6EF5653F7FA}">
      <dsp:nvSpPr>
        <dsp:cNvPr id="0" name=""/>
        <dsp:cNvSpPr/>
      </dsp:nvSpPr>
      <dsp:spPr>
        <a:xfrm rot="10800000">
          <a:off x="0" y="1824"/>
          <a:ext cx="9404352" cy="2464613"/>
        </a:xfrm>
        <a:prstGeom prst="upArrowCallou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t>To help you identify some of the good issues from recent cases</a:t>
          </a:r>
        </a:p>
      </dsp:txBody>
      <dsp:txXfrm rot="10800000">
        <a:off x="0" y="1824"/>
        <a:ext cx="9404352" cy="16014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167A8-2A73-A548-AB5E-D9FC7F4C1383}"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A24F2-F8CD-2742-B6D1-8399F34F3D29}" type="slidenum">
              <a:rPr lang="en-US" smtClean="0"/>
              <a:t>‹#›</a:t>
            </a:fld>
            <a:endParaRPr lang="en-US"/>
          </a:p>
        </p:txBody>
      </p:sp>
    </p:spTree>
    <p:extLst>
      <p:ext uri="{BB962C8B-B14F-4D97-AF65-F5344CB8AC3E}">
        <p14:creationId xmlns:p14="http://schemas.microsoft.com/office/powerpoint/2010/main" val="407012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1</a:t>
            </a:fld>
            <a:endParaRPr lang="en-US"/>
          </a:p>
        </p:txBody>
      </p:sp>
    </p:spTree>
    <p:extLst>
      <p:ext uri="{BB962C8B-B14F-4D97-AF65-F5344CB8AC3E}">
        <p14:creationId xmlns:p14="http://schemas.microsoft.com/office/powerpoint/2010/main" val="350019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13</a:t>
            </a:fld>
            <a:endParaRPr lang="en-US"/>
          </a:p>
        </p:txBody>
      </p:sp>
    </p:spTree>
    <p:extLst>
      <p:ext uri="{BB962C8B-B14F-4D97-AF65-F5344CB8AC3E}">
        <p14:creationId xmlns:p14="http://schemas.microsoft.com/office/powerpoint/2010/main" val="21864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14</a:t>
            </a:fld>
            <a:endParaRPr lang="en-US"/>
          </a:p>
        </p:txBody>
      </p:sp>
    </p:spTree>
    <p:extLst>
      <p:ext uri="{BB962C8B-B14F-4D97-AF65-F5344CB8AC3E}">
        <p14:creationId xmlns:p14="http://schemas.microsoft.com/office/powerpoint/2010/main" val="210242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9857-19E7-E2BE-2B33-5FD2C8ACA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CBE0F-E138-5435-1F21-E16DB8899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DE1D1-50E1-9E33-A22B-A438309270C1}"/>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F3277854-2065-353B-E693-B8FFAEADB07F}"/>
              </a:ext>
            </a:extLst>
          </p:cNvPr>
          <p:cNvSpPr>
            <a:spLocks noGrp="1"/>
          </p:cNvSpPr>
          <p:nvPr>
            <p:ph type="sldNum" sz="quarter" idx="5"/>
          </p:nvPr>
        </p:nvSpPr>
        <p:spPr/>
        <p:txBody>
          <a:bodyPr/>
          <a:lstStyle/>
          <a:p>
            <a:fld id="{D2BA24F2-F8CD-2742-B6D1-8399F34F3D29}" type="slidenum">
              <a:rPr lang="en-US" smtClean="0"/>
              <a:t>15</a:t>
            </a:fld>
            <a:endParaRPr lang="en-US"/>
          </a:p>
        </p:txBody>
      </p:sp>
    </p:spTree>
    <p:extLst>
      <p:ext uri="{BB962C8B-B14F-4D97-AF65-F5344CB8AC3E}">
        <p14:creationId xmlns:p14="http://schemas.microsoft.com/office/powerpoint/2010/main" val="1760308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33632-991E-71C4-53EB-C0E24A0CA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6DBA5-6623-02B2-0CE2-2FA687016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4BE1A-F39C-4FE8-332B-2E00A94407CF}"/>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91A82739-C6DF-CD20-2B98-8058C516DEC0}"/>
              </a:ext>
            </a:extLst>
          </p:cNvPr>
          <p:cNvSpPr>
            <a:spLocks noGrp="1"/>
          </p:cNvSpPr>
          <p:nvPr>
            <p:ph type="sldNum" sz="quarter" idx="5"/>
          </p:nvPr>
        </p:nvSpPr>
        <p:spPr/>
        <p:txBody>
          <a:bodyPr/>
          <a:lstStyle/>
          <a:p>
            <a:fld id="{D2BA24F2-F8CD-2742-B6D1-8399F34F3D29}" type="slidenum">
              <a:rPr lang="en-US" smtClean="0"/>
              <a:t>16</a:t>
            </a:fld>
            <a:endParaRPr lang="en-US"/>
          </a:p>
        </p:txBody>
      </p:sp>
    </p:spTree>
    <p:extLst>
      <p:ext uri="{BB962C8B-B14F-4D97-AF65-F5344CB8AC3E}">
        <p14:creationId xmlns:p14="http://schemas.microsoft.com/office/powerpoint/2010/main" val="86980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3888-9AD2-093B-B59E-AD2EF533C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266F4-7E41-6A98-5254-B97E27206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97E43F-8D87-457B-63DC-E6ACEBA4CBA1}"/>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0F4E27AE-AA8D-2BC7-BDF7-A122535AE344}"/>
              </a:ext>
            </a:extLst>
          </p:cNvPr>
          <p:cNvSpPr>
            <a:spLocks noGrp="1"/>
          </p:cNvSpPr>
          <p:nvPr>
            <p:ph type="sldNum" sz="quarter" idx="5"/>
          </p:nvPr>
        </p:nvSpPr>
        <p:spPr/>
        <p:txBody>
          <a:bodyPr/>
          <a:lstStyle/>
          <a:p>
            <a:fld id="{D2BA24F2-F8CD-2742-B6D1-8399F34F3D29}" type="slidenum">
              <a:rPr lang="en-US" smtClean="0"/>
              <a:t>17</a:t>
            </a:fld>
            <a:endParaRPr lang="en-US"/>
          </a:p>
        </p:txBody>
      </p:sp>
    </p:spTree>
    <p:extLst>
      <p:ext uri="{BB962C8B-B14F-4D97-AF65-F5344CB8AC3E}">
        <p14:creationId xmlns:p14="http://schemas.microsoft.com/office/powerpoint/2010/main" val="356174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2B066-8694-FD05-C5E6-929F6C607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71A1E-009F-4C06-862E-1E667CCB3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91C0B-47EC-363A-5B31-69FFD6FBE1C7}"/>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25DCBD0A-A892-B051-6DAC-AFA850C2DD9C}"/>
              </a:ext>
            </a:extLst>
          </p:cNvPr>
          <p:cNvSpPr>
            <a:spLocks noGrp="1"/>
          </p:cNvSpPr>
          <p:nvPr>
            <p:ph type="sldNum" sz="quarter" idx="5"/>
          </p:nvPr>
        </p:nvSpPr>
        <p:spPr/>
        <p:txBody>
          <a:bodyPr/>
          <a:lstStyle/>
          <a:p>
            <a:fld id="{D2BA24F2-F8CD-2742-B6D1-8399F34F3D29}" type="slidenum">
              <a:rPr lang="en-US" smtClean="0"/>
              <a:t>18</a:t>
            </a:fld>
            <a:endParaRPr lang="en-US"/>
          </a:p>
        </p:txBody>
      </p:sp>
    </p:spTree>
    <p:extLst>
      <p:ext uri="{BB962C8B-B14F-4D97-AF65-F5344CB8AC3E}">
        <p14:creationId xmlns:p14="http://schemas.microsoft.com/office/powerpoint/2010/main" val="95809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19</a:t>
            </a:fld>
            <a:endParaRPr lang="en-US"/>
          </a:p>
        </p:txBody>
      </p:sp>
    </p:spTree>
    <p:extLst>
      <p:ext uri="{BB962C8B-B14F-4D97-AF65-F5344CB8AC3E}">
        <p14:creationId xmlns:p14="http://schemas.microsoft.com/office/powerpoint/2010/main" val="172762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20</a:t>
            </a:fld>
            <a:endParaRPr lang="en-US"/>
          </a:p>
        </p:txBody>
      </p:sp>
    </p:spTree>
    <p:extLst>
      <p:ext uri="{BB962C8B-B14F-4D97-AF65-F5344CB8AC3E}">
        <p14:creationId xmlns:p14="http://schemas.microsoft.com/office/powerpoint/2010/main" val="1063307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66A31-726F-C399-9901-5AFE4F6B2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93735-9877-A6AA-2578-30EC9390F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32AA6-8163-DE89-B3F9-260914593BCB}"/>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AF344B39-A6B8-0B9C-11D1-279AB0484E8B}"/>
              </a:ext>
            </a:extLst>
          </p:cNvPr>
          <p:cNvSpPr>
            <a:spLocks noGrp="1"/>
          </p:cNvSpPr>
          <p:nvPr>
            <p:ph type="sldNum" sz="quarter" idx="5"/>
          </p:nvPr>
        </p:nvSpPr>
        <p:spPr/>
        <p:txBody>
          <a:bodyPr/>
          <a:lstStyle/>
          <a:p>
            <a:fld id="{D2BA24F2-F8CD-2742-B6D1-8399F34F3D29}" type="slidenum">
              <a:rPr lang="en-US" smtClean="0"/>
              <a:t>21</a:t>
            </a:fld>
            <a:endParaRPr lang="en-US"/>
          </a:p>
        </p:txBody>
      </p:sp>
    </p:spTree>
    <p:extLst>
      <p:ext uri="{BB962C8B-B14F-4D97-AF65-F5344CB8AC3E}">
        <p14:creationId xmlns:p14="http://schemas.microsoft.com/office/powerpoint/2010/main" val="76261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25</a:t>
            </a:fld>
            <a:endParaRPr lang="en-US"/>
          </a:p>
        </p:txBody>
      </p:sp>
    </p:spTree>
    <p:extLst>
      <p:ext uri="{BB962C8B-B14F-4D97-AF65-F5344CB8AC3E}">
        <p14:creationId xmlns:p14="http://schemas.microsoft.com/office/powerpoint/2010/main" val="3877013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OTO</a:t>
            </a:r>
          </a:p>
        </p:txBody>
      </p:sp>
      <p:sp>
        <p:nvSpPr>
          <p:cNvPr id="4" name="Slide Number Placeholder 3"/>
          <p:cNvSpPr>
            <a:spLocks noGrp="1"/>
          </p:cNvSpPr>
          <p:nvPr>
            <p:ph type="sldNum" sz="quarter" idx="5"/>
          </p:nvPr>
        </p:nvSpPr>
        <p:spPr/>
        <p:txBody>
          <a:bodyPr/>
          <a:lstStyle/>
          <a:p>
            <a:fld id="{D2BA24F2-F8CD-2742-B6D1-8399F34F3D29}" type="slidenum">
              <a:rPr lang="en-US" smtClean="0"/>
              <a:t>2</a:t>
            </a:fld>
            <a:endParaRPr lang="en-US"/>
          </a:p>
        </p:txBody>
      </p:sp>
    </p:spTree>
    <p:extLst>
      <p:ext uri="{BB962C8B-B14F-4D97-AF65-F5344CB8AC3E}">
        <p14:creationId xmlns:p14="http://schemas.microsoft.com/office/powerpoint/2010/main" val="208973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7AB8-188A-A267-3C14-C6F4E3671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DCC92-F429-9A99-1D4E-3E7941612F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D0985-DF50-540A-46D5-CF655C172289}"/>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D828BA8D-B181-EE8E-68BE-D169B422458B}"/>
              </a:ext>
            </a:extLst>
          </p:cNvPr>
          <p:cNvSpPr>
            <a:spLocks noGrp="1"/>
          </p:cNvSpPr>
          <p:nvPr>
            <p:ph type="sldNum" sz="quarter" idx="5"/>
          </p:nvPr>
        </p:nvSpPr>
        <p:spPr/>
        <p:txBody>
          <a:bodyPr/>
          <a:lstStyle/>
          <a:p>
            <a:fld id="{D2BA24F2-F8CD-2742-B6D1-8399F34F3D29}" type="slidenum">
              <a:rPr lang="en-US" smtClean="0"/>
              <a:t>26</a:t>
            </a:fld>
            <a:endParaRPr lang="en-US"/>
          </a:p>
        </p:txBody>
      </p:sp>
    </p:spTree>
    <p:extLst>
      <p:ext uri="{BB962C8B-B14F-4D97-AF65-F5344CB8AC3E}">
        <p14:creationId xmlns:p14="http://schemas.microsoft.com/office/powerpoint/2010/main" val="204855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5BF46-0BCB-2745-1FF9-E9FB211B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5AD44-5D85-128F-08FA-93A089DEC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8F96F-D426-207B-64B1-243B4D6443D8}"/>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DE7D1A04-3057-D2E7-88DE-C55A74FCE528}"/>
              </a:ext>
            </a:extLst>
          </p:cNvPr>
          <p:cNvSpPr>
            <a:spLocks noGrp="1"/>
          </p:cNvSpPr>
          <p:nvPr>
            <p:ph type="sldNum" sz="quarter" idx="5"/>
          </p:nvPr>
        </p:nvSpPr>
        <p:spPr/>
        <p:txBody>
          <a:bodyPr/>
          <a:lstStyle/>
          <a:p>
            <a:fld id="{D2BA24F2-F8CD-2742-B6D1-8399F34F3D29}" type="slidenum">
              <a:rPr lang="en-US" smtClean="0"/>
              <a:t>27</a:t>
            </a:fld>
            <a:endParaRPr lang="en-US"/>
          </a:p>
        </p:txBody>
      </p:sp>
    </p:spTree>
    <p:extLst>
      <p:ext uri="{BB962C8B-B14F-4D97-AF65-F5344CB8AC3E}">
        <p14:creationId xmlns:p14="http://schemas.microsoft.com/office/powerpoint/2010/main" val="1249589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4275-E29F-46F0-1078-0DAE209B7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A8535-0D43-86E6-262E-23EF84E86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FB905-6D09-D87F-A13D-943CCDDC49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273DD9-DD3E-C1C2-595F-2C9B7E5C9C1C}"/>
              </a:ext>
            </a:extLst>
          </p:cNvPr>
          <p:cNvSpPr>
            <a:spLocks noGrp="1"/>
          </p:cNvSpPr>
          <p:nvPr>
            <p:ph type="sldNum" sz="quarter" idx="5"/>
          </p:nvPr>
        </p:nvSpPr>
        <p:spPr/>
        <p:txBody>
          <a:bodyPr/>
          <a:lstStyle/>
          <a:p>
            <a:fld id="{D2BA24F2-F8CD-2742-B6D1-8399F34F3D29}" type="slidenum">
              <a:rPr lang="en-US" smtClean="0"/>
              <a:t>28</a:t>
            </a:fld>
            <a:endParaRPr lang="en-US"/>
          </a:p>
        </p:txBody>
      </p:sp>
    </p:spTree>
    <p:extLst>
      <p:ext uri="{BB962C8B-B14F-4D97-AF65-F5344CB8AC3E}">
        <p14:creationId xmlns:p14="http://schemas.microsoft.com/office/powerpoint/2010/main" val="49062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455B-2684-E887-4D5A-040AF14EB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ACCCA-8C76-26F1-00D2-A89A94F69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51707-F326-76FD-C7DB-D797B3990CAA}"/>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DFBD32A6-5BE0-FEE6-B687-AE5C73B81024}"/>
              </a:ext>
            </a:extLst>
          </p:cNvPr>
          <p:cNvSpPr>
            <a:spLocks noGrp="1"/>
          </p:cNvSpPr>
          <p:nvPr>
            <p:ph type="sldNum" sz="quarter" idx="5"/>
          </p:nvPr>
        </p:nvSpPr>
        <p:spPr/>
        <p:txBody>
          <a:bodyPr/>
          <a:lstStyle/>
          <a:p>
            <a:fld id="{D2BA24F2-F8CD-2742-B6D1-8399F34F3D29}" type="slidenum">
              <a:rPr lang="en-US" smtClean="0"/>
              <a:t>29</a:t>
            </a:fld>
            <a:endParaRPr lang="en-US"/>
          </a:p>
        </p:txBody>
      </p:sp>
    </p:spTree>
    <p:extLst>
      <p:ext uri="{BB962C8B-B14F-4D97-AF65-F5344CB8AC3E}">
        <p14:creationId xmlns:p14="http://schemas.microsoft.com/office/powerpoint/2010/main" val="30977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6808-F1ED-6239-A8AE-6609DF183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8C17C-BE87-2BC7-E190-C520EB5E4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2FE48-4D8F-CA22-B91B-4E1DEA33EF6A}"/>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9D4D2B24-5902-1DC9-F811-BF621C2BDD96}"/>
              </a:ext>
            </a:extLst>
          </p:cNvPr>
          <p:cNvSpPr>
            <a:spLocks noGrp="1"/>
          </p:cNvSpPr>
          <p:nvPr>
            <p:ph type="sldNum" sz="quarter" idx="5"/>
          </p:nvPr>
        </p:nvSpPr>
        <p:spPr/>
        <p:txBody>
          <a:bodyPr/>
          <a:lstStyle/>
          <a:p>
            <a:fld id="{D2BA24F2-F8CD-2742-B6D1-8399F34F3D29}" type="slidenum">
              <a:rPr lang="en-US" smtClean="0"/>
              <a:t>30</a:t>
            </a:fld>
            <a:endParaRPr lang="en-US"/>
          </a:p>
        </p:txBody>
      </p:sp>
    </p:spTree>
    <p:extLst>
      <p:ext uri="{BB962C8B-B14F-4D97-AF65-F5344CB8AC3E}">
        <p14:creationId xmlns:p14="http://schemas.microsoft.com/office/powerpoint/2010/main" val="106859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9C03-0C19-B391-058E-93A6D0B1B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EDA3F-35A6-0643-73A5-649C9CCF6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57712-8810-2611-74EE-28E5EC5EB16C}"/>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587BDEFC-78D3-5998-E3AB-C6D1F0C96B52}"/>
              </a:ext>
            </a:extLst>
          </p:cNvPr>
          <p:cNvSpPr>
            <a:spLocks noGrp="1"/>
          </p:cNvSpPr>
          <p:nvPr>
            <p:ph type="sldNum" sz="quarter" idx="5"/>
          </p:nvPr>
        </p:nvSpPr>
        <p:spPr/>
        <p:txBody>
          <a:bodyPr/>
          <a:lstStyle/>
          <a:p>
            <a:fld id="{D2BA24F2-F8CD-2742-B6D1-8399F34F3D29}" type="slidenum">
              <a:rPr lang="en-US" smtClean="0"/>
              <a:t>31</a:t>
            </a:fld>
            <a:endParaRPr lang="en-US"/>
          </a:p>
        </p:txBody>
      </p:sp>
    </p:spTree>
    <p:extLst>
      <p:ext uri="{BB962C8B-B14F-4D97-AF65-F5344CB8AC3E}">
        <p14:creationId xmlns:p14="http://schemas.microsoft.com/office/powerpoint/2010/main" val="190204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7EBB777-836D-DEFB-D223-C55ED08BC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6B269C4-6A62-7D67-7198-BA4782B006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FCAA8146-4AE0-2912-E71B-4F5A12AB10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A8549D3D-6D5E-4420-8F73-9B8D178FF2EA}" type="slidenum">
              <a:rPr lang="en-US" altLang="en-US" smtClean="0"/>
              <a:pPr/>
              <a:t>35</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93A4172-5DE6-F7F0-E5C4-B078AEAECD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14147DA6-6AB4-158F-9FFF-613D9F5194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a:latin typeface="Georgia" panose="02040502050405020303" pitchFamily="18" charset="0"/>
            </a:endParaRPr>
          </a:p>
        </p:txBody>
      </p:sp>
      <p:sp>
        <p:nvSpPr>
          <p:cNvPr id="70660" name="Slide Number Placeholder 3">
            <a:extLst>
              <a:ext uri="{FF2B5EF4-FFF2-40B4-BE49-F238E27FC236}">
                <a16:creationId xmlns:a16="http://schemas.microsoft.com/office/drawing/2014/main" id="{0BF12781-4694-FF31-9421-7659BF4016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28B88BBA-7051-427F-BFF9-E30DE0A6C8B7}" type="slidenum">
              <a:rPr lang="en-US" altLang="en-US" smtClean="0"/>
              <a:pPr/>
              <a:t>39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EC45070B-DC62-5F30-CAD9-5CFA0673F8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2DCAB88-9898-0236-C81A-AAC750C947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a:latin typeface="Georgia" panose="02040502050405020303" pitchFamily="18" charset="0"/>
            </a:endParaRPr>
          </a:p>
        </p:txBody>
      </p:sp>
      <p:sp>
        <p:nvSpPr>
          <p:cNvPr id="72708" name="Slide Number Placeholder 3">
            <a:extLst>
              <a:ext uri="{FF2B5EF4-FFF2-40B4-BE49-F238E27FC236}">
                <a16:creationId xmlns:a16="http://schemas.microsoft.com/office/drawing/2014/main" id="{B02495D0-DDED-0550-8B45-91FA78B421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A6294491-960A-4466-B9D7-EC12F272F021}" type="slidenum">
              <a:rPr lang="en-US" altLang="en-US" smtClean="0"/>
              <a:pPr/>
              <a:t>40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B63C-2163-A388-A5F1-F42EB4B66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0BF71-1D94-6548-E893-1ACA66D1F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7B45F-7707-B5D5-654B-DD9FB527EC7C}"/>
              </a:ext>
            </a:extLst>
          </p:cNvPr>
          <p:cNvSpPr>
            <a:spLocks noGrp="1"/>
          </p:cNvSpPr>
          <p:nvPr>
            <p:ph type="body" idx="1"/>
          </p:nvPr>
        </p:nvSpPr>
        <p:spPr/>
        <p:txBody>
          <a:bodyPr/>
          <a:lstStyle/>
          <a:p>
            <a:r>
              <a:rPr lang="en-US" dirty="0"/>
              <a:t>OTO</a:t>
            </a:r>
          </a:p>
        </p:txBody>
      </p:sp>
      <p:sp>
        <p:nvSpPr>
          <p:cNvPr id="4" name="Slide Number Placeholder 3">
            <a:extLst>
              <a:ext uri="{FF2B5EF4-FFF2-40B4-BE49-F238E27FC236}">
                <a16:creationId xmlns:a16="http://schemas.microsoft.com/office/drawing/2014/main" id="{E74E9897-595A-4191-7161-D6C16B80516C}"/>
              </a:ext>
            </a:extLst>
          </p:cNvPr>
          <p:cNvSpPr>
            <a:spLocks noGrp="1"/>
          </p:cNvSpPr>
          <p:nvPr>
            <p:ph type="sldNum" sz="quarter" idx="5"/>
          </p:nvPr>
        </p:nvSpPr>
        <p:spPr/>
        <p:txBody>
          <a:bodyPr/>
          <a:lstStyle/>
          <a:p>
            <a:fld id="{D2BA24F2-F8CD-2742-B6D1-8399F34F3D29}" type="slidenum">
              <a:rPr lang="en-US" smtClean="0"/>
              <a:t>3</a:t>
            </a:fld>
            <a:endParaRPr lang="en-US"/>
          </a:p>
        </p:txBody>
      </p:sp>
    </p:spTree>
    <p:extLst>
      <p:ext uri="{BB962C8B-B14F-4D97-AF65-F5344CB8AC3E}">
        <p14:creationId xmlns:p14="http://schemas.microsoft.com/office/powerpoint/2010/main" val="385069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A24F2-F8CD-2742-B6D1-8399F34F3D29}" type="slidenum">
              <a:rPr lang="en-US" smtClean="0"/>
              <a:t>7</a:t>
            </a:fld>
            <a:endParaRPr lang="en-US"/>
          </a:p>
        </p:txBody>
      </p:sp>
    </p:spTree>
    <p:extLst>
      <p:ext uri="{BB962C8B-B14F-4D97-AF65-F5344CB8AC3E}">
        <p14:creationId xmlns:p14="http://schemas.microsoft.com/office/powerpoint/2010/main" val="214575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8</a:t>
            </a:fld>
            <a:endParaRPr lang="en-US"/>
          </a:p>
        </p:txBody>
      </p:sp>
    </p:spTree>
    <p:extLst>
      <p:ext uri="{BB962C8B-B14F-4D97-AF65-F5344CB8AC3E}">
        <p14:creationId xmlns:p14="http://schemas.microsoft.com/office/powerpoint/2010/main" val="161883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9</a:t>
            </a:fld>
            <a:endParaRPr lang="en-US"/>
          </a:p>
        </p:txBody>
      </p:sp>
    </p:spTree>
    <p:extLst>
      <p:ext uri="{BB962C8B-B14F-4D97-AF65-F5344CB8AC3E}">
        <p14:creationId xmlns:p14="http://schemas.microsoft.com/office/powerpoint/2010/main" val="176123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A24F2-F8CD-2742-B6D1-8399F34F3D29}" type="slidenum">
              <a:rPr lang="en-US" smtClean="0"/>
              <a:t>10</a:t>
            </a:fld>
            <a:endParaRPr lang="en-US"/>
          </a:p>
        </p:txBody>
      </p:sp>
    </p:spTree>
    <p:extLst>
      <p:ext uri="{BB962C8B-B14F-4D97-AF65-F5344CB8AC3E}">
        <p14:creationId xmlns:p14="http://schemas.microsoft.com/office/powerpoint/2010/main" val="70551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a:t>
            </a:r>
          </a:p>
        </p:txBody>
      </p:sp>
      <p:sp>
        <p:nvSpPr>
          <p:cNvPr id="4" name="Slide Number Placeholder 3"/>
          <p:cNvSpPr>
            <a:spLocks noGrp="1"/>
          </p:cNvSpPr>
          <p:nvPr>
            <p:ph type="sldNum" sz="quarter" idx="5"/>
          </p:nvPr>
        </p:nvSpPr>
        <p:spPr/>
        <p:txBody>
          <a:bodyPr/>
          <a:lstStyle/>
          <a:p>
            <a:fld id="{D2BA24F2-F8CD-2742-B6D1-8399F34F3D29}" type="slidenum">
              <a:rPr lang="en-US" smtClean="0"/>
              <a:t>11</a:t>
            </a:fld>
            <a:endParaRPr lang="en-US"/>
          </a:p>
        </p:txBody>
      </p:sp>
    </p:spTree>
    <p:extLst>
      <p:ext uri="{BB962C8B-B14F-4D97-AF65-F5344CB8AC3E}">
        <p14:creationId xmlns:p14="http://schemas.microsoft.com/office/powerpoint/2010/main" val="49197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28EDF-11D9-63CB-657C-BC1FCB8D4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292EC-5096-61DA-69EC-4444D3D68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2D1E5-EB8A-24F5-4F71-0F6297258E15}"/>
              </a:ext>
            </a:extLst>
          </p:cNvPr>
          <p:cNvSpPr>
            <a:spLocks noGrp="1"/>
          </p:cNvSpPr>
          <p:nvPr>
            <p:ph type="body" idx="1"/>
          </p:nvPr>
        </p:nvSpPr>
        <p:spPr/>
        <p:txBody>
          <a:bodyPr/>
          <a:lstStyle/>
          <a:p>
            <a:r>
              <a:rPr lang="en-US" dirty="0"/>
              <a:t>BEN</a:t>
            </a:r>
          </a:p>
        </p:txBody>
      </p:sp>
      <p:sp>
        <p:nvSpPr>
          <p:cNvPr id="4" name="Slide Number Placeholder 3">
            <a:extLst>
              <a:ext uri="{FF2B5EF4-FFF2-40B4-BE49-F238E27FC236}">
                <a16:creationId xmlns:a16="http://schemas.microsoft.com/office/drawing/2014/main" id="{7CB25F8C-3916-12AD-BDC6-5461E9EDDFB8}"/>
              </a:ext>
            </a:extLst>
          </p:cNvPr>
          <p:cNvSpPr>
            <a:spLocks noGrp="1"/>
          </p:cNvSpPr>
          <p:nvPr>
            <p:ph type="sldNum" sz="quarter" idx="5"/>
          </p:nvPr>
        </p:nvSpPr>
        <p:spPr/>
        <p:txBody>
          <a:bodyPr/>
          <a:lstStyle/>
          <a:p>
            <a:fld id="{D2BA24F2-F8CD-2742-B6D1-8399F34F3D29}" type="slidenum">
              <a:rPr lang="en-US" smtClean="0"/>
              <a:t>12</a:t>
            </a:fld>
            <a:endParaRPr lang="en-US"/>
          </a:p>
        </p:txBody>
      </p:sp>
    </p:spTree>
    <p:extLst>
      <p:ext uri="{BB962C8B-B14F-4D97-AF65-F5344CB8AC3E}">
        <p14:creationId xmlns:p14="http://schemas.microsoft.com/office/powerpoint/2010/main" val="206708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lvl1pPr>
              <a:defRPr>
                <a:latin typeface="Garamond" panose="02020404030301010803" pitchFamily="18" charset="0"/>
              </a:defRPr>
            </a:lvl1pPr>
          </a:lstStyle>
          <a:p>
            <a:r>
              <a:rPr dirty="0"/>
              <a:t>Title Text</a:t>
            </a:r>
          </a:p>
        </p:txBody>
      </p:sp>
      <p:sp>
        <p:nvSpPr>
          <p:cNvPr id="72" name="Shape 72"/>
          <p:cNvSpPr>
            <a:spLocks noGrp="1"/>
          </p:cNvSpPr>
          <p:nvPr>
            <p:ph type="body" idx="1"/>
          </p:nvPr>
        </p:nvSpPr>
        <p:spPr>
          <a:prstGeom prst="rect">
            <a:avLst/>
          </a:prstGeo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88696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a.next.westlaw.com/Link/Document/FullText?findType=Y&amp;serNum=1992113956&amp;originatingDoc=I941c6144477011ddb6a3a099756c05b7&amp;refType=RP&amp;originationContext=document&amp;transitionType=DocumentItem&amp;contextData=(sc.Search)" TargetMode="External"/><Relationship Id="rId4" Type="http://schemas.openxmlformats.org/officeDocument/2006/relationships/image" Target="../media/image3.png"/><Relationship Id="rId9" Type="http://schemas.openxmlformats.org/officeDocument/2006/relationships/hyperlink" Target="https://a.next.westlaw.com/Link/Document/FullText?findType=Y&amp;serNum=1972127165&amp;originatingDoc=I941c6144477011ddb6a3a099756c05b7&amp;refType=RP&amp;originationContext=document&amp;transitionType=DocumentItem&amp;contextData=(sc.Sear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estlaw.com/Link/Document/FullText?findType=Y&amp;serNum=1992113956&amp;originatingDoc=Ie6664390580011eeb336d6875dfb31d7&amp;refType=RP&amp;originationContext=document&amp;vr=3.0&amp;rs=cblt1.0&amp;transitionType=DocumentItem&amp;contextData=(sc.Search)"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BEN@THESESSIONSLAWFIRM.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6F44A-820A-0CD8-D5FC-BF985F8C791B}"/>
              </a:ext>
            </a:extLst>
          </p:cNvPr>
          <p:cNvPicPr>
            <a:picLocks noChangeAspect="1"/>
          </p:cNvPicPr>
          <p:nvPr/>
        </p:nvPicPr>
        <p:blipFill rotWithShape="1">
          <a:blip r:embed="rId4">
            <a:duotone>
              <a:prstClr val="black"/>
              <a:schemeClr val="accent5">
                <a:tint val="45000"/>
                <a:satMod val="400000"/>
              </a:schemeClr>
            </a:duotone>
            <a:alphaModFix amt="25000"/>
          </a:blip>
          <a:srcRect t="7865" b="17135"/>
          <a:stretch/>
        </p:blipFill>
        <p:spPr>
          <a:xfrm>
            <a:off x="20" y="10"/>
            <a:ext cx="12191980" cy="6857990"/>
          </a:xfrm>
          <a:prstGeom prst="rect">
            <a:avLst/>
          </a:prstGeom>
        </p:spPr>
      </p:pic>
      <p:sp>
        <p:nvSpPr>
          <p:cNvPr id="2" name="Title 1">
            <a:extLst>
              <a:ext uri="{FF2B5EF4-FFF2-40B4-BE49-F238E27FC236}">
                <a16:creationId xmlns:a16="http://schemas.microsoft.com/office/drawing/2014/main" id="{0052C0A2-F429-C0F4-DF8D-1D0F5EE6DDEE}"/>
              </a:ext>
            </a:extLst>
          </p:cNvPr>
          <p:cNvSpPr>
            <a:spLocks noGrp="1"/>
          </p:cNvSpPr>
          <p:nvPr>
            <p:ph type="ctrTitle"/>
          </p:nvPr>
        </p:nvSpPr>
        <p:spPr>
          <a:xfrm>
            <a:off x="1154955" y="826936"/>
            <a:ext cx="8825658" cy="4325509"/>
          </a:xfrm>
        </p:spPr>
        <p:txBody>
          <a:bodyPr>
            <a:normAutofit fontScale="90000"/>
          </a:bodyPr>
          <a:lstStyle/>
          <a:p>
            <a:pPr>
              <a:lnSpc>
                <a:spcPct val="90000"/>
              </a:lnSpc>
            </a:pPr>
            <a:r>
              <a:rPr lang="en-US" i="1" dirty="0">
                <a:latin typeface="Times New Roman" panose="02020603050405020304" pitchFamily="18" charset="0"/>
                <a:cs typeface="Times New Roman" panose="02020603050405020304" pitchFamily="18" charset="0"/>
              </a:rPr>
              <a:t>Defense Friendly </a:t>
            </a:r>
            <a:r>
              <a:rPr lang="en-US" dirty="0">
                <a:latin typeface="Times New Roman" panose="02020603050405020304" pitchFamily="18" charset="0"/>
                <a:cs typeface="Times New Roman" panose="02020603050405020304" pitchFamily="18" charset="0"/>
              </a:rPr>
              <a:t>DUI Update: 2024</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Lister, Holt &amp; Dennis’s Criminal Law Update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October 2024</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1CDEA2D-CD61-DB60-D9DA-17D9CA79D773}"/>
              </a:ext>
            </a:extLst>
          </p:cNvPr>
          <p:cNvSpPr>
            <a:spLocks noGrp="1"/>
          </p:cNvSpPr>
          <p:nvPr>
            <p:ph type="subTitle" idx="1"/>
          </p:nvPr>
        </p:nvSpPr>
        <p:spPr>
          <a:xfrm>
            <a:off x="1154955" y="5262410"/>
            <a:ext cx="8378659" cy="861420"/>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Ben sessions, Sessions &amp; Fleischman</a:t>
            </a:r>
          </a:p>
          <a:p>
            <a:r>
              <a:rPr lang="en-US" sz="2400" dirty="0">
                <a:solidFill>
                  <a:schemeClr val="tx1"/>
                </a:solidFill>
                <a:latin typeface="Times New Roman" panose="02020603050405020304" pitchFamily="18" charset="0"/>
                <a:cs typeface="Times New Roman" panose="02020603050405020304" pitchFamily="18" charset="0"/>
              </a:rPr>
              <a:t>Ben@thesessionslawfirm.com</a:t>
            </a:r>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69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dirty="0"/>
              <a:t>Particularization wasn’t ever </a:t>
            </a:r>
            <a:r>
              <a:rPr lang="en-US" i="1" dirty="0"/>
              <a:t>really</a:t>
            </a:r>
            <a:r>
              <a:rPr lang="en-US" dirty="0"/>
              <a:t> a problem, but this is just a reminder…</a:t>
            </a:r>
          </a:p>
        </p:txBody>
      </p:sp>
      <p:sp>
        <p:nvSpPr>
          <p:cNvPr id="8" name="Rectangle 1">
            <a:extLst>
              <a:ext uri="{FF2B5EF4-FFF2-40B4-BE49-F238E27FC236}">
                <a16:creationId xmlns:a16="http://schemas.microsoft.com/office/drawing/2014/main" id="{4B9C8842-2D32-1ABB-9DB9-4365DCCD06E7}"/>
              </a:ext>
            </a:extLst>
          </p:cNvPr>
          <p:cNvSpPr>
            <a:spLocks noChangeArrowheads="1"/>
          </p:cNvSpPr>
          <p:nvPr/>
        </p:nvSpPr>
        <p:spPr bwMode="auto">
          <a:xfrm>
            <a:off x="379012" y="2667574"/>
            <a:ext cx="1143397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920" algn="just">
              <a:spcBef>
                <a:spcPts val="370"/>
              </a:spcBef>
              <a:spcAft>
                <a:spcPts val="0"/>
              </a:spcAft>
            </a:pPr>
            <a:r>
              <a:rPr lang="en-US" sz="2400" b="1" dirty="0">
                <a:solidFill>
                  <a:schemeClr val="bg1"/>
                </a:solidFill>
                <a:effectLst/>
                <a:latin typeface="Times New Roman" panose="02020603050405020304" pitchFamily="18" charset="0"/>
                <a:ea typeface="Times New Roman" panose="02020603050405020304" pitchFamily="18" charset="0"/>
              </a:rPr>
              <a:t>Motion here adequately advised State “that Cochran was challenging the traffic stop and his arrest. [</a:t>
            </a:r>
            <a:r>
              <a:rPr lang="en-US" sz="2400" b="1" dirty="0" err="1">
                <a:solidFill>
                  <a:schemeClr val="bg1"/>
                </a:solidFill>
                <a:effectLst/>
                <a:latin typeface="Times New Roman" panose="02020603050405020304" pitchFamily="18" charset="0"/>
                <a:ea typeface="Times New Roman" panose="02020603050405020304" pitchFamily="18" charset="0"/>
              </a:rPr>
              <a:t>Cits</a:t>
            </a:r>
            <a:r>
              <a:rPr lang="en-US" sz="2400" b="1" dirty="0">
                <a:solidFill>
                  <a:schemeClr val="bg1"/>
                </a:solidFill>
                <a:effectLst/>
                <a:latin typeface="Times New Roman" panose="02020603050405020304" pitchFamily="18" charset="0"/>
                <a:ea typeface="Times New Roman" panose="02020603050405020304" pitchFamily="18" charset="0"/>
              </a:rPr>
              <a:t>.] Further, ‘[t]he motion in this case was sufficient to put the [S]</a:t>
            </a:r>
            <a:r>
              <a:rPr lang="en-US" sz="2400" b="1" dirty="0" err="1">
                <a:solidFill>
                  <a:schemeClr val="bg1"/>
                </a:solidFill>
                <a:effectLst/>
                <a:latin typeface="Times New Roman" panose="02020603050405020304" pitchFamily="18" charset="0"/>
                <a:ea typeface="Times New Roman" panose="02020603050405020304" pitchFamily="18" charset="0"/>
              </a:rPr>
              <a:t>tate</a:t>
            </a:r>
            <a:r>
              <a:rPr lang="en-US" sz="2400" b="1" dirty="0">
                <a:solidFill>
                  <a:schemeClr val="bg1"/>
                </a:solidFill>
                <a:effectLst/>
                <a:latin typeface="Times New Roman" panose="02020603050405020304" pitchFamily="18" charset="0"/>
                <a:ea typeface="Times New Roman" panose="02020603050405020304" pitchFamily="18" charset="0"/>
              </a:rPr>
              <a:t> on notice as to the type of search involved (without warrant vs. with warrant), which witness to bring to the hearing on the motion, and the legal issues to be resolved at that hearing.’ </a:t>
            </a:r>
            <a:r>
              <a:rPr lang="en-US" sz="2400" i="1" dirty="0">
                <a:solidFill>
                  <a:schemeClr val="bg1"/>
                </a:solidFill>
                <a:effectLst/>
                <a:latin typeface="Times New Roman" panose="02020603050405020304" pitchFamily="18" charset="0"/>
                <a:ea typeface="Times New Roman" panose="02020603050405020304" pitchFamily="18" charset="0"/>
              </a:rPr>
              <a:t>Lavelle v. State</a:t>
            </a:r>
            <a:r>
              <a:rPr lang="en-US" sz="2400" dirty="0">
                <a:solidFill>
                  <a:schemeClr val="bg1"/>
                </a:solidFill>
                <a:effectLst/>
                <a:latin typeface="Times New Roman" panose="02020603050405020304" pitchFamily="18" charset="0"/>
                <a:ea typeface="Times New Roman" panose="02020603050405020304" pitchFamily="18" charset="0"/>
              </a:rPr>
              <a:t>, 250 Ga. 224, 227(3), 297 S.E.2d 234 (1982).”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47DB223-19D0-0F7C-F387-8A1FB240C19E}"/>
              </a:ext>
            </a:extLst>
          </p:cNvPr>
          <p:cNvSpPr>
            <a:spLocks noChangeArrowheads="1"/>
          </p:cNvSpPr>
          <p:nvPr/>
        </p:nvSpPr>
        <p:spPr bwMode="auto">
          <a:xfrm>
            <a:off x="379012" y="5805681"/>
            <a:ext cx="11433976"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920" algn="just">
              <a:spcBef>
                <a:spcPts val="370"/>
              </a:spcBef>
              <a:spcAft>
                <a:spcPts val="0"/>
              </a:spcAft>
            </a:pPr>
            <a:r>
              <a:rPr lang="en-US" sz="2400" i="1" kern="0" dirty="0">
                <a:solidFill>
                  <a:schemeClr val="bg1"/>
                </a:solidFill>
                <a:effectLst/>
                <a:latin typeface="Times New Roman" panose="02020603050405020304" pitchFamily="18" charset="0"/>
                <a:ea typeface="Times New Roman" panose="02020603050405020304" pitchFamily="18" charset="0"/>
              </a:rPr>
              <a:t>Cochran v. State</a:t>
            </a:r>
            <a:r>
              <a:rPr lang="en-US" sz="2400" kern="0" dirty="0">
                <a:solidFill>
                  <a:schemeClr val="bg1"/>
                </a:solidFill>
                <a:effectLst/>
                <a:latin typeface="Times New Roman" panose="02020603050405020304" pitchFamily="18" charset="0"/>
                <a:ea typeface="Times New Roman" panose="02020603050405020304" pitchFamily="18" charset="0"/>
              </a:rPr>
              <a:t>, 371 </a:t>
            </a:r>
            <a:r>
              <a:rPr lang="en-US" sz="2400" kern="0" dirty="0" err="1">
                <a:solidFill>
                  <a:schemeClr val="bg1"/>
                </a:solidFill>
                <a:effectLst/>
                <a:latin typeface="Times New Roman" panose="02020603050405020304" pitchFamily="18" charset="0"/>
                <a:ea typeface="Times New Roman" panose="02020603050405020304" pitchFamily="18" charset="0"/>
              </a:rPr>
              <a:t>Ga.App</a:t>
            </a:r>
            <a:r>
              <a:rPr lang="en-US" sz="2400" kern="0" dirty="0">
                <a:solidFill>
                  <a:schemeClr val="bg1"/>
                </a:solidFill>
                <a:effectLst/>
                <a:latin typeface="Times New Roman" panose="02020603050405020304" pitchFamily="18" charset="0"/>
                <a:ea typeface="Times New Roman" panose="02020603050405020304" pitchFamily="18" charset="0"/>
              </a:rPr>
              <a:t>. 391, 900 S.E.2d 213 (March 28, 2024).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3252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cap="all" dirty="0">
                <a:solidFill>
                  <a:schemeClr val="tx1"/>
                </a:solidFill>
              </a:rPr>
              <a:t>We love cases that increase the burden on the state at motions. </a:t>
            </a:r>
          </a:p>
        </p:txBody>
      </p:sp>
      <p:sp>
        <p:nvSpPr>
          <p:cNvPr id="6" name="TextBox 5">
            <a:extLst>
              <a:ext uri="{FF2B5EF4-FFF2-40B4-BE49-F238E27FC236}">
                <a16:creationId xmlns:a16="http://schemas.microsoft.com/office/drawing/2014/main" id="{FB78A3A7-24BF-E22B-1BD4-FF66DF9BEBC0}"/>
              </a:ext>
            </a:extLst>
          </p:cNvPr>
          <p:cNvSpPr txBox="1"/>
          <p:nvPr/>
        </p:nvSpPr>
        <p:spPr>
          <a:xfrm>
            <a:off x="646111" y="2362132"/>
            <a:ext cx="10566175" cy="3046988"/>
          </a:xfrm>
          <a:prstGeom prst="rect">
            <a:avLst/>
          </a:prstGeom>
          <a:solidFill>
            <a:srgbClr val="FF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For years, I’ve loved </a:t>
            </a:r>
            <a:r>
              <a:rPr kumimoji="0" lang="en-US" altLang="en-US" sz="24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Burrell</a:t>
            </a:r>
            <a:r>
              <a:rPr kumimoji="0" lang="en-US" altLang="en-US" sz="2400" b="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It helped me take advantage of missing links in the chain of proof at motions.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i="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i="1" dirty="0">
                <a:solidFill>
                  <a:srgbClr val="000000"/>
                </a:solidFill>
                <a:effectLst/>
                <a:latin typeface="Times New Roman" panose="02020603050405020304" pitchFamily="18" charset="0"/>
                <a:ea typeface="ヒラギノ角ゴ Pro W3"/>
                <a:cs typeface="Times New Roman" panose="02020603050405020304" pitchFamily="18" charset="0"/>
              </a:rPr>
              <a:t>Burrell v. State</a:t>
            </a:r>
            <a:r>
              <a:rPr lang="en-US" sz="2400" dirty="0">
                <a:solidFill>
                  <a:srgbClr val="000000"/>
                </a:solidFill>
                <a:effectLst/>
                <a:latin typeface="Times New Roman" panose="02020603050405020304" pitchFamily="18" charset="0"/>
                <a:ea typeface="ヒラギノ角ゴ Pro W3"/>
                <a:cs typeface="Times New Roman" panose="02020603050405020304" pitchFamily="18" charset="0"/>
              </a:rPr>
              <a:t>, 261 Ga. App. 677, 583 S.E.2d 521 (2003).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bg1"/>
                </a:solidFill>
                <a:latin typeface="Times New Roman" panose="02020603050405020304" pitchFamily="18" charset="0"/>
                <a:cs typeface="Times New Roman" panose="02020603050405020304" pitchFamily="18" charset="0"/>
              </a:rPr>
              <a:t>Well, we have a new case that is every bit as helpful to us.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bg1"/>
                </a:solidFill>
                <a:latin typeface="Times New Roman" panose="02020603050405020304" pitchFamily="18" charset="0"/>
                <a:cs typeface="Times New Roman" panose="02020603050405020304" pitchFamily="18" charset="0"/>
              </a:rPr>
              <a:t>It’s great for DUI, drugs, all sorts of circumstance….</a:t>
            </a:r>
            <a:endParaRPr kumimoji="0" lang="en-US" alt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6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14103-FB66-A3AF-4C5E-1452D6D4A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165F0-567C-63DF-EBE5-78ADD37B8888}"/>
              </a:ext>
            </a:extLst>
          </p:cNvPr>
          <p:cNvSpPr>
            <a:spLocks noGrp="1"/>
          </p:cNvSpPr>
          <p:nvPr>
            <p:ph type="title"/>
          </p:nvPr>
        </p:nvSpPr>
        <p:spPr/>
        <p:txBody>
          <a:bodyPr/>
          <a:lstStyle/>
          <a:p>
            <a:r>
              <a:rPr lang="en-US" cap="all" dirty="0">
                <a:solidFill>
                  <a:schemeClr val="tx1"/>
                </a:solidFill>
              </a:rPr>
              <a:t>The greatest gift of this year - </a:t>
            </a:r>
            <a:r>
              <a:rPr lang="en-US" i="1" cap="all" dirty="0">
                <a:solidFill>
                  <a:schemeClr val="tx1"/>
                </a:solidFill>
              </a:rPr>
              <a:t>Jones</a:t>
            </a:r>
            <a:endParaRPr lang="en-US" cap="all" dirty="0">
              <a:solidFill>
                <a:schemeClr val="tx1"/>
              </a:solidFill>
            </a:endParaRPr>
          </a:p>
        </p:txBody>
      </p:sp>
      <p:sp>
        <p:nvSpPr>
          <p:cNvPr id="6" name="TextBox 5">
            <a:extLst>
              <a:ext uri="{FF2B5EF4-FFF2-40B4-BE49-F238E27FC236}">
                <a16:creationId xmlns:a16="http://schemas.microsoft.com/office/drawing/2014/main" id="{F172B4CB-0E55-09E9-67BA-BE2D79EA7DC7}"/>
              </a:ext>
            </a:extLst>
          </p:cNvPr>
          <p:cNvSpPr txBox="1"/>
          <p:nvPr/>
        </p:nvSpPr>
        <p:spPr>
          <a:xfrm>
            <a:off x="646111" y="2362132"/>
            <a:ext cx="10566175" cy="2585323"/>
          </a:xfrm>
          <a:prstGeom prst="rect">
            <a:avLst/>
          </a:prstGeom>
          <a:solidFill>
            <a:srgbClr val="FF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b="1" kern="0" dirty="0">
                <a:solidFill>
                  <a:schemeClr val="bg1"/>
                </a:solidFill>
                <a:effectLst/>
                <a:latin typeface="Times New Roman" panose="02020603050405020304" pitchFamily="18" charset="0"/>
                <a:ea typeface="Times New Roman" panose="02020603050405020304" pitchFamily="18" charset="0"/>
              </a:rPr>
              <a:t>“[T]he State failed to establish why it was reasonable for the officer to detain Jones while waiting for a second</a:t>
            </a:r>
            <a:r>
              <a:rPr lang="en-US" sz="1800" b="1" kern="0" spc="20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unit without performing any field sobriety tests when the evidence showed that (1) the officer was certified to perform two of the field sobriety tests he eventually performed; (2)</a:t>
            </a:r>
            <a:r>
              <a:rPr lang="en-US" sz="1800" b="1" kern="0" spc="20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he had a PBT in his patrol car which he eventually used on Jones; and (3) the deputy never disclosed to the officer the results of the HGN test. Moreover, although the officer testified that it was his routine practice to wait for backup before conducting a DUI investigation</a:t>
            </a:r>
            <a:r>
              <a:rPr lang="en-US" sz="1800" b="1" kern="0" spc="20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‘for both parties’ safety, if anything,’ the trial court seemingly rejected this rationale as unreasonable given that the officer spent the time waiting outside his patrol car engaging in small</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talk</a:t>
            </a:r>
            <a:r>
              <a:rPr lang="en-US" sz="1800" b="1" kern="0" spc="-2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with</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Jones.</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We,</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therefore,</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conclude</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that</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the</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trial court</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did</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not</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err</a:t>
            </a:r>
            <a:r>
              <a:rPr lang="en-US" sz="1800" b="1" kern="0" spc="-1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in</a:t>
            </a:r>
            <a:r>
              <a:rPr lang="en-US" sz="1800" b="1" kern="0" spc="-5"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granting</a:t>
            </a:r>
            <a:r>
              <a:rPr lang="en-US" sz="1800" b="1" kern="0" spc="-20" dirty="0">
                <a:solidFill>
                  <a:schemeClr val="bg1"/>
                </a:solidFill>
                <a:effectLst/>
                <a:latin typeface="Times New Roman" panose="02020603050405020304" pitchFamily="18" charset="0"/>
                <a:ea typeface="Times New Roman" panose="02020603050405020304" pitchFamily="18" charset="0"/>
              </a:rPr>
              <a:t> </a:t>
            </a:r>
            <a:r>
              <a:rPr lang="en-US" sz="1800" b="1" kern="0" dirty="0">
                <a:solidFill>
                  <a:schemeClr val="bg1"/>
                </a:solidFill>
                <a:effectLst/>
                <a:latin typeface="Times New Roman" panose="02020603050405020304" pitchFamily="18" charset="0"/>
                <a:ea typeface="Times New Roman" panose="02020603050405020304" pitchFamily="18" charset="0"/>
              </a:rPr>
              <a:t>the motion to suppress on the ground that the detention was unreasonably prolonged.”</a:t>
            </a:r>
            <a:endParaRPr kumimoji="0" lang="en-US" altLang="en-US" sz="1800" b="0" i="0" u="none" strike="noStrike" cap="none" normalizeH="0" baseline="0" dirty="0">
              <a:ln>
                <a:noFill/>
              </a:ln>
              <a:solidFill>
                <a:schemeClr val="bg1"/>
              </a:solidFill>
              <a:effectLst/>
              <a:latin typeface="Source Sans Pro" panose="020B0503030403020204" pitchFamily="34" charset="0"/>
            </a:endParaRPr>
          </a:p>
        </p:txBody>
      </p:sp>
      <p:sp>
        <p:nvSpPr>
          <p:cNvPr id="3" name="TextBox 2">
            <a:extLst>
              <a:ext uri="{FF2B5EF4-FFF2-40B4-BE49-F238E27FC236}">
                <a16:creationId xmlns:a16="http://schemas.microsoft.com/office/drawing/2014/main" id="{B014B761-3003-56C0-4F5C-F9C23D3D5F7A}"/>
              </a:ext>
            </a:extLst>
          </p:cNvPr>
          <p:cNvSpPr txBox="1"/>
          <p:nvPr/>
        </p:nvSpPr>
        <p:spPr>
          <a:xfrm>
            <a:off x="646111" y="5548672"/>
            <a:ext cx="10566175" cy="523220"/>
          </a:xfrm>
          <a:prstGeom prst="rect">
            <a:avLst/>
          </a:prstGeom>
          <a:solidFill>
            <a:srgbClr val="FFFFFF"/>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i="1" kern="0" dirty="0">
                <a:solidFill>
                  <a:schemeClr val="bg1"/>
                </a:solidFill>
                <a:effectLst/>
                <a:latin typeface="Times New Roman" panose="02020603050405020304" pitchFamily="18" charset="0"/>
                <a:ea typeface="Times New Roman" panose="02020603050405020304" pitchFamily="18" charset="0"/>
              </a:rPr>
              <a:t>State v. Jones</a:t>
            </a:r>
            <a:r>
              <a:rPr lang="en-US" sz="2800" kern="0" dirty="0">
                <a:solidFill>
                  <a:schemeClr val="bg1"/>
                </a:solidFill>
                <a:effectLst/>
                <a:latin typeface="Times New Roman" panose="02020603050405020304" pitchFamily="18" charset="0"/>
                <a:ea typeface="Times New Roman" panose="02020603050405020304" pitchFamily="18" charset="0"/>
              </a:rPr>
              <a:t>, 371 </a:t>
            </a:r>
            <a:r>
              <a:rPr lang="en-US" sz="2800" kern="0" dirty="0" err="1">
                <a:solidFill>
                  <a:schemeClr val="bg1"/>
                </a:solidFill>
                <a:effectLst/>
                <a:latin typeface="Times New Roman" panose="02020603050405020304" pitchFamily="18" charset="0"/>
                <a:ea typeface="Times New Roman" panose="02020603050405020304" pitchFamily="18" charset="0"/>
              </a:rPr>
              <a:t>Ga.App</a:t>
            </a:r>
            <a:r>
              <a:rPr lang="en-US" sz="2800" kern="0" dirty="0">
                <a:solidFill>
                  <a:schemeClr val="bg1"/>
                </a:solidFill>
                <a:effectLst/>
                <a:latin typeface="Times New Roman" panose="02020603050405020304" pitchFamily="18" charset="0"/>
                <a:ea typeface="Times New Roman" panose="02020603050405020304" pitchFamily="18" charset="0"/>
              </a:rPr>
              <a:t>. 445, 900 S.E.2d 749 (April 22, 2024).</a:t>
            </a:r>
            <a:endParaRPr kumimoji="0" lang="en-US" altLang="en-US" sz="2800" b="0" i="0" u="none" strike="noStrike" cap="none" normalizeH="0" baseline="0" dirty="0">
              <a:ln>
                <a:noFill/>
              </a:ln>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4073301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1282216" y="2728735"/>
            <a:ext cx="9404723" cy="1400530"/>
          </a:xfrm>
          <a:prstGeom prst="rect">
            <a:avLst/>
          </a:prstGeom>
        </p:spPr>
        <p:txBody>
          <a:bodyPr>
            <a:normAutofit/>
          </a:bodyPr>
          <a:lstStyle>
            <a:lvl1pPr algn="l"/>
          </a:lstStyle>
          <a:p>
            <a:r>
              <a:rPr lang="en-US" dirty="0"/>
              <a:t>We don’t raise constitutional speedy trial motions enough. </a:t>
            </a:r>
            <a:endParaRPr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9" name="Picture 21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0" name="Picture 21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1" name="Oval 22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2" name="Picture 22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3" name="Picture 22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4" name="Rectangle 22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5" name="Rectangle 22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2" name="Shape 192"/>
          <p:cNvSpPr>
            <a:spLocks noGrp="1"/>
          </p:cNvSpPr>
          <p:nvPr>
            <p:ph type="title"/>
          </p:nvPr>
        </p:nvSpPr>
        <p:spPr>
          <a:xfrm>
            <a:off x="648930" y="629266"/>
            <a:ext cx="6188190" cy="1622321"/>
          </a:xfrm>
          <a:prstGeom prst="rect">
            <a:avLst/>
          </a:prstGeom>
        </p:spPr>
        <p:txBody>
          <a:bodyPr vert="horz" lIns="91440" tIns="45720" rIns="91440" bIns="45720" rtlCol="0" anchor="t">
            <a:normAutofit/>
          </a:bodyPr>
          <a:lstStyle>
            <a:lvl1pPr algn="l" defTabSz="490727">
              <a:spcBef>
                <a:spcPts val="1300"/>
              </a:spcBef>
              <a:defRPr sz="5880"/>
            </a:lvl1pPr>
          </a:lstStyle>
          <a:p>
            <a:pPr defTabSz="457200">
              <a:lnSpc>
                <a:spcPct val="90000"/>
              </a:lnSpc>
              <a:spcBef>
                <a:spcPct val="0"/>
              </a:spcBef>
            </a:pPr>
            <a:r>
              <a:rPr lang="en-US" sz="3600" b="0" i="0" kern="1200">
                <a:solidFill>
                  <a:srgbClr val="EBEBEB"/>
                </a:solidFill>
                <a:latin typeface="+mj-lt"/>
                <a:ea typeface="+mj-ea"/>
                <a:cs typeface="+mj-cs"/>
              </a:rPr>
              <a:t>Basics of the Constitutional Speedy Analysis</a:t>
            </a:r>
          </a:p>
        </p:txBody>
      </p:sp>
      <p:sp>
        <p:nvSpPr>
          <p:cNvPr id="226"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27" name="Freeform: Shape 215">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197" name="Graphic 196" descr="Gavel">
            <a:extLst>
              <a:ext uri="{FF2B5EF4-FFF2-40B4-BE49-F238E27FC236}">
                <a16:creationId xmlns:a16="http://schemas.microsoft.com/office/drawing/2014/main" id="{D2BC972B-61F9-4DEA-3714-9399A6513E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29871" y="1721993"/>
            <a:ext cx="3414010" cy="3414010"/>
          </a:xfrm>
          <a:prstGeom prst="rect">
            <a:avLst/>
          </a:prstGeom>
          <a:effectLst/>
        </p:spPr>
      </p:pic>
      <p:sp>
        <p:nvSpPr>
          <p:cNvPr id="218" name="Rectangle 21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3" name="Shape 193"/>
          <p:cNvSpPr>
            <a:spLocks noGrp="1"/>
          </p:cNvSpPr>
          <p:nvPr>
            <p:ph type="body" idx="1"/>
          </p:nvPr>
        </p:nvSpPr>
        <p:spPr>
          <a:xfrm>
            <a:off x="648930" y="2438400"/>
            <a:ext cx="6188189" cy="3785419"/>
          </a:xfrm>
          <a:prstGeom prst="rect">
            <a:avLst/>
          </a:prstGeom>
        </p:spPr>
        <p:txBody>
          <a:bodyPr vert="horz" lIns="91440" tIns="45720" rIns="91440" bIns="45720" rtlCol="0">
            <a:normAutofit/>
          </a:bodyPr>
          <a:lstStyle/>
          <a:p>
            <a:pPr marL="0" indent="0">
              <a:lnSpc>
                <a:spcPct val="90000"/>
              </a:lnSpc>
              <a:defRPr sz="2600">
                <a:solidFill>
                  <a:srgbClr val="000000"/>
                </a:solidFill>
                <a:latin typeface="+mn-lt"/>
                <a:ea typeface="+mn-ea"/>
                <a:cs typeface="+mn-cs"/>
                <a:sym typeface="Bodoni SvtyTwo ITC TT-Book"/>
              </a:defRPr>
            </a:pPr>
            <a:r>
              <a:rPr lang="en-US" sz="1600">
                <a:solidFill>
                  <a:srgbClr val="FFFFFF"/>
                </a:solidFill>
                <a:latin typeface="+mj-lt"/>
              </a:rPr>
              <a:t>The analysis has </a:t>
            </a:r>
            <a:r>
              <a:rPr lang="en-US" sz="1600">
                <a:solidFill>
                  <a:srgbClr val="FFFFFF"/>
                </a:solidFill>
                <a:latin typeface="+mj-lt"/>
                <a:sym typeface="Bodoni SvtyTwo ITC TT-Bold"/>
              </a:rPr>
              <a:t>two stages</a:t>
            </a:r>
            <a:r>
              <a:rPr lang="en-US" sz="1600">
                <a:solidFill>
                  <a:srgbClr val="FFFFFF"/>
                </a:solidFill>
                <a:latin typeface="+mj-lt"/>
              </a:rPr>
              <a:t>. </a:t>
            </a:r>
            <a:r>
              <a:rPr lang="en-US" sz="1600">
                <a:solidFill>
                  <a:srgbClr val="FFFFFF"/>
                </a:solidFill>
                <a:latin typeface="+mj-lt"/>
                <a:sym typeface="Bodoni SvtyTwo ITC TT-Bold"/>
              </a:rPr>
              <a:t>First</a:t>
            </a:r>
            <a:r>
              <a:rPr lang="en-US" sz="1600">
                <a:solidFill>
                  <a:srgbClr val="FFFFFF"/>
                </a:solidFill>
                <a:latin typeface="+mj-lt"/>
              </a:rPr>
              <a:t>, the court must determine whether the interval from the accused's arrest, indictment, or other formal accusation to the trial is sufficiently long to be considered </a:t>
            </a:r>
            <a:r>
              <a:rPr lang="en-US" sz="1600">
                <a:solidFill>
                  <a:srgbClr val="FFFFFF"/>
                </a:solidFill>
                <a:latin typeface="+mj-lt"/>
                <a:sym typeface="Bodoni SvtyTwo ITC TT-Bold"/>
              </a:rPr>
              <a:t>“presumptively prejudicial.”</a:t>
            </a:r>
            <a:r>
              <a:rPr lang="en-US" sz="1600" baseline="31999">
                <a:solidFill>
                  <a:srgbClr val="FFFFFF"/>
                </a:solidFill>
                <a:latin typeface="+mj-lt"/>
              </a:rPr>
              <a:t> </a:t>
            </a:r>
            <a:r>
              <a:rPr lang="en-US" sz="1600">
                <a:solidFill>
                  <a:srgbClr val="FFFFFF"/>
                </a:solidFill>
                <a:latin typeface="+mj-lt"/>
              </a:rPr>
              <a:t>If not, the speedy trial claim fails at the threshold. If, however, the delay has passed the point of presumptive prejudice, </a:t>
            </a:r>
            <a:r>
              <a:rPr lang="en-US" sz="1600">
                <a:solidFill>
                  <a:srgbClr val="FFFFFF"/>
                </a:solidFill>
                <a:latin typeface="+mj-lt"/>
                <a:sym typeface="Bodoni SvtyTwo ITC TT-Bold"/>
              </a:rPr>
              <a:t>the court </a:t>
            </a:r>
            <a:r>
              <a:rPr lang="en-US" sz="1600">
                <a:solidFill>
                  <a:srgbClr val="FFFFFF"/>
                </a:solidFill>
                <a:latin typeface="+mj-lt"/>
              </a:rPr>
              <a:t>must</a:t>
            </a:r>
            <a:r>
              <a:rPr lang="en-US" sz="1600">
                <a:solidFill>
                  <a:srgbClr val="FFFFFF"/>
                </a:solidFill>
                <a:latin typeface="+mj-lt"/>
                <a:sym typeface="Bodoni SvtyTwo ITC TT-Bold"/>
              </a:rPr>
              <a:t> proceed to the second step of the </a:t>
            </a:r>
            <a:r>
              <a:rPr lang="en-US" sz="1600">
                <a:solidFill>
                  <a:srgbClr val="FFFFFF"/>
                </a:solidFill>
                <a:latin typeface="+mj-lt"/>
                <a:hlinkClick r:id="rId9"/>
              </a:rPr>
              <a:t>Barker</a:t>
            </a:r>
            <a:r>
              <a:rPr lang="en-US" sz="1600">
                <a:solidFill>
                  <a:srgbClr val="FFFFFF"/>
                </a:solidFill>
                <a:latin typeface="+mj-lt"/>
              </a:rPr>
              <a:t>-</a:t>
            </a:r>
            <a:r>
              <a:rPr lang="en-US" sz="1600">
                <a:solidFill>
                  <a:srgbClr val="FFFFFF"/>
                </a:solidFill>
                <a:latin typeface="+mj-lt"/>
                <a:hlinkClick r:id="rId10"/>
              </a:rPr>
              <a:t>Doggett</a:t>
            </a:r>
            <a:r>
              <a:rPr lang="en-US" sz="1600">
                <a:solidFill>
                  <a:srgbClr val="FFFFFF"/>
                </a:solidFill>
                <a:latin typeface="+mj-lt"/>
                <a:sym typeface="Bodoni SvtyTwo ITC TT-Bold"/>
              </a:rPr>
              <a:t> analysis</a:t>
            </a:r>
            <a:r>
              <a:rPr lang="en-US" sz="1600">
                <a:solidFill>
                  <a:srgbClr val="FFFFFF"/>
                </a:solidFill>
                <a:latin typeface="+mj-lt"/>
              </a:rPr>
              <a:t>, which requires the application of a delicate, context-sensitive, </a:t>
            </a:r>
            <a:r>
              <a:rPr lang="en-US" sz="1600">
                <a:solidFill>
                  <a:srgbClr val="FFFFFF"/>
                </a:solidFill>
                <a:latin typeface="+mj-lt"/>
                <a:sym typeface="Bodoni SvtyTwo ITC TT-Bold"/>
              </a:rPr>
              <a:t>four-factor balancing test</a:t>
            </a:r>
            <a:r>
              <a:rPr lang="en-US" sz="1600">
                <a:solidFill>
                  <a:srgbClr val="FFFFFF"/>
                </a:solidFill>
                <a:latin typeface="+mj-lt"/>
              </a:rPr>
              <a:t> to determine whether the accused has been deprived of the right to a speedy trial.</a:t>
            </a:r>
          </a:p>
          <a:p>
            <a:pPr marL="0" indent="0">
              <a:lnSpc>
                <a:spcPct val="90000"/>
              </a:lnSpc>
              <a:defRPr sz="2600">
                <a:solidFill>
                  <a:srgbClr val="000000"/>
                </a:solidFill>
                <a:latin typeface="+mn-lt"/>
                <a:ea typeface="+mn-ea"/>
                <a:cs typeface="+mn-cs"/>
                <a:sym typeface="Bodoni SvtyTwo ITC TT-Book"/>
              </a:defRPr>
            </a:pPr>
            <a:br>
              <a:rPr lang="en-US" sz="1600">
                <a:solidFill>
                  <a:srgbClr val="FFFFFF"/>
                </a:solidFill>
                <a:latin typeface="+mj-lt"/>
              </a:rPr>
            </a:br>
            <a:r>
              <a:rPr lang="en-US" sz="1600">
                <a:solidFill>
                  <a:srgbClr val="FFFFFF"/>
                </a:solidFill>
                <a:latin typeface="+mj-lt"/>
              </a:rPr>
              <a:t> </a:t>
            </a:r>
            <a:r>
              <a:rPr lang="en-US" sz="1600">
                <a:solidFill>
                  <a:srgbClr val="FFFFFF"/>
                </a:solidFill>
                <a:latin typeface="+mj-lt"/>
                <a:sym typeface="Bodoni SvtyTwo ITC TT-BookIta"/>
              </a:rPr>
              <a:t>Ruffin v. State</a:t>
            </a:r>
            <a:r>
              <a:rPr lang="en-US" sz="1600">
                <a:solidFill>
                  <a:srgbClr val="FFFFFF"/>
                </a:solidFill>
                <a:latin typeface="+mj-lt"/>
              </a:rPr>
              <a:t>, 284 Ga. 52, 55, 663 S.E.2d 189, 195 (2008) (citations omitted). </a:t>
            </a:r>
          </a:p>
        </p:txBody>
      </p:sp>
      <p:sp>
        <p:nvSpPr>
          <p:cNvPr id="2" name="TextBox 1">
            <a:extLst>
              <a:ext uri="{FF2B5EF4-FFF2-40B4-BE49-F238E27FC236}">
                <a16:creationId xmlns:a16="http://schemas.microsoft.com/office/drawing/2014/main" id="{6367590F-07F8-2192-C04C-6E613AB84777}"/>
              </a:ext>
            </a:extLst>
          </p:cNvPr>
          <p:cNvSpPr txBox="1"/>
          <p:nvPr/>
        </p:nvSpPr>
        <p:spPr>
          <a:xfrm>
            <a:off x="805720" y="5671440"/>
            <a:ext cx="6423034" cy="707886"/>
          </a:xfrm>
          <a:prstGeom prst="rect">
            <a:avLst/>
          </a:prstGeom>
          <a:noFill/>
        </p:spPr>
        <p:txBody>
          <a:bodyPr wrap="square" rtlCol="0">
            <a:spAutoFit/>
          </a:bodyPr>
          <a:lstStyle/>
          <a:p>
            <a:pPr>
              <a:spcAft>
                <a:spcPts val="600"/>
              </a:spcAft>
            </a:pPr>
            <a:r>
              <a:rPr lang="en-US" sz="2000" dirty="0">
                <a:solidFill>
                  <a:schemeClr val="bg1"/>
                </a:solidFill>
              </a:rPr>
              <a:t>When does the law say is the “time frame” for a case’s age before it’s presumptively prejudicial?</a:t>
            </a:r>
          </a:p>
        </p:txBody>
      </p:sp>
    </p:spTree>
  </p:cSld>
  <p:clrMapOvr>
    <a:overrideClrMapping bg1="lt1" tx1="dk1" bg2="lt2" tx2="dk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45F9-928C-E8BF-0004-76B615D14848}"/>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43631C89-03EC-04D3-E797-E2E7867DA4BB}"/>
              </a:ext>
            </a:extLst>
          </p:cNvPr>
          <p:cNvSpPr>
            <a:spLocks noGrp="1"/>
          </p:cNvSpPr>
          <p:nvPr>
            <p:ph type="title"/>
          </p:nvPr>
        </p:nvSpPr>
        <p:spPr>
          <a:prstGeom prst="rect">
            <a:avLst/>
          </a:prstGeom>
        </p:spPr>
        <p:txBody>
          <a:bodyPr>
            <a:normAutofit/>
          </a:bodyPr>
          <a:lstStyle>
            <a:lvl1pPr algn="l"/>
          </a:lstStyle>
          <a:p>
            <a:r>
              <a:rPr lang="en-US" dirty="0"/>
              <a:t>Constitutional Speedy Motions: Judges keep messing them up. </a:t>
            </a:r>
            <a:endParaRPr dirty="0"/>
          </a:p>
        </p:txBody>
      </p:sp>
      <p:sp>
        <p:nvSpPr>
          <p:cNvPr id="196" name="Shape 196">
            <a:extLst>
              <a:ext uri="{FF2B5EF4-FFF2-40B4-BE49-F238E27FC236}">
                <a16:creationId xmlns:a16="http://schemas.microsoft.com/office/drawing/2014/main" id="{E0E964DD-0E3B-0C88-A984-429C6F21E59F}"/>
              </a:ext>
            </a:extLst>
          </p:cNvPr>
          <p:cNvSpPr>
            <a:spLocks noGrp="1"/>
          </p:cNvSpPr>
          <p:nvPr>
            <p:ph type="body" idx="1"/>
          </p:nvPr>
        </p:nvSpPr>
        <p:spPr>
          <a:xfrm>
            <a:off x="646111" y="2371129"/>
            <a:ext cx="10573179" cy="2733608"/>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r>
              <a:rPr lang="en-US" sz="1800" b="1" kern="0" dirty="0">
                <a:effectLst/>
                <a:latin typeface="Times New Roman" panose="02020603050405020304" pitchFamily="18" charset="0"/>
                <a:ea typeface="Times New Roman" panose="02020603050405020304" pitchFamily="18" charset="0"/>
              </a:rPr>
              <a:t>Analysis was required notwithstanding counsel’s failure to appear for hearing. </a:t>
            </a:r>
            <a:r>
              <a:rPr lang="en-US" sz="1800" i="1" kern="0" dirty="0">
                <a:effectLst/>
                <a:latin typeface="Times New Roman" panose="02020603050405020304" pitchFamily="18" charset="0"/>
                <a:ea typeface="Times New Roman" panose="02020603050405020304" pitchFamily="18" charset="0"/>
              </a:rPr>
              <a:t>Distinguishing Oni v. State</a:t>
            </a:r>
            <a:r>
              <a:rPr lang="en-US" sz="1800" kern="0" dirty="0">
                <a:effectLst/>
                <a:latin typeface="Times New Roman" panose="02020603050405020304" pitchFamily="18" charset="0"/>
                <a:ea typeface="Times New Roman" panose="02020603050405020304" pitchFamily="18" charset="0"/>
              </a:rPr>
              <a:t>, 268 </a:t>
            </a:r>
            <a:r>
              <a:rPr lang="en-US" sz="1800" kern="0" dirty="0" err="1">
                <a:effectLst/>
                <a:latin typeface="Times New Roman" panose="02020603050405020304" pitchFamily="18" charset="0"/>
                <a:ea typeface="Times New Roman" panose="02020603050405020304" pitchFamily="18" charset="0"/>
              </a:rPr>
              <a:t>Ga.App</a:t>
            </a:r>
            <a:r>
              <a:rPr lang="en-US" sz="1800" kern="0" dirty="0">
                <a:effectLst/>
                <a:latin typeface="Times New Roman" panose="02020603050405020304" pitchFamily="18" charset="0"/>
                <a:ea typeface="Times New Roman" panose="02020603050405020304" pitchFamily="18" charset="0"/>
              </a:rPr>
              <a:t>. 840, 602 S.E.2d 859 (July</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30, 2004) (counsel waived statutory</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speedy trial demand by</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failing</a:t>
            </a:r>
            <a:r>
              <a:rPr lang="en-US" sz="1800" kern="0" spc="-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to appear for hearing, among other things). </a:t>
            </a:r>
            <a:r>
              <a:rPr lang="en-US" sz="1800" b="1" kern="0" dirty="0">
                <a:effectLst/>
                <a:latin typeface="Times New Roman" panose="02020603050405020304" pitchFamily="18" charset="0"/>
                <a:ea typeface="Times New Roman" panose="02020603050405020304" pitchFamily="18" charset="0"/>
              </a:rPr>
              <a:t>2. </a:t>
            </a:r>
            <a:r>
              <a:rPr lang="en-US" sz="1800" kern="0" dirty="0">
                <a:effectLst/>
                <a:latin typeface="Times New Roman" panose="02020603050405020304" pitchFamily="18" charset="0"/>
                <a:ea typeface="Times New Roman" panose="02020603050405020304" pitchFamily="18" charset="0"/>
              </a:rPr>
              <a:t>“[A]</a:t>
            </a:r>
            <a:r>
              <a:rPr lang="en-US" sz="1800" kern="0" dirty="0" err="1">
                <a:effectLst/>
                <a:latin typeface="Times New Roman" panose="02020603050405020304" pitchFamily="18" charset="0"/>
                <a:ea typeface="Times New Roman" panose="02020603050405020304" pitchFamily="18" charset="0"/>
              </a:rPr>
              <a:t>lthough</a:t>
            </a:r>
            <a:r>
              <a:rPr lang="en-US" sz="1800" kern="0" dirty="0">
                <a:effectLst/>
                <a:latin typeface="Times New Roman" panose="02020603050405020304" pitchFamily="18" charset="0"/>
                <a:ea typeface="Times New Roman" panose="02020603050405020304" pitchFamily="18" charset="0"/>
              </a:rPr>
              <a:t> the trial court stated in its order denying the motion for speedy trial that ‘a portion’ of Padilla-Garcia’s incarceration was due to the COVID-19 pandemic, </a:t>
            </a:r>
            <a:r>
              <a:rPr lang="en-US" sz="1800" b="1" kern="0" dirty="0">
                <a:effectLst/>
                <a:latin typeface="Times New Roman" panose="02020603050405020304" pitchFamily="18" charset="0"/>
                <a:ea typeface="Times New Roman" panose="02020603050405020304" pitchFamily="18" charset="0"/>
              </a:rPr>
              <a:t>we are unaware of any authority holding that a mere reference to the suspension of jury trials because of the pandemic is sufficient by itself to satisfy the </a:t>
            </a:r>
            <a:r>
              <a:rPr lang="en-US" sz="1800" b="1" i="1" kern="0" dirty="0">
                <a:effectLst/>
                <a:latin typeface="Times New Roman" panose="02020603050405020304" pitchFamily="18" charset="0"/>
                <a:ea typeface="Times New Roman" panose="02020603050405020304" pitchFamily="18" charset="0"/>
              </a:rPr>
              <a:t>Barker-</a:t>
            </a:r>
            <a:r>
              <a:rPr lang="en-US" sz="1800" b="1" i="1" u="none" strike="noStrike" kern="0" dirty="0">
                <a:solidFill>
                  <a:srgbClr val="467886"/>
                </a:solidFill>
                <a:effectLst/>
                <a:latin typeface="Times New Roman" panose="02020603050405020304" pitchFamily="18" charset="0"/>
                <a:ea typeface="Times New Roman" panose="02020603050405020304" pitchFamily="18" charset="0"/>
                <a:hlinkClick r:id="rId3"/>
              </a:rPr>
              <a:t>Doggett</a:t>
            </a:r>
            <a:r>
              <a:rPr lang="en-US" sz="1800" b="1" i="1" kern="0" dirty="0">
                <a:effectLst/>
                <a:latin typeface="Times New Roman" panose="02020603050405020304" pitchFamily="18" charset="0"/>
                <a:ea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rPr>
              <a:t>factors. </a:t>
            </a:r>
            <a:r>
              <a:rPr lang="en-US" sz="1800" kern="0" dirty="0">
                <a:effectLst/>
                <a:latin typeface="Times New Roman" panose="02020603050405020304" pitchFamily="18" charset="0"/>
                <a:ea typeface="Times New Roman" panose="02020603050405020304" pitchFamily="18" charset="0"/>
              </a:rPr>
              <a:t>Instead, we have noted that the suspension of jury trials because of the COVID-19 pandemic is only part of the analysis of the second </a:t>
            </a:r>
            <a:r>
              <a:rPr lang="en-US" sz="1800" i="1" kern="0" dirty="0">
                <a:effectLst/>
                <a:latin typeface="Times New Roman" panose="02020603050405020304" pitchFamily="18" charset="0"/>
                <a:ea typeface="Times New Roman" panose="02020603050405020304" pitchFamily="18" charset="0"/>
              </a:rPr>
              <a:t>Barker-</a:t>
            </a:r>
            <a:r>
              <a:rPr lang="en-US" sz="1800" i="1" u="none" strike="noStrike" kern="0" dirty="0">
                <a:solidFill>
                  <a:srgbClr val="467886"/>
                </a:solidFill>
                <a:effectLst/>
                <a:latin typeface="Times New Roman" panose="02020603050405020304" pitchFamily="18" charset="0"/>
                <a:ea typeface="Times New Roman" panose="02020603050405020304" pitchFamily="18" charset="0"/>
                <a:hlinkClick r:id="rId3"/>
              </a:rPr>
              <a:t>Doggett</a:t>
            </a:r>
            <a:r>
              <a:rPr lang="en-US" sz="1800" i="1" kern="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factor concerning the reasons for the delay and that the suspension of jury trials because of the pandemic ‘is not weighed</a:t>
            </a:r>
            <a:r>
              <a:rPr lang="en-US" sz="1800" kern="0" spc="20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against</a:t>
            </a:r>
            <a:r>
              <a:rPr lang="en-US" sz="1800" kern="0" spc="17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either</a:t>
            </a:r>
            <a:r>
              <a:rPr lang="en-US" sz="1800" kern="0" spc="18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party.’</a:t>
            </a:r>
            <a:r>
              <a:rPr lang="en-US" sz="1800" kern="0" spc="190" dirty="0">
                <a:effectLst/>
                <a:latin typeface="Times New Roman" panose="02020603050405020304" pitchFamily="18" charset="0"/>
                <a:ea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rPr>
              <a:t>State</a:t>
            </a:r>
            <a:r>
              <a:rPr lang="en-US" sz="1800" i="1" kern="0" spc="175" dirty="0">
                <a:effectLst/>
                <a:latin typeface="Times New Roman" panose="02020603050405020304" pitchFamily="18" charset="0"/>
                <a:ea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rPr>
              <a:t>v.</a:t>
            </a:r>
            <a:r>
              <a:rPr lang="en-US" sz="1800" i="1" kern="0" spc="175" dirty="0">
                <a:effectLst/>
                <a:latin typeface="Times New Roman" panose="02020603050405020304" pitchFamily="18" charset="0"/>
                <a:ea typeface="Times New Roman" panose="02020603050405020304" pitchFamily="18" charset="0"/>
              </a:rPr>
              <a:t> </a:t>
            </a:r>
            <a:r>
              <a:rPr lang="en-US" sz="1800" i="1" kern="0" dirty="0">
                <a:effectLst/>
                <a:latin typeface="Times New Roman" panose="02020603050405020304" pitchFamily="18" charset="0"/>
                <a:ea typeface="Times New Roman" panose="02020603050405020304" pitchFamily="18" charset="0"/>
              </a:rPr>
              <a:t>Adams</a:t>
            </a:r>
            <a:r>
              <a:rPr lang="en-US" sz="1800" kern="0" dirty="0">
                <a:effectLst/>
                <a:latin typeface="Times New Roman" panose="02020603050405020304" pitchFamily="18" charset="0"/>
                <a:ea typeface="Times New Roman" panose="02020603050405020304" pitchFamily="18" charset="0"/>
              </a:rPr>
              <a:t>,</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364</a:t>
            </a:r>
            <a:r>
              <a:rPr lang="en-US" sz="1800" kern="0" spc="180" dirty="0">
                <a:effectLst/>
                <a:latin typeface="Times New Roman" panose="02020603050405020304" pitchFamily="18" charset="0"/>
                <a:ea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rPr>
              <a:t>Ga.App</a:t>
            </a:r>
            <a:r>
              <a:rPr lang="en-US" sz="1800" kern="0" dirty="0">
                <a:effectLst/>
                <a:latin typeface="Times New Roman" panose="02020603050405020304" pitchFamily="18" charset="0"/>
                <a:ea typeface="Times New Roman" panose="02020603050405020304" pitchFamily="18" charset="0"/>
              </a:rPr>
              <a:t>.</a:t>
            </a:r>
            <a:r>
              <a:rPr lang="en-US" sz="1800" kern="0" spc="1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864,</a:t>
            </a:r>
            <a:r>
              <a:rPr lang="en-US" sz="1800" kern="0" spc="175"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868(2)(b)(i),</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876</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S.E.2d</a:t>
            </a:r>
            <a:r>
              <a:rPr lang="en-US" sz="1800" kern="0" spc="18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719</a:t>
            </a:r>
            <a:r>
              <a:rPr lang="en-US" sz="1800" kern="0" spc="180" dirty="0">
                <a:effectLst/>
                <a:latin typeface="Times New Roman" panose="02020603050405020304" pitchFamily="18" charset="0"/>
                <a:ea typeface="Times New Roman" panose="02020603050405020304" pitchFamily="18" charset="0"/>
              </a:rPr>
              <a:t> </a:t>
            </a:r>
            <a:r>
              <a:rPr lang="en-US" sz="1800" kern="0" spc="-10" dirty="0">
                <a:effectLst/>
                <a:latin typeface="Times New Roman" panose="02020603050405020304" pitchFamily="18" charset="0"/>
                <a:ea typeface="Times New Roman" panose="02020603050405020304" pitchFamily="18" charset="0"/>
              </a:rPr>
              <a:t>(2022)…</a:t>
            </a:r>
            <a:endParaRPr sz="2250" dirty="0">
              <a:ea typeface="+mn-ea"/>
              <a:cs typeface="+mn-cs"/>
              <a:sym typeface="Bodoni SvtyTwo ITC TT-Book"/>
            </a:endParaRPr>
          </a:p>
        </p:txBody>
      </p:sp>
      <p:sp>
        <p:nvSpPr>
          <p:cNvPr id="2" name="Shape 196">
            <a:extLst>
              <a:ext uri="{FF2B5EF4-FFF2-40B4-BE49-F238E27FC236}">
                <a16:creationId xmlns:a16="http://schemas.microsoft.com/office/drawing/2014/main" id="{C4F6119D-5AF1-0A13-F15D-BBE77B85F27B}"/>
              </a:ext>
            </a:extLst>
          </p:cNvPr>
          <p:cNvSpPr txBox="1">
            <a:spLocks/>
          </p:cNvSpPr>
          <p:nvPr/>
        </p:nvSpPr>
        <p:spPr>
          <a:xfrm>
            <a:off x="646111" y="5503348"/>
            <a:ext cx="10573179" cy="587577"/>
          </a:xfrm>
          <a:prstGeom prst="rect">
            <a:avLst/>
          </a:prstGeom>
          <a:solidFill>
            <a:srgbClr val="FFFFFF"/>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Garamond" panose="02020404030301010803" pitchFamily="18"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Garamond" panose="02020404030301010803" pitchFamily="18" charset="0"/>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Garamond" panose="02020404030301010803" pitchFamily="18" charset="0"/>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Garamond" panose="02020404030301010803" pitchFamily="18" charset="0"/>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Garamond" panose="02020404030301010803" pitchFamily="18" charset="0"/>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defTabSz="321457">
              <a:spcBef>
                <a:spcPts val="0"/>
              </a:spcBef>
              <a:buSzTx/>
              <a:buFont typeface="Wingdings 3" charset="2"/>
              <a:buNone/>
              <a:defRPr sz="2600">
                <a:solidFill>
                  <a:srgbClr val="000000"/>
                </a:solidFill>
                <a:latin typeface="Helvetica"/>
                <a:ea typeface="Helvetica"/>
                <a:cs typeface="Helvetica"/>
                <a:sym typeface="Helvetica"/>
              </a:defRPr>
            </a:pPr>
            <a:r>
              <a:rPr lang="en-US" sz="2400" i="1" kern="0" dirty="0">
                <a:effectLst/>
                <a:latin typeface="Times New Roman" panose="02020603050405020304" pitchFamily="18" charset="0"/>
                <a:ea typeface="Times New Roman" panose="02020603050405020304" pitchFamily="18" charset="0"/>
              </a:rPr>
              <a:t>Padilla-Garcia v. State</a:t>
            </a:r>
            <a:r>
              <a:rPr lang="en-US" sz="2400" kern="0" dirty="0">
                <a:effectLst/>
                <a:latin typeface="Times New Roman" panose="02020603050405020304" pitchFamily="18" charset="0"/>
                <a:ea typeface="Times New Roman" panose="02020603050405020304" pitchFamily="18" charset="0"/>
              </a:rPr>
              <a:t>, 369 </a:t>
            </a:r>
            <a:r>
              <a:rPr lang="en-US" sz="2400" kern="0" dirty="0" err="1">
                <a:effectLst/>
                <a:latin typeface="Times New Roman" panose="02020603050405020304" pitchFamily="18" charset="0"/>
                <a:ea typeface="Times New Roman" panose="02020603050405020304" pitchFamily="18" charset="0"/>
              </a:rPr>
              <a:t>Ga.App</a:t>
            </a:r>
            <a:r>
              <a:rPr lang="en-US" sz="2400" kern="0" dirty="0">
                <a:effectLst/>
                <a:latin typeface="Times New Roman" panose="02020603050405020304" pitchFamily="18" charset="0"/>
                <a:ea typeface="Times New Roman" panose="02020603050405020304" pitchFamily="18" charset="0"/>
              </a:rPr>
              <a:t>. 244, 893 S.E.2d 152 (September 20, 2023). </a:t>
            </a:r>
            <a:endParaRPr lang="en-US" sz="2400" dirty="0">
              <a:solidFill>
                <a:srgbClr val="000000"/>
              </a:solidFill>
              <a:latin typeface="Helvetica"/>
              <a:ea typeface="+mn-ea"/>
              <a:cs typeface="+mn-cs"/>
              <a:sym typeface="Bodoni SvtyTwo ITC TT-Book"/>
            </a:endParaRPr>
          </a:p>
        </p:txBody>
      </p:sp>
    </p:spTree>
    <p:extLst>
      <p:ext uri="{BB962C8B-B14F-4D97-AF65-F5344CB8AC3E}">
        <p14:creationId xmlns:p14="http://schemas.microsoft.com/office/powerpoint/2010/main" val="27227744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F0E0-42FC-A4FA-15FF-EDF8E197578B}"/>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24AB79D4-8327-6386-D6F2-8A9F354CB72F}"/>
              </a:ext>
            </a:extLst>
          </p:cNvPr>
          <p:cNvSpPr>
            <a:spLocks noGrp="1"/>
          </p:cNvSpPr>
          <p:nvPr>
            <p:ph type="title"/>
          </p:nvPr>
        </p:nvSpPr>
        <p:spPr>
          <a:prstGeom prst="rect">
            <a:avLst/>
          </a:prstGeom>
        </p:spPr>
        <p:txBody>
          <a:bodyPr>
            <a:normAutofit/>
          </a:bodyPr>
          <a:lstStyle>
            <a:lvl1pPr algn="l"/>
          </a:lstStyle>
          <a:p>
            <a:r>
              <a:rPr lang="en-US" dirty="0"/>
              <a:t>My Favorite Issue: Withdrawing Consent to Testing</a:t>
            </a:r>
            <a:endParaRPr dirty="0"/>
          </a:p>
        </p:txBody>
      </p:sp>
      <p:sp>
        <p:nvSpPr>
          <p:cNvPr id="196" name="Shape 196">
            <a:extLst>
              <a:ext uri="{FF2B5EF4-FFF2-40B4-BE49-F238E27FC236}">
                <a16:creationId xmlns:a16="http://schemas.microsoft.com/office/drawing/2014/main" id="{DC331FF9-8355-0FFD-3F2D-705617308463}"/>
              </a:ext>
            </a:extLst>
          </p:cNvPr>
          <p:cNvSpPr>
            <a:spLocks noGrp="1"/>
          </p:cNvSpPr>
          <p:nvPr>
            <p:ph type="body" idx="1"/>
          </p:nvPr>
        </p:nvSpPr>
        <p:spPr>
          <a:xfrm>
            <a:off x="646111" y="2371129"/>
            <a:ext cx="10573179" cy="2733608"/>
          </a:xfrm>
          <a:prstGeom prst="rect">
            <a:avLst/>
          </a:prstGeom>
          <a:solidFill>
            <a:srgbClr val="FFFFFF"/>
          </a:solidFill>
        </p:spPr>
        <p:txBody>
          <a:bodyPr>
            <a:noAutofit/>
          </a:bodyPr>
          <a:lstStyle/>
          <a:p>
            <a:pPr defTabSz="321457">
              <a:spcBef>
                <a:spcPts val="0"/>
              </a:spcBef>
              <a:buSzTx/>
              <a:buAutoNum type="arabicPeriod"/>
              <a:defRPr sz="2600">
                <a:solidFill>
                  <a:srgbClr val="000000"/>
                </a:solidFill>
                <a:latin typeface="Helvetica"/>
                <a:ea typeface="Helvetica"/>
                <a:cs typeface="Helvetica"/>
                <a:sym typeface="Helvetica"/>
              </a:defRPr>
            </a:pPr>
            <a:r>
              <a:rPr lang="en-US" sz="1800" b="1" kern="0" dirty="0">
                <a:effectLst/>
                <a:latin typeface="Times New Roman" panose="02020603050405020304" pitchFamily="18" charset="0"/>
                <a:ea typeface="Times New Roman" panose="02020603050405020304" pitchFamily="18" charset="0"/>
              </a:rPr>
              <a:t>You MUST timely withdraw consent to testing of the blood. </a:t>
            </a:r>
          </a:p>
          <a:p>
            <a:pPr defTabSz="321457">
              <a:spcBef>
                <a:spcPts val="0"/>
              </a:spcBef>
              <a:buSzTx/>
              <a:buAutoNum type="arabicPeriod"/>
              <a:defRPr sz="2600">
                <a:solidFill>
                  <a:srgbClr val="000000"/>
                </a:solidFill>
                <a:latin typeface="Helvetica"/>
                <a:ea typeface="Helvetica"/>
                <a:cs typeface="Helvetica"/>
                <a:sym typeface="Helvetica"/>
              </a:defRPr>
            </a:pPr>
            <a:endParaRPr lang="en-US" sz="1800" b="1" kern="0" dirty="0">
              <a:effectLst/>
              <a:latin typeface="Times New Roman" panose="02020603050405020304" pitchFamily="18" charset="0"/>
              <a:ea typeface="Times New Roman" panose="02020603050405020304" pitchFamily="18" charset="0"/>
            </a:endParaRPr>
          </a:p>
          <a:p>
            <a:pPr defTabSz="321457">
              <a:spcBef>
                <a:spcPts val="0"/>
              </a:spcBef>
              <a:buSzTx/>
              <a:buAutoNum type="arabicPeriod"/>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Do it by email to the crime lab. </a:t>
            </a:r>
          </a:p>
          <a:p>
            <a:pPr defTabSz="321457">
              <a:spcBef>
                <a:spcPts val="0"/>
              </a:spcBef>
              <a:buSzTx/>
              <a:buAutoNum type="arabicPeriod"/>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defTabSz="321457">
              <a:spcBef>
                <a:spcPts val="0"/>
              </a:spcBef>
              <a:buSzTx/>
              <a:buAutoNum type="arabicPeriod"/>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File your motion to suppress raising withdrawal of consent as one of the grounds.</a:t>
            </a: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p:txBody>
      </p:sp>
    </p:spTree>
    <p:extLst>
      <p:ext uri="{BB962C8B-B14F-4D97-AF65-F5344CB8AC3E}">
        <p14:creationId xmlns:p14="http://schemas.microsoft.com/office/powerpoint/2010/main" val="321913270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5EFCE-B69F-6D5F-EF69-E7DD79FBEEDC}"/>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70467C50-39D0-E74A-5E5F-E9E15120D859}"/>
              </a:ext>
            </a:extLst>
          </p:cNvPr>
          <p:cNvSpPr>
            <a:spLocks noGrp="1"/>
          </p:cNvSpPr>
          <p:nvPr>
            <p:ph type="title"/>
          </p:nvPr>
        </p:nvSpPr>
        <p:spPr>
          <a:prstGeom prst="rect">
            <a:avLst/>
          </a:prstGeom>
        </p:spPr>
        <p:txBody>
          <a:bodyPr>
            <a:normAutofit/>
          </a:bodyPr>
          <a:lstStyle>
            <a:lvl1pPr algn="l"/>
          </a:lstStyle>
          <a:p>
            <a:r>
              <a:rPr lang="en-US" dirty="0"/>
              <a:t>My Favorite Issue: Withdrawing Consent to Testing</a:t>
            </a:r>
            <a:endParaRPr dirty="0"/>
          </a:p>
        </p:txBody>
      </p:sp>
      <p:sp>
        <p:nvSpPr>
          <p:cNvPr id="196" name="Shape 196">
            <a:extLst>
              <a:ext uri="{FF2B5EF4-FFF2-40B4-BE49-F238E27FC236}">
                <a16:creationId xmlns:a16="http://schemas.microsoft.com/office/drawing/2014/main" id="{4A440A2D-2190-BD88-505C-80826C3D3FBE}"/>
              </a:ext>
            </a:extLst>
          </p:cNvPr>
          <p:cNvSpPr>
            <a:spLocks noGrp="1"/>
          </p:cNvSpPr>
          <p:nvPr>
            <p:ph type="body" idx="1"/>
          </p:nvPr>
        </p:nvSpPr>
        <p:spPr>
          <a:xfrm>
            <a:off x="646111" y="2371129"/>
            <a:ext cx="10573179" cy="3560544"/>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Why do I love this issue? </a:t>
            </a: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marL="0" indent="0" defTabSz="321457">
              <a:spcBef>
                <a:spcPts val="0"/>
              </a:spcBef>
              <a:buSzTx/>
              <a:buNone/>
              <a:defRPr sz="2600">
                <a:solidFill>
                  <a:srgbClr val="000000"/>
                </a:solidFill>
                <a:latin typeface="Helvetica"/>
                <a:ea typeface="Helvetica"/>
                <a:cs typeface="Helvetica"/>
                <a:sym typeface="Helvetica"/>
              </a:defRPr>
            </a:pPr>
            <a:r>
              <a:rPr lang="en-US" sz="2050" b="1" kern="0" dirty="0">
                <a:latin typeface="Times New Roman" panose="02020603050405020304" pitchFamily="18" charset="0"/>
                <a:ea typeface="+mn-ea"/>
                <a:cs typeface="+mn-cs"/>
                <a:sym typeface="Bodoni SvtyTwo ITC TT-Book"/>
              </a:rPr>
              <a:t>First, the testing is a “separate” search: </a:t>
            </a: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dirty="0">
                <a:solidFill>
                  <a:srgbClr val="212121"/>
                </a:solidFill>
                <a:effectLst/>
                <a:latin typeface="Century Schoolbook" panose="02040604050505020304" pitchFamily="18" charset="0"/>
                <a:ea typeface="Times New Roman" panose="02020603050405020304" pitchFamily="18" charset="0"/>
              </a:rPr>
              <a:t>In </a:t>
            </a: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officers received a warrant to search a defendant’s blood for alcohol. But, without seeking an additional warrant, they then tested his blood for drugs. The Court of Appeals held that this was a separate search and that, without a warrant to authorize that search, the officers could not conduct the additional test. “Because </a:t>
            </a:r>
            <a:r>
              <a:rPr lang="en-US" sz="1800" dirty="0" err="1">
                <a:solidFill>
                  <a:srgbClr val="212121"/>
                </a:solidFill>
                <a:effectLst/>
                <a:latin typeface="Century Schoolbook" panose="02040604050505020304" pitchFamily="18" charset="0"/>
                <a:ea typeface="Times New Roman" panose="02020603050405020304" pitchFamily="18" charset="0"/>
              </a:rPr>
              <a:t>th</a:t>
            </a:r>
            <a:r>
              <a:rPr lang="en-US" sz="1800" dirty="0">
                <a:solidFill>
                  <a:srgbClr val="212121"/>
                </a:solidFill>
                <a:effectLst/>
                <a:latin typeface="Century Schoolbook" panose="02040604050505020304" pitchFamily="18" charset="0"/>
                <a:ea typeface="Times New Roman" panose="02020603050405020304" pitchFamily="18" charset="0"/>
              </a:rPr>
              <a:t>[e] warrant was limited to alcohol testing and did not contemplate or authorize testing for drugs, the subsequent testing for drugs was unauthorized.” </a:t>
            </a:r>
          </a:p>
          <a:p>
            <a:pPr marL="0" indent="0" defTabSz="321457">
              <a:spcBef>
                <a:spcPts val="0"/>
              </a:spcBef>
              <a:buSzTx/>
              <a:buNone/>
              <a:defRPr sz="2600">
                <a:solidFill>
                  <a:srgbClr val="000000"/>
                </a:solidFill>
                <a:latin typeface="Helvetica"/>
                <a:ea typeface="Helvetica"/>
                <a:cs typeface="Helvetica"/>
                <a:sym typeface="Helvetica"/>
              </a:defRPr>
            </a:pPr>
            <a:endParaRPr lang="en-US" sz="1800" i="1" dirty="0">
              <a:solidFill>
                <a:srgbClr val="212121"/>
              </a:solidFill>
              <a:latin typeface="Century Schoolbook" panose="020406040505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No. A23A1769, at *11 (Ga. Ct. App. Mar. 8, 2024).</a:t>
            </a:r>
            <a:endParaRPr lang="en-US" sz="1800" dirty="0">
              <a:effectLst/>
              <a:latin typeface="Times New Roman" panose="020206030504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p:txBody>
      </p:sp>
    </p:spTree>
    <p:extLst>
      <p:ext uri="{BB962C8B-B14F-4D97-AF65-F5344CB8AC3E}">
        <p14:creationId xmlns:p14="http://schemas.microsoft.com/office/powerpoint/2010/main" val="300945507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8FECC-091D-5D91-AD45-82075ACBD28B}"/>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1D8411E0-1321-A2D0-7F5E-70AFB64893D8}"/>
              </a:ext>
            </a:extLst>
          </p:cNvPr>
          <p:cNvSpPr>
            <a:spLocks noGrp="1"/>
          </p:cNvSpPr>
          <p:nvPr>
            <p:ph type="title"/>
          </p:nvPr>
        </p:nvSpPr>
        <p:spPr>
          <a:prstGeom prst="rect">
            <a:avLst/>
          </a:prstGeom>
        </p:spPr>
        <p:txBody>
          <a:bodyPr>
            <a:normAutofit/>
          </a:bodyPr>
          <a:lstStyle>
            <a:lvl1pPr algn="l"/>
          </a:lstStyle>
          <a:p>
            <a:r>
              <a:rPr lang="en-US" dirty="0"/>
              <a:t>My Favorite Issue: Withdrawing Consent to Testing</a:t>
            </a:r>
            <a:endParaRPr dirty="0"/>
          </a:p>
        </p:txBody>
      </p:sp>
      <p:sp>
        <p:nvSpPr>
          <p:cNvPr id="196" name="Shape 196">
            <a:extLst>
              <a:ext uri="{FF2B5EF4-FFF2-40B4-BE49-F238E27FC236}">
                <a16:creationId xmlns:a16="http://schemas.microsoft.com/office/drawing/2014/main" id="{FC593532-7A4A-A7C8-0AE3-AF33034DE1BF}"/>
              </a:ext>
            </a:extLst>
          </p:cNvPr>
          <p:cNvSpPr>
            <a:spLocks noGrp="1"/>
          </p:cNvSpPr>
          <p:nvPr>
            <p:ph type="body" idx="1"/>
          </p:nvPr>
        </p:nvSpPr>
        <p:spPr>
          <a:xfrm>
            <a:off x="590452" y="2132589"/>
            <a:ext cx="10573179" cy="4101233"/>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r>
              <a:rPr lang="en-US" b="1" kern="0" dirty="0">
                <a:latin typeface="Times New Roman" panose="02020603050405020304" pitchFamily="18" charset="0"/>
                <a:ea typeface="+mn-ea"/>
                <a:cs typeface="+mn-cs"/>
                <a:sym typeface="Bodoni SvtyTwo ITC TT-Book"/>
              </a:rPr>
              <a:t>What’s the argument? </a:t>
            </a:r>
          </a:p>
          <a:p>
            <a:pPr marL="0" indent="0" defTabSz="321457">
              <a:spcBef>
                <a:spcPts val="0"/>
              </a:spcBef>
              <a:buSzTx/>
              <a:buNone/>
              <a:defRPr sz="2600">
                <a:solidFill>
                  <a:srgbClr val="000000"/>
                </a:solidFill>
                <a:latin typeface="Helvetica"/>
                <a:ea typeface="Helvetica"/>
                <a:cs typeface="Helvetica"/>
                <a:sym typeface="Helvetica"/>
              </a:defRPr>
            </a:pPr>
            <a:endParaRPr lang="en-US" b="1" kern="0" dirty="0">
              <a:latin typeface="Times New Roman" panose="02020603050405020304" pitchFamily="18" charset="0"/>
              <a:ea typeface="+mn-ea"/>
              <a:cs typeface="+mn-cs"/>
              <a:sym typeface="Bodoni SvtyTwo ITC TT-Book"/>
            </a:endParaRPr>
          </a:p>
          <a:p>
            <a:pPr marL="0" marR="0" indent="0">
              <a:lnSpc>
                <a:spcPts val="2400"/>
              </a:lnSpc>
              <a:spcBef>
                <a:spcPts val="0"/>
              </a:spcBef>
              <a:spcAft>
                <a:spcPts val="0"/>
              </a:spcAft>
              <a:buNone/>
            </a:pPr>
            <a:r>
              <a:rPr lang="en-US" i="1" dirty="0">
                <a:solidFill>
                  <a:srgbClr val="212121"/>
                </a:solidFill>
                <a:effectLst/>
                <a:latin typeface="Century Schoolbook" panose="02040604050505020304" pitchFamily="18" charset="0"/>
                <a:ea typeface="Times New Roman" panose="02020603050405020304" pitchFamily="18" charset="0"/>
              </a:rPr>
              <a:t>De la Paz</a:t>
            </a:r>
            <a:r>
              <a:rPr lang="en-US" dirty="0">
                <a:solidFill>
                  <a:srgbClr val="212121"/>
                </a:solidFill>
                <a:effectLst/>
                <a:latin typeface="Century Schoolbook" panose="02040604050505020304" pitchFamily="18" charset="0"/>
                <a:ea typeface="Times New Roman" panose="02020603050405020304" pitchFamily="18" charset="0"/>
              </a:rPr>
              <a:t>’s holding controls here. The State may not argue that consent to draw the Defendant’s blood then authorized any potential later test, any more than a warrant could authorize any potential later test. And because the Court of Appeals has held that this later test is a separate search, the State requires either a warrant or consent to conduct it. </a:t>
            </a:r>
            <a:r>
              <a:rPr lang="en-US" i="1" dirty="0">
                <a:solidFill>
                  <a:srgbClr val="212121"/>
                </a:solidFill>
                <a:effectLst/>
                <a:latin typeface="Century Schoolbook" panose="02040604050505020304" pitchFamily="18" charset="0"/>
                <a:ea typeface="Times New Roman" panose="02020603050405020304" pitchFamily="18" charset="0"/>
              </a:rPr>
              <a:t>See</a:t>
            </a:r>
            <a:r>
              <a:rPr lang="en-US" dirty="0">
                <a:solidFill>
                  <a:srgbClr val="212121"/>
                </a:solidFill>
                <a:effectLst/>
                <a:latin typeface="Century Schoolbook" panose="02040604050505020304" pitchFamily="18" charset="0"/>
                <a:ea typeface="Times New Roman" panose="02020603050405020304" pitchFamily="18" charset="0"/>
              </a:rPr>
              <a:t> </a:t>
            </a:r>
            <a:r>
              <a:rPr lang="en-US" i="1" dirty="0">
                <a:solidFill>
                  <a:srgbClr val="000000"/>
                </a:solidFill>
                <a:effectLst/>
                <a:latin typeface="Times New Roman" panose="02020603050405020304" pitchFamily="18" charset="0"/>
                <a:ea typeface="Times New Roman" panose="02020603050405020304" pitchFamily="18" charset="0"/>
              </a:rPr>
              <a:t>Williams v. State</a:t>
            </a:r>
            <a:r>
              <a:rPr lang="en-US" dirty="0">
                <a:solidFill>
                  <a:srgbClr val="000000"/>
                </a:solidFill>
                <a:effectLst/>
                <a:latin typeface="Times New Roman" panose="02020603050405020304" pitchFamily="18" charset="0"/>
                <a:ea typeface="Times New Roman" panose="02020603050405020304" pitchFamily="18" charset="0"/>
              </a:rPr>
              <a:t>, 296 Ga. 817, 819, 771 S.E.2d 373, 375 (2015) (holding that the extraction of blood is a search).</a:t>
            </a:r>
            <a:endParaRPr lang="en-US" dirty="0">
              <a:latin typeface="Times New Roman" panose="02020603050405020304" pitchFamily="18" charset="0"/>
              <a:ea typeface="Times New Roman" panose="02020603050405020304" pitchFamily="18" charset="0"/>
            </a:endParaRPr>
          </a:p>
          <a:p>
            <a:pPr marL="0" marR="0" indent="0">
              <a:lnSpc>
                <a:spcPts val="2400"/>
              </a:lnSpc>
              <a:spcBef>
                <a:spcPts val="0"/>
              </a:spcBef>
              <a:spcAft>
                <a:spcPts val="0"/>
              </a:spcAft>
              <a:buNone/>
            </a:pPr>
            <a:endParaRPr lang="en-US" kern="0" dirty="0">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2400"/>
              </a:lnSpc>
              <a:spcBef>
                <a:spcPts val="0"/>
              </a:spcBef>
              <a:spcAft>
                <a:spcPts val="0"/>
              </a:spcAft>
              <a:buNone/>
            </a:pP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Here, the defendant withdrew his consent before testing was conducted. “"[O]</a:t>
            </a:r>
            <a:r>
              <a:rPr lang="en-US" kern="0" dirty="0" err="1">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nce</a:t>
            </a: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 consent is legally obtained, it continues until it is either revoked </a:t>
            </a:r>
            <a:r>
              <a:rPr lang="en-US" b="1" u="sng"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or withdrawn</a:t>
            </a: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 </a:t>
            </a:r>
            <a:r>
              <a:rPr lang="en-US" i="1"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Winslow v. State</a:t>
            </a:r>
            <a:r>
              <a:rPr lang="en-US" kern="0" dirty="0">
                <a:solidFill>
                  <a:srgbClr val="212121"/>
                </a:solidFill>
                <a:effectLst/>
                <a:latin typeface="Century Schoolbook" panose="02040604050505020304" pitchFamily="18" charset="0"/>
                <a:ea typeface="Times New Roman" panose="02020603050405020304" pitchFamily="18" charset="0"/>
                <a:cs typeface="Times New Roman" panose="02020603050405020304" pitchFamily="18" charset="0"/>
              </a:rPr>
              <a:t>, 315 Ga. 133, 136 (Ga. 2022). </a:t>
            </a:r>
            <a:endParaRPr lang="en-US" b="1" kern="0" dirty="0">
              <a:latin typeface="Times New Roman" panose="02020603050405020304" pitchFamily="18" charset="0"/>
              <a:ea typeface="+mn-ea"/>
              <a:cs typeface="+mn-cs"/>
              <a:sym typeface="Bodoni SvtyTwo ITC TT-Book"/>
            </a:endParaRPr>
          </a:p>
        </p:txBody>
      </p:sp>
    </p:spTree>
    <p:extLst>
      <p:ext uri="{BB962C8B-B14F-4D97-AF65-F5344CB8AC3E}">
        <p14:creationId xmlns:p14="http://schemas.microsoft.com/office/powerpoint/2010/main" val="242269747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i="1" dirty="0"/>
              <a:t>Daubert </a:t>
            </a:r>
            <a:r>
              <a:rPr lang="en-US" dirty="0"/>
              <a:t>Motions</a:t>
            </a:r>
            <a:endParaRPr lang="en-US" i="1" dirty="0"/>
          </a:p>
        </p:txBody>
      </p:sp>
      <p:sp>
        <p:nvSpPr>
          <p:cNvPr id="5" name="Rectangle 1">
            <a:extLst>
              <a:ext uri="{FF2B5EF4-FFF2-40B4-BE49-F238E27FC236}">
                <a16:creationId xmlns:a16="http://schemas.microsoft.com/office/drawing/2014/main" id="{DA56B94E-B8E2-AA83-2D57-9D7352BE495F}"/>
              </a:ext>
            </a:extLst>
          </p:cNvPr>
          <p:cNvSpPr>
            <a:spLocks noChangeArrowheads="1"/>
          </p:cNvSpPr>
          <p:nvPr/>
        </p:nvSpPr>
        <p:spPr bwMode="auto">
          <a:xfrm>
            <a:off x="558645" y="1997839"/>
            <a:ext cx="10946891"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othing</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in the language of Rule 702 supports the trial court's conclusion that an investigating officer's testimony is somehow exempted from the statute's admissibility standard or comports with White's argument that the investigating officer rule is somehow a streamlined version of </a:t>
            </a:r>
            <a:r>
              <a:rPr kumimoji="0" lang="en-US" altLang="en-US" sz="2000" b="0" i="1" u="none" strike="noStrike" cap="none" normalizeH="0" baseline="0" dirty="0">
                <a:ln>
                  <a:noFill/>
                </a:ln>
                <a:solidFill>
                  <a:srgbClr val="3D3D3D"/>
                </a:solidFill>
                <a:effectLst/>
                <a:latin typeface="Times New Roman" panose="02020603050405020304" pitchFamily="18" charset="0"/>
                <a:cs typeface="Times New Roman" panose="02020603050405020304" pitchFamily="18" charset="0"/>
              </a:rPr>
              <a:t>Daubert</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 clear standards. Accordingly, we conclude that when an investigating officer is called to provide an expert opinion, the trial court must perform the same gatekeeping function under Rule 702 that it is required to do with all expert witnesses.”</a:t>
            </a:r>
            <a:b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b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strike="noStrike" cap="none" normalizeH="0" baseline="0" dirty="0">
                <a:ln>
                  <a:noFill/>
                </a:ln>
                <a:solidFill>
                  <a:srgbClr val="3D3D3D"/>
                </a:solidFill>
                <a:effectLst/>
                <a:latin typeface="Times New Roman" panose="02020603050405020304" pitchFamily="18" charset="0"/>
                <a:cs typeface="Times New Roman" panose="02020603050405020304" pitchFamily="18" charset="0"/>
              </a:rPr>
              <a:t>Miller v. Golden Peanut Co., LLC</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317 Ga. 22, 29–30, 891 S.E.2d 776, 783 (2023)</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81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9F36C6C-C258-7D85-F6E2-046B9DDD2600}"/>
              </a:ext>
            </a:extLst>
          </p:cNvPr>
          <p:cNvPicPr>
            <a:picLocks noChangeAspect="1" noChangeArrowheads="1"/>
          </p:cNvPicPr>
          <p:nvPr/>
        </p:nvPicPr>
        <p:blipFill rotWithShape="1">
          <a:blip r:embed="rId3">
            <a:alphaModFix/>
          </a:blip>
          <a:srcRect t="4041" r="2" b="20792"/>
          <a:stretch/>
        </p:blipFill>
        <p:spPr bwMode="auto">
          <a:xfrm>
            <a:off x="6089904" y="-1"/>
            <a:ext cx="60899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E9DB8E-CB78-84ED-5FA8-81134D8D0F51}"/>
              </a:ext>
            </a:extLst>
          </p:cNvPr>
          <p:cNvPicPr>
            <a:picLocks noChangeAspect="1"/>
          </p:cNvPicPr>
          <p:nvPr/>
        </p:nvPicPr>
        <p:blipFill>
          <a:blip r:embed="rId4"/>
          <a:stretch>
            <a:fillRect/>
          </a:stretch>
        </p:blipFill>
        <p:spPr>
          <a:xfrm>
            <a:off x="353411" y="0"/>
            <a:ext cx="4583445" cy="6858000"/>
          </a:xfrm>
          <a:prstGeom prst="rect">
            <a:avLst/>
          </a:prstGeom>
        </p:spPr>
      </p:pic>
      <p:sp>
        <p:nvSpPr>
          <p:cNvPr id="7" name="TextBox 6">
            <a:extLst>
              <a:ext uri="{FF2B5EF4-FFF2-40B4-BE49-F238E27FC236}">
                <a16:creationId xmlns:a16="http://schemas.microsoft.com/office/drawing/2014/main" id="{2433BFE0-0D22-DE64-07C9-B87C96829AAD}"/>
              </a:ext>
            </a:extLst>
          </p:cNvPr>
          <p:cNvSpPr txBox="1"/>
          <p:nvPr/>
        </p:nvSpPr>
        <p:spPr>
          <a:xfrm>
            <a:off x="992487" y="5987333"/>
            <a:ext cx="4000028" cy="646331"/>
          </a:xfrm>
          <a:prstGeom prst="rect">
            <a:avLst/>
          </a:prstGeom>
          <a:noFill/>
        </p:spPr>
        <p:txBody>
          <a:bodyPr wrap="square" rtlCol="0">
            <a:spAutoFit/>
          </a:bodyPr>
          <a:lstStyle/>
          <a:p>
            <a:r>
              <a:rPr lang="en-US" sz="3600" dirty="0">
                <a:solidFill>
                  <a:schemeClr val="bg1"/>
                </a:solidFill>
                <a:highlight>
                  <a:srgbClr val="FFFF00"/>
                </a:highlight>
              </a:rPr>
              <a:t>@weinerraters</a:t>
            </a:r>
          </a:p>
        </p:txBody>
      </p:sp>
      <p:sp>
        <p:nvSpPr>
          <p:cNvPr id="8" name="TextBox 7">
            <a:extLst>
              <a:ext uri="{FF2B5EF4-FFF2-40B4-BE49-F238E27FC236}">
                <a16:creationId xmlns:a16="http://schemas.microsoft.com/office/drawing/2014/main" id="{291DC285-375F-4A72-40F7-58F593F3FDF5}"/>
              </a:ext>
            </a:extLst>
          </p:cNvPr>
          <p:cNvSpPr txBox="1"/>
          <p:nvPr/>
        </p:nvSpPr>
        <p:spPr>
          <a:xfrm>
            <a:off x="6694898" y="6084074"/>
            <a:ext cx="4000028" cy="646331"/>
          </a:xfrm>
          <a:prstGeom prst="rect">
            <a:avLst/>
          </a:prstGeom>
          <a:noFill/>
        </p:spPr>
        <p:txBody>
          <a:bodyPr wrap="square" rtlCol="0">
            <a:spAutoFit/>
          </a:bodyPr>
          <a:lstStyle/>
          <a:p>
            <a:r>
              <a:rPr lang="en-US" sz="3600" dirty="0">
                <a:solidFill>
                  <a:schemeClr val="bg1"/>
                </a:solidFill>
                <a:highlight>
                  <a:srgbClr val="FFFF00"/>
                </a:highlight>
              </a:rPr>
              <a:t>@bensessions</a:t>
            </a:r>
          </a:p>
        </p:txBody>
      </p:sp>
    </p:spTree>
    <p:extLst>
      <p:ext uri="{BB962C8B-B14F-4D97-AF65-F5344CB8AC3E}">
        <p14:creationId xmlns:p14="http://schemas.microsoft.com/office/powerpoint/2010/main" val="317310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dirty="0"/>
              <a:t>Daubert Motions</a:t>
            </a:r>
          </a:p>
        </p:txBody>
      </p:sp>
      <p:sp>
        <p:nvSpPr>
          <p:cNvPr id="6" name="Rectangle 1">
            <a:extLst>
              <a:ext uri="{FF2B5EF4-FFF2-40B4-BE49-F238E27FC236}">
                <a16:creationId xmlns:a16="http://schemas.microsoft.com/office/drawing/2014/main" id="{6190A6A4-FDCA-E20B-37E3-36B160C8B6A2}"/>
              </a:ext>
            </a:extLst>
          </p:cNvPr>
          <p:cNvSpPr>
            <a:spLocks noChangeArrowheads="1"/>
          </p:cNvSpPr>
          <p:nvPr/>
        </p:nvSpPr>
        <p:spPr bwMode="auto">
          <a:xfrm>
            <a:off x="427034" y="1272479"/>
            <a:ext cx="6866394" cy="53553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Source Sans Pro" panose="020B0503030403020204" pitchFamily="34" charset="0"/>
              </a:rPr>
              <a:t>“[W]</a:t>
            </a:r>
            <a:r>
              <a:rPr kumimoji="0" lang="en-US" altLang="en-US" sz="1800" b="0" i="0" u="none" strike="noStrike" cap="none" normalizeH="0" baseline="0" dirty="0">
                <a:ln>
                  <a:noFill/>
                </a:ln>
                <a:solidFill>
                  <a:srgbClr val="000000"/>
                </a:solidFill>
                <a:effectLst/>
                <a:latin typeface="Source Sans Pro" panose="020B0503030403020204" pitchFamily="34" charset="0"/>
              </a:rPr>
              <a:t>e conclude that the trial court abused its discretion by failing to fully exercise its gatekeeping function under Rule 702. See </a:t>
            </a:r>
            <a:r>
              <a:rPr kumimoji="0" lang="en-US" altLang="en-US" sz="1800" b="0" i="1" u="none" strike="noStrike" cap="none" normalizeH="0" baseline="0" dirty="0">
                <a:ln>
                  <a:noFill/>
                </a:ln>
                <a:solidFill>
                  <a:srgbClr val="3D3D3D"/>
                </a:solidFill>
                <a:effectLst/>
                <a:latin typeface="Source Sans Pro" panose="020B0503030403020204" pitchFamily="34" charset="0"/>
              </a:rPr>
              <a:t>Knight</a:t>
            </a:r>
            <a:r>
              <a:rPr kumimoji="0" lang="en-US" altLang="en-US" sz="1800" b="0" i="0" u="none" strike="noStrike" cap="none" normalizeH="0" baseline="0" dirty="0">
                <a:ln>
                  <a:noFill/>
                </a:ln>
                <a:solidFill>
                  <a:srgbClr val="000000"/>
                </a:solidFill>
                <a:effectLst/>
                <a:latin typeface="Source Sans Pro" panose="020B0503030403020204" pitchFamily="34" charset="0"/>
              </a:rPr>
              <a:t>, 299 Ga. at 289-90, 788 S.E.2d 421 (In determining whether expert testimony is reliable, the trial court must consider “whether the methodology by which the expert reaches his conclusions is sufficiently reliable.”); </a:t>
            </a:r>
            <a:r>
              <a:rPr kumimoji="0" lang="en-US" altLang="en-US" sz="1800" b="0" i="1" u="none" strike="noStrike" cap="none" normalizeH="0" baseline="0" dirty="0">
                <a:ln>
                  <a:noFill/>
                </a:ln>
                <a:solidFill>
                  <a:srgbClr val="3D3D3D"/>
                </a:solidFill>
                <a:effectLst/>
                <a:latin typeface="Source Sans Pro" panose="020B0503030403020204" pitchFamily="34" charset="0"/>
              </a:rPr>
              <a:t>McClain v. </a:t>
            </a:r>
            <a:r>
              <a:rPr kumimoji="0" lang="en-US" altLang="en-US" sz="1800" b="0" i="1" u="none" strike="noStrike" cap="none" normalizeH="0" baseline="0" dirty="0" err="1">
                <a:ln>
                  <a:noFill/>
                </a:ln>
                <a:solidFill>
                  <a:srgbClr val="3D3D3D"/>
                </a:solidFill>
                <a:effectLst/>
                <a:latin typeface="Source Sans Pro" panose="020B0503030403020204" pitchFamily="34" charset="0"/>
              </a:rPr>
              <a:t>Metabolife</a:t>
            </a:r>
            <a:r>
              <a:rPr kumimoji="0" lang="en-US" altLang="en-US" sz="1800" b="0" i="1" u="none" strike="noStrike" cap="none" normalizeH="0" baseline="0" dirty="0">
                <a:ln>
                  <a:noFill/>
                </a:ln>
                <a:solidFill>
                  <a:srgbClr val="3D3D3D"/>
                </a:solidFill>
                <a:effectLst/>
                <a:latin typeface="Source Sans Pro" panose="020B0503030403020204" pitchFamily="34" charset="0"/>
              </a:rPr>
              <a:t>, Intl., Inc.</a:t>
            </a:r>
            <a:r>
              <a:rPr kumimoji="0" lang="en-US" altLang="en-US" sz="1800" b="0" i="0" u="none" strike="noStrike" cap="none" normalizeH="0" baseline="0" dirty="0">
                <a:ln>
                  <a:noFill/>
                </a:ln>
                <a:solidFill>
                  <a:srgbClr val="000000"/>
                </a:solidFill>
                <a:effectLst/>
                <a:latin typeface="Source Sans Pro" panose="020B0503030403020204" pitchFamily="34" charset="0"/>
              </a:rPr>
              <a:t>, 401 F.3d 1233, 1238 (II) (11th Cir. 2005) (“A trial court ... abuses its discretion by failing to act as a gatekeeper” to ensure the reliability of expert testimony.).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ource Sans Pro" panose="020B0503030403020204" pitchFamily="34" charset="0"/>
              </a:rPr>
              <a:t>Specifically, the trial court did not consider either the reliability or helpfulness of Sergeant Fallin's testimony. Although Miller does not dispute Sergeant Fallin's qualifications as an accident-reconstruction expert, the trial court is still required to assess the remaining two prongs of the </a:t>
            </a:r>
            <a:r>
              <a:rPr kumimoji="0" lang="en-US" altLang="en-US" sz="1800" b="0" i="1" u="none" strike="noStrike" cap="none" normalizeH="0" baseline="0" dirty="0">
                <a:ln>
                  <a:noFill/>
                </a:ln>
                <a:solidFill>
                  <a:srgbClr val="3D3D3D"/>
                </a:solidFill>
                <a:effectLst/>
                <a:latin typeface="Source Sans Pro" panose="020B0503030403020204" pitchFamily="34" charset="0"/>
              </a:rPr>
              <a:t>Daubert</a:t>
            </a:r>
            <a:r>
              <a:rPr kumimoji="0" lang="en-US" altLang="en-US" sz="1800" b="0" i="0" u="none" strike="noStrike" cap="none" normalizeH="0" baseline="0" dirty="0">
                <a:ln>
                  <a:noFill/>
                </a:ln>
                <a:solidFill>
                  <a:srgbClr val="000000"/>
                </a:solidFill>
                <a:effectLst/>
                <a:latin typeface="Source Sans Pro" panose="020B0503030403020204" pitchFamily="34" charset="0"/>
              </a:rPr>
              <a:t> test: reliability and helpfulness.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latin typeface="Source Sans Pro" panose="020B0503030403020204" pitchFamily="34" charset="0"/>
              </a:rPr>
            </a:br>
            <a:endParaRPr kumimoji="0" lang="en-US" altLang="en-US" sz="1800" b="0" i="0" u="none" strike="noStrike" cap="none" normalizeH="0" baseline="0" dirty="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strike="noStrike" cap="none" normalizeH="0" baseline="0" dirty="0">
                <a:ln>
                  <a:noFill/>
                </a:ln>
                <a:solidFill>
                  <a:srgbClr val="3D3D3D"/>
                </a:solidFill>
                <a:effectLst/>
                <a:latin typeface="Source Sans Pro" panose="020B0503030403020204" pitchFamily="34" charset="0"/>
              </a:rPr>
              <a:t>Miller v. Golden Peanut Co., LLC</a:t>
            </a:r>
            <a:r>
              <a:rPr kumimoji="0" lang="en-US" altLang="en-US" sz="1800" b="0" i="0" u="none" strike="noStrike" cap="none" normalizeH="0" baseline="0" dirty="0">
                <a:ln>
                  <a:noFill/>
                </a:ln>
                <a:solidFill>
                  <a:srgbClr val="000000"/>
                </a:solidFill>
                <a:effectLst/>
                <a:latin typeface="Source Sans Pro" panose="020B0503030403020204" pitchFamily="34" charset="0"/>
              </a:rPr>
              <a:t>, 317 Ga. 22, 30, 891 S.E.2d 776, 784 (2023)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702 Official - YouTube">
            <a:extLst>
              <a:ext uri="{FF2B5EF4-FFF2-40B4-BE49-F238E27FC236}">
                <a16:creationId xmlns:a16="http://schemas.microsoft.com/office/drawing/2014/main" id="{7EEF2B32-152F-C1E2-3A61-6DB82CD68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65" y="2477453"/>
            <a:ext cx="3892378"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9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4C45-A57A-DAEB-BB78-3487DB57A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ED47F-F187-8D54-350D-CCB76CD29872}"/>
              </a:ext>
            </a:extLst>
          </p:cNvPr>
          <p:cNvSpPr>
            <a:spLocks noGrp="1"/>
          </p:cNvSpPr>
          <p:nvPr>
            <p:ph type="title"/>
          </p:nvPr>
        </p:nvSpPr>
        <p:spPr/>
        <p:txBody>
          <a:bodyPr/>
          <a:lstStyle/>
          <a:p>
            <a:r>
              <a:rPr lang="en-US" dirty="0"/>
              <a:t>Daubert Motions</a:t>
            </a:r>
          </a:p>
        </p:txBody>
      </p:sp>
      <p:sp>
        <p:nvSpPr>
          <p:cNvPr id="6" name="Rectangle 1">
            <a:extLst>
              <a:ext uri="{FF2B5EF4-FFF2-40B4-BE49-F238E27FC236}">
                <a16:creationId xmlns:a16="http://schemas.microsoft.com/office/drawing/2014/main" id="{E2FC5531-6BFB-AE49-EBF5-2BA3B2E66DCC}"/>
              </a:ext>
            </a:extLst>
          </p:cNvPr>
          <p:cNvSpPr>
            <a:spLocks noChangeArrowheads="1"/>
          </p:cNvSpPr>
          <p:nvPr/>
        </p:nvSpPr>
        <p:spPr bwMode="auto">
          <a:xfrm>
            <a:off x="427034" y="1272479"/>
            <a:ext cx="6866394" cy="53553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Source Sans Pro" panose="020B0503030403020204" pitchFamily="34" charset="0"/>
              </a:rPr>
              <a:t>“[W]</a:t>
            </a:r>
            <a:r>
              <a:rPr kumimoji="0" lang="en-US" altLang="en-US" sz="1800" b="0" i="0" u="none" strike="noStrike" cap="none" normalizeH="0" baseline="0" dirty="0">
                <a:ln>
                  <a:noFill/>
                </a:ln>
                <a:solidFill>
                  <a:srgbClr val="000000"/>
                </a:solidFill>
                <a:effectLst/>
                <a:latin typeface="Source Sans Pro" panose="020B0503030403020204" pitchFamily="34" charset="0"/>
              </a:rPr>
              <a:t>e conclude that the trial court abused its discretion by failing to fully exercise its gatekeeping function under Rule 702. See </a:t>
            </a:r>
            <a:r>
              <a:rPr kumimoji="0" lang="en-US" altLang="en-US" sz="1800" b="0" i="1" u="none" strike="noStrike" cap="none" normalizeH="0" baseline="0" dirty="0">
                <a:ln>
                  <a:noFill/>
                </a:ln>
                <a:solidFill>
                  <a:srgbClr val="3D3D3D"/>
                </a:solidFill>
                <a:effectLst/>
                <a:latin typeface="Source Sans Pro" panose="020B0503030403020204" pitchFamily="34" charset="0"/>
              </a:rPr>
              <a:t>Knight</a:t>
            </a:r>
            <a:r>
              <a:rPr kumimoji="0" lang="en-US" altLang="en-US" sz="1800" b="0" i="0" u="none" strike="noStrike" cap="none" normalizeH="0" baseline="0" dirty="0">
                <a:ln>
                  <a:noFill/>
                </a:ln>
                <a:solidFill>
                  <a:srgbClr val="000000"/>
                </a:solidFill>
                <a:effectLst/>
                <a:latin typeface="Source Sans Pro" panose="020B0503030403020204" pitchFamily="34" charset="0"/>
              </a:rPr>
              <a:t>, 299 Ga. at 289-90, 788 S.E.2d 421 (In determining whether expert testimony is reliable, the trial court must consider “whether the methodology by which the expert reaches his conclusions is sufficiently reliable.”); </a:t>
            </a:r>
            <a:r>
              <a:rPr kumimoji="0" lang="en-US" altLang="en-US" sz="1800" b="0" i="1" u="none" strike="noStrike" cap="none" normalizeH="0" baseline="0" dirty="0">
                <a:ln>
                  <a:noFill/>
                </a:ln>
                <a:solidFill>
                  <a:srgbClr val="3D3D3D"/>
                </a:solidFill>
                <a:effectLst/>
                <a:latin typeface="Source Sans Pro" panose="020B0503030403020204" pitchFamily="34" charset="0"/>
              </a:rPr>
              <a:t>McClain v. </a:t>
            </a:r>
            <a:r>
              <a:rPr kumimoji="0" lang="en-US" altLang="en-US" sz="1800" b="0" i="1" u="none" strike="noStrike" cap="none" normalizeH="0" baseline="0" dirty="0" err="1">
                <a:ln>
                  <a:noFill/>
                </a:ln>
                <a:solidFill>
                  <a:srgbClr val="3D3D3D"/>
                </a:solidFill>
                <a:effectLst/>
                <a:latin typeface="Source Sans Pro" panose="020B0503030403020204" pitchFamily="34" charset="0"/>
              </a:rPr>
              <a:t>Metabolife</a:t>
            </a:r>
            <a:r>
              <a:rPr kumimoji="0" lang="en-US" altLang="en-US" sz="1800" b="0" i="1" u="none" strike="noStrike" cap="none" normalizeH="0" baseline="0" dirty="0">
                <a:ln>
                  <a:noFill/>
                </a:ln>
                <a:solidFill>
                  <a:srgbClr val="3D3D3D"/>
                </a:solidFill>
                <a:effectLst/>
                <a:latin typeface="Source Sans Pro" panose="020B0503030403020204" pitchFamily="34" charset="0"/>
              </a:rPr>
              <a:t>, Intl., Inc.</a:t>
            </a:r>
            <a:r>
              <a:rPr kumimoji="0" lang="en-US" altLang="en-US" sz="1800" b="0" i="0" u="none" strike="noStrike" cap="none" normalizeH="0" baseline="0" dirty="0">
                <a:ln>
                  <a:noFill/>
                </a:ln>
                <a:solidFill>
                  <a:srgbClr val="000000"/>
                </a:solidFill>
                <a:effectLst/>
                <a:latin typeface="Source Sans Pro" panose="020B0503030403020204" pitchFamily="34" charset="0"/>
              </a:rPr>
              <a:t>, 401 F.3d 1233, 1238 (II) (11th Cir. 2005) (“A trial court ... abuses its discretion by failing to act as a gatekeeper” to ensure the reliability of expert testimony.).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ource Sans Pro" panose="020B0503030403020204" pitchFamily="34" charset="0"/>
              </a:rPr>
              <a:t>Specifically, the trial court did not consider either the reliability or helpfulness of Sergeant Fallin's testimony. Although Miller does not dispute Sergeant Fallin's qualifications as an accident-reconstruction expert, the trial court is still required to assess the remaining two prongs of the </a:t>
            </a:r>
            <a:r>
              <a:rPr kumimoji="0" lang="en-US" altLang="en-US" sz="1800" b="0" i="1" u="none" strike="noStrike" cap="none" normalizeH="0" baseline="0" dirty="0">
                <a:ln>
                  <a:noFill/>
                </a:ln>
                <a:solidFill>
                  <a:srgbClr val="3D3D3D"/>
                </a:solidFill>
                <a:effectLst/>
                <a:latin typeface="Source Sans Pro" panose="020B0503030403020204" pitchFamily="34" charset="0"/>
              </a:rPr>
              <a:t>Daubert</a:t>
            </a:r>
            <a:r>
              <a:rPr kumimoji="0" lang="en-US" altLang="en-US" sz="1800" b="0" i="0" u="none" strike="noStrike" cap="none" normalizeH="0" baseline="0" dirty="0">
                <a:ln>
                  <a:noFill/>
                </a:ln>
                <a:solidFill>
                  <a:srgbClr val="000000"/>
                </a:solidFill>
                <a:effectLst/>
                <a:latin typeface="Source Sans Pro" panose="020B0503030403020204" pitchFamily="34" charset="0"/>
              </a:rPr>
              <a:t> test: reliability and helpfulness.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000000"/>
                </a:solidFill>
                <a:effectLst/>
                <a:latin typeface="Source Sans Pro" panose="020B0503030403020204" pitchFamily="34" charset="0"/>
              </a:rPr>
            </a:br>
            <a:endParaRPr kumimoji="0" lang="en-US" altLang="en-US" sz="1800" b="0" i="0" u="none" strike="noStrike" cap="none" normalizeH="0" baseline="0" dirty="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strike="noStrike" cap="none" normalizeH="0" baseline="0" dirty="0">
                <a:ln>
                  <a:noFill/>
                </a:ln>
                <a:solidFill>
                  <a:srgbClr val="3D3D3D"/>
                </a:solidFill>
                <a:effectLst/>
                <a:latin typeface="Source Sans Pro" panose="020B0503030403020204" pitchFamily="34" charset="0"/>
              </a:rPr>
              <a:t>Miller v. Golden Peanut Co., LLC</a:t>
            </a:r>
            <a:r>
              <a:rPr kumimoji="0" lang="en-US" altLang="en-US" sz="1800" b="0" i="0" u="none" strike="noStrike" cap="none" normalizeH="0" baseline="0" dirty="0">
                <a:ln>
                  <a:noFill/>
                </a:ln>
                <a:solidFill>
                  <a:srgbClr val="000000"/>
                </a:solidFill>
                <a:effectLst/>
                <a:latin typeface="Source Sans Pro" panose="020B0503030403020204" pitchFamily="34" charset="0"/>
              </a:rPr>
              <a:t>, 317 Ga. 22, 30, 891 S.E.2d 776, 784 (2023)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702 Official - YouTube">
            <a:extLst>
              <a:ext uri="{FF2B5EF4-FFF2-40B4-BE49-F238E27FC236}">
                <a16:creationId xmlns:a16="http://schemas.microsoft.com/office/drawing/2014/main" id="{FEF9B6B9-4234-6363-F01E-829A2586A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65" y="2477453"/>
            <a:ext cx="3892378"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50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163">
            <a:extLst>
              <a:ext uri="{FF2B5EF4-FFF2-40B4-BE49-F238E27FC236}">
                <a16:creationId xmlns:a16="http://schemas.microsoft.com/office/drawing/2014/main" id="{498B47B0-4820-6375-F22D-80CBF01FC9E6}"/>
              </a:ext>
            </a:extLst>
          </p:cNvPr>
          <p:cNvSpPr>
            <a:spLocks noGrp="1" noChangeArrowheads="1"/>
          </p:cNvSpPr>
          <p:nvPr>
            <p:ph type="title"/>
          </p:nvPr>
        </p:nvSpPr>
        <p:spPr>
          <a:xfrm>
            <a:off x="1981200" y="342901"/>
            <a:ext cx="8229600" cy="895590"/>
          </a:xfrm>
        </p:spPr>
        <p:txBody>
          <a:bodyPr/>
          <a:lstStyle/>
          <a:p>
            <a:r>
              <a:rPr lang="en-US" altLang="en-US" dirty="0"/>
              <a:t>HGN Test</a:t>
            </a:r>
          </a:p>
        </p:txBody>
      </p:sp>
      <p:sp>
        <p:nvSpPr>
          <p:cNvPr id="3" name="TextBox 2">
            <a:extLst>
              <a:ext uri="{FF2B5EF4-FFF2-40B4-BE49-F238E27FC236}">
                <a16:creationId xmlns:a16="http://schemas.microsoft.com/office/drawing/2014/main" id="{01CC6B42-6F8C-B961-2615-A85F605FB5FC}"/>
              </a:ext>
            </a:extLst>
          </p:cNvPr>
          <p:cNvSpPr txBox="1"/>
          <p:nvPr/>
        </p:nvSpPr>
        <p:spPr>
          <a:xfrm>
            <a:off x="428263" y="1828801"/>
            <a:ext cx="11435788" cy="3477875"/>
          </a:xfrm>
          <a:prstGeom prst="rect">
            <a:avLst/>
          </a:prstGeom>
          <a:solidFill>
            <a:schemeClr val="tx1"/>
          </a:solidFill>
        </p:spPr>
        <p:txBody>
          <a:bodyPr wrap="square">
            <a:spAutoFit/>
          </a:bodyPr>
          <a:lstStyle/>
          <a:p>
            <a:pPr>
              <a:lnSpc>
                <a:spcPct val="200000"/>
              </a:lnSpc>
              <a:spcBef>
                <a:spcPts val="1200"/>
              </a:spcBef>
              <a:spcAft>
                <a:spcPts val="1200"/>
              </a:spcAft>
              <a:defRPr/>
            </a:pPr>
            <a:r>
              <a:rPr lang="en-US" sz="2000" dirty="0">
                <a:solidFill>
                  <a:srgbClr val="000000"/>
                </a:solidFill>
                <a:latin typeface="Times New Roman" panose="02020603050405020304" pitchFamily="18" charset="0"/>
                <a:ea typeface="ヒラギノ角ゴ Pro W3"/>
                <a:cs typeface="Times New Roman" panose="02020603050405020304" pitchFamily="18" charset="0"/>
              </a:rPr>
              <a:t>In</a:t>
            </a:r>
            <a:r>
              <a:rPr lang="en-US" sz="2000" b="1" i="1" dirty="0">
                <a:solidFill>
                  <a:srgbClr val="000000"/>
                </a:solidFill>
                <a:latin typeface="Times New Roman" panose="02020603050405020304" pitchFamily="18" charset="0"/>
                <a:ea typeface="ヒラギノ角ゴ Pro W3"/>
                <a:cs typeface="Times New Roman" panose="02020603050405020304" pitchFamily="18" charset="0"/>
              </a:rPr>
              <a:t> Spencer v. State</a:t>
            </a:r>
            <a:r>
              <a:rPr lang="en-US" sz="2000" dirty="0">
                <a:solidFill>
                  <a:srgbClr val="000000"/>
                </a:solidFill>
                <a:latin typeface="Times New Roman" panose="02020603050405020304" pitchFamily="18" charset="0"/>
                <a:ea typeface="ヒラギノ角ゴ Pro W3"/>
                <a:cs typeface="Times New Roman" panose="02020603050405020304" pitchFamily="18" charset="0"/>
              </a:rPr>
              <a:t>, 302 Ga. 133 (2017), the Court found error when the trial court allowed the officer to draw a correlation between .08 grams of alcohol and clues on the HGN. Ineffective assistance of counsel for failing to object.   </a:t>
            </a:r>
            <a:r>
              <a:rPr lang="en-US" sz="2000" b="1" i="1" dirty="0" err="1">
                <a:solidFill>
                  <a:srgbClr val="000000"/>
                </a:solidFill>
                <a:latin typeface="Times New Roman" panose="02020603050405020304" pitchFamily="18" charset="0"/>
                <a:ea typeface="Avenir"/>
                <a:cs typeface="Times New Roman" panose="02020603050405020304" pitchFamily="18" charset="0"/>
              </a:rPr>
              <a:t>Reado-Seck</a:t>
            </a:r>
            <a:r>
              <a:rPr lang="en-US" sz="2000" b="1" i="1" dirty="0">
                <a:solidFill>
                  <a:srgbClr val="000000"/>
                </a:solidFill>
                <a:latin typeface="Times New Roman" panose="02020603050405020304" pitchFamily="18" charset="0"/>
                <a:ea typeface="Avenir"/>
                <a:cs typeface="Times New Roman" panose="02020603050405020304" pitchFamily="18" charset="0"/>
              </a:rPr>
              <a:t> v. State</a:t>
            </a:r>
            <a:r>
              <a:rPr lang="en-US" sz="2000" i="1" dirty="0">
                <a:solidFill>
                  <a:srgbClr val="000000"/>
                </a:solidFill>
                <a:latin typeface="Times New Roman" panose="02020603050405020304" pitchFamily="18" charset="0"/>
                <a:ea typeface="Avenir"/>
                <a:cs typeface="Times New Roman" panose="02020603050405020304" pitchFamily="18" charset="0"/>
              </a:rPr>
              <a:t>, </a:t>
            </a:r>
            <a:r>
              <a:rPr lang="en-US" sz="2000" dirty="0">
                <a:solidFill>
                  <a:srgbClr val="000000"/>
                </a:solidFill>
                <a:latin typeface="Times New Roman" panose="02020603050405020304" pitchFamily="18" charset="0"/>
                <a:ea typeface="Avenir"/>
                <a:cs typeface="Times New Roman" panose="02020603050405020304" pitchFamily="18" charset="0"/>
              </a:rPr>
              <a:t>346 Ga. App. 381 (2018)</a:t>
            </a:r>
          </a:p>
          <a:p>
            <a:pPr>
              <a:spcBef>
                <a:spcPts val="1200"/>
              </a:spcBef>
              <a:spcAft>
                <a:spcPts val="1200"/>
              </a:spcAft>
              <a:defRPr/>
            </a:pPr>
            <a:r>
              <a:rPr lang="en-US" sz="2000" dirty="0">
                <a:solidFill>
                  <a:srgbClr val="000000"/>
                </a:solidFill>
                <a:latin typeface="Times New Roman" panose="02020603050405020304" pitchFamily="18" charset="0"/>
                <a:ea typeface="ヒラギノ角ゴ Pro W3"/>
                <a:cs typeface="Times New Roman" panose="02020603050405020304" pitchFamily="18" charset="0"/>
              </a:rPr>
              <a:t>*Here comes </a:t>
            </a:r>
            <a:r>
              <a:rPr lang="en-US" sz="2000" i="1" dirty="0">
                <a:solidFill>
                  <a:srgbClr val="000000"/>
                </a:solidFill>
                <a:latin typeface="Times New Roman" panose="02020603050405020304" pitchFamily="18" charset="0"/>
                <a:ea typeface="ヒラギノ角ゴ Pro W3"/>
                <a:cs typeface="Times New Roman" panose="02020603050405020304" pitchFamily="18" charset="0"/>
              </a:rPr>
              <a:t>Daubert.</a:t>
            </a:r>
            <a:endParaRPr lang="en-US" sz="2000" dirty="0">
              <a:solidFill>
                <a:srgbClr val="000000"/>
              </a:solidFill>
              <a:latin typeface="Times New Roman" panose="02020603050405020304" pitchFamily="18" charset="0"/>
              <a:ea typeface="ヒラギノ角ゴ Pro W3"/>
              <a:cs typeface="Times New Roman" panose="02020603050405020304" pitchFamily="18" charset="0"/>
            </a:endParaRPr>
          </a:p>
          <a:p>
            <a:pPr>
              <a:spcBef>
                <a:spcPts val="1200"/>
              </a:spcBef>
              <a:spcAft>
                <a:spcPts val="1200"/>
              </a:spcAft>
              <a:defRPr/>
            </a:pPr>
            <a:r>
              <a:rPr lang="en-US" sz="2000" dirty="0">
                <a:solidFill>
                  <a:srgbClr val="000000"/>
                </a:solidFill>
                <a:latin typeface="Times New Roman" panose="02020603050405020304" pitchFamily="18" charset="0"/>
                <a:ea typeface="ヒラギノ角ゴ Pro W3"/>
                <a:cs typeface="Times New Roman" panose="02020603050405020304" pitchFamily="18" charset="0"/>
              </a:rPr>
              <a:t>*Since this is a judicially noticed scientific procedure, should we be responsible for limiting the test to only what the Hawkins case noticed?</a:t>
            </a:r>
          </a:p>
        </p:txBody>
      </p:sp>
      <p:sp>
        <p:nvSpPr>
          <p:cNvPr id="48133" name="Slide Number Placeholder 3">
            <a:extLst>
              <a:ext uri="{FF2B5EF4-FFF2-40B4-BE49-F238E27FC236}">
                <a16:creationId xmlns:a16="http://schemas.microsoft.com/office/drawing/2014/main" id="{0E384A98-25B0-A598-7F6C-55932C9B0DB7}"/>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22</a:t>
            </a:fld>
            <a:endParaRPr lang="en-US" altLang="en-US">
              <a:latin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163">
            <a:extLst>
              <a:ext uri="{FF2B5EF4-FFF2-40B4-BE49-F238E27FC236}">
                <a16:creationId xmlns:a16="http://schemas.microsoft.com/office/drawing/2014/main" id="{29B3699E-D8BF-ED29-11C1-03B8A96A8239}"/>
              </a:ext>
            </a:extLst>
          </p:cNvPr>
          <p:cNvSpPr>
            <a:spLocks noGrp="1" noChangeArrowheads="1"/>
          </p:cNvSpPr>
          <p:nvPr>
            <p:ph type="title"/>
          </p:nvPr>
        </p:nvSpPr>
        <p:spPr>
          <a:xfrm>
            <a:off x="667909" y="358975"/>
            <a:ext cx="8229600" cy="751389"/>
          </a:xfrm>
        </p:spPr>
        <p:txBody>
          <a:bodyPr/>
          <a:lstStyle/>
          <a:p>
            <a:r>
              <a:rPr lang="en-US" altLang="en-US" dirty="0"/>
              <a:t>HGN Test</a:t>
            </a:r>
          </a:p>
        </p:txBody>
      </p:sp>
      <p:sp>
        <p:nvSpPr>
          <p:cNvPr id="3" name="TextBox 2">
            <a:extLst>
              <a:ext uri="{FF2B5EF4-FFF2-40B4-BE49-F238E27FC236}">
                <a16:creationId xmlns:a16="http://schemas.microsoft.com/office/drawing/2014/main" id="{630BC7FA-4A1A-5A3D-B9D3-0FA5D64E16F9}"/>
              </a:ext>
            </a:extLst>
          </p:cNvPr>
          <p:cNvSpPr txBox="1"/>
          <p:nvPr/>
        </p:nvSpPr>
        <p:spPr>
          <a:xfrm>
            <a:off x="667909" y="1615764"/>
            <a:ext cx="10710407" cy="3046988"/>
          </a:xfrm>
          <a:prstGeom prst="rect">
            <a:avLst/>
          </a:prstGeom>
          <a:solidFill>
            <a:schemeClr val="tx1"/>
          </a:solidFill>
        </p:spPr>
        <p:txBody>
          <a:bodyPr wrap="square">
            <a:spAutoFit/>
          </a:bodyPr>
          <a:lstStyle/>
          <a:p>
            <a:pPr>
              <a:spcBef>
                <a:spcPts val="1200"/>
              </a:spcBef>
              <a:spcAft>
                <a:spcPts val="1200"/>
              </a:spcAft>
              <a:defRPr/>
            </a:pP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Trial court summarily</a:t>
            </a:r>
            <a:r>
              <a:rPr lang="en-US" sz="2400" kern="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overruled the objection, without allowing</a:t>
            </a:r>
            <a:r>
              <a:rPr lang="en-US" sz="2400" kern="0" spc="-1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counsel to</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even finish his sentence, let</a:t>
            </a:r>
            <a:r>
              <a:rPr lang="en-US" sz="2400" kern="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alone expound on it. </a:t>
            </a: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court thus made no ruling on the trooper/witness’s qualifications to perform the test or “the relevance and reliability of the proffered testimony based on the </a:t>
            </a:r>
            <a:r>
              <a:rPr lang="en-US" sz="24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Daubert </a:t>
            </a: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standard.”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Nor did the State proffer any evidence supporting its admission under </a:t>
            </a:r>
            <a:r>
              <a:rPr lang="en-US" sz="24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Daubert</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Thus, the record is too “scant” to determine the admissibility of the evidence,</a:t>
            </a:r>
            <a:r>
              <a:rPr lang="en-US" sz="2400" kern="0" spc="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“especially</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given</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400" kern="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reported</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Georgia</a:t>
            </a:r>
            <a:r>
              <a:rPr lang="en-US" sz="2400" kern="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decision</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has</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ever</a:t>
            </a:r>
            <a:r>
              <a:rPr lang="en-US" sz="2400" kern="0" spc="-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considered</a:t>
            </a:r>
            <a:r>
              <a:rPr lang="en-US" sz="2400" kern="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kern="0" spc="-2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reliability</a:t>
            </a:r>
            <a:r>
              <a:rPr lang="en-US" sz="2400" kern="0" spc="-25"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400" kern="0" spc="-1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HGN- related evidence under the </a:t>
            </a:r>
            <a:r>
              <a:rPr lang="en-US" sz="24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Daubert </a:t>
            </a: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en-US" sz="2400" dirty="0">
                <a:solidFill>
                  <a:schemeClr val="bg1"/>
                </a:solidFill>
                <a:latin typeface="Times New Roman" panose="02020603050405020304" pitchFamily="18" charset="0"/>
                <a:ea typeface="ヒラギノ角ゴ Pro W3"/>
                <a:cs typeface="Times New Roman" panose="02020603050405020304" pitchFamily="18" charset="0"/>
              </a:rPr>
              <a:t> </a:t>
            </a:r>
          </a:p>
        </p:txBody>
      </p:sp>
      <p:sp>
        <p:nvSpPr>
          <p:cNvPr id="47109" name="Slide Number Placeholder 3">
            <a:extLst>
              <a:ext uri="{FF2B5EF4-FFF2-40B4-BE49-F238E27FC236}">
                <a16:creationId xmlns:a16="http://schemas.microsoft.com/office/drawing/2014/main" id="{3596137B-A166-F70F-40A1-B6AE21E09337}"/>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23</a:t>
            </a:fld>
            <a:endParaRPr lang="en-US" altLang="en-US">
              <a:latin typeface="Arial" panose="020B0604020202020204" pitchFamily="34" charset="0"/>
            </a:endParaRPr>
          </a:p>
        </p:txBody>
      </p:sp>
      <p:sp>
        <p:nvSpPr>
          <p:cNvPr id="4" name="TextBox 3">
            <a:extLst>
              <a:ext uri="{FF2B5EF4-FFF2-40B4-BE49-F238E27FC236}">
                <a16:creationId xmlns:a16="http://schemas.microsoft.com/office/drawing/2014/main" id="{966005B0-35F2-C601-9D1C-ADF59CFBF481}"/>
              </a:ext>
            </a:extLst>
          </p:cNvPr>
          <p:cNvSpPr txBox="1"/>
          <p:nvPr/>
        </p:nvSpPr>
        <p:spPr>
          <a:xfrm>
            <a:off x="667909" y="5233750"/>
            <a:ext cx="10710407" cy="400110"/>
          </a:xfrm>
          <a:prstGeom prst="rect">
            <a:avLst/>
          </a:prstGeom>
          <a:solidFill>
            <a:schemeClr val="tx1"/>
          </a:solidFill>
        </p:spPr>
        <p:txBody>
          <a:bodyPr wrap="square">
            <a:spAutoFit/>
          </a:bodyPr>
          <a:lstStyle/>
          <a:p>
            <a:pPr>
              <a:spcBef>
                <a:spcPts val="1200"/>
              </a:spcBef>
              <a:spcAft>
                <a:spcPts val="1200"/>
              </a:spcAft>
              <a:defRPr/>
            </a:pPr>
            <a:r>
              <a:rPr lang="en-US" sz="2000" i="1" kern="0" dirty="0">
                <a:solidFill>
                  <a:schemeClr val="bg1"/>
                </a:solidFill>
                <a:effectLst/>
                <a:latin typeface="Times New Roman" panose="02020603050405020304" pitchFamily="18" charset="0"/>
                <a:ea typeface="Times New Roman" panose="02020603050405020304" pitchFamily="18" charset="0"/>
              </a:rPr>
              <a:t>Garrison</a:t>
            </a:r>
            <a:r>
              <a:rPr lang="en-US" sz="2000" i="1" kern="0" spc="200" dirty="0">
                <a:solidFill>
                  <a:schemeClr val="bg1"/>
                </a:solidFill>
                <a:effectLst/>
                <a:latin typeface="Times New Roman" panose="02020603050405020304" pitchFamily="18" charset="0"/>
                <a:ea typeface="Times New Roman" panose="02020603050405020304" pitchFamily="18" charset="0"/>
              </a:rPr>
              <a:t> </a:t>
            </a:r>
            <a:r>
              <a:rPr lang="en-US" sz="2000" i="1" kern="0" dirty="0">
                <a:solidFill>
                  <a:schemeClr val="bg1"/>
                </a:solidFill>
                <a:effectLst/>
                <a:latin typeface="Times New Roman" panose="02020603050405020304" pitchFamily="18" charset="0"/>
                <a:ea typeface="Times New Roman" panose="02020603050405020304" pitchFamily="18" charset="0"/>
              </a:rPr>
              <a:t>v.</a:t>
            </a:r>
            <a:r>
              <a:rPr lang="en-US" sz="2000" i="1" kern="0" spc="200" dirty="0">
                <a:solidFill>
                  <a:schemeClr val="bg1"/>
                </a:solidFill>
                <a:effectLst/>
                <a:latin typeface="Times New Roman" panose="02020603050405020304" pitchFamily="18" charset="0"/>
                <a:ea typeface="Times New Roman" panose="02020603050405020304" pitchFamily="18" charset="0"/>
              </a:rPr>
              <a:t> </a:t>
            </a:r>
            <a:r>
              <a:rPr lang="en-US" sz="2000" i="1" kern="0" dirty="0">
                <a:solidFill>
                  <a:schemeClr val="bg1"/>
                </a:solidFill>
                <a:effectLst/>
                <a:latin typeface="Times New Roman" panose="02020603050405020304" pitchFamily="18" charset="0"/>
                <a:ea typeface="Times New Roman" panose="02020603050405020304" pitchFamily="18" charset="0"/>
              </a:rPr>
              <a:t>State</a:t>
            </a:r>
            <a:r>
              <a:rPr lang="en-US" sz="2000" kern="0" dirty="0">
                <a:solidFill>
                  <a:schemeClr val="bg1"/>
                </a:solidFill>
                <a:effectLst/>
                <a:latin typeface="Times New Roman" panose="02020603050405020304" pitchFamily="18" charset="0"/>
                <a:ea typeface="Times New Roman" panose="02020603050405020304" pitchFamily="18" charset="0"/>
              </a:rPr>
              <a: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S24G0007,</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spc="-19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Ga.</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spc="-19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S.E.2d</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u="sng" kern="0" spc="4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2024</a:t>
            </a:r>
            <a:r>
              <a:rPr lang="en-US" sz="2000" kern="0" spc="18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WL</a:t>
            </a:r>
            <a:r>
              <a:rPr lang="en-US" sz="2000" kern="0" spc="19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3802691</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(August</a:t>
            </a:r>
            <a:r>
              <a:rPr lang="en-US" sz="2000" kern="0" spc="20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13, 2024). </a:t>
            </a:r>
            <a:endParaRPr lang="en-US" sz="2000" dirty="0">
              <a:solidFill>
                <a:schemeClr val="bg1"/>
              </a:solidFill>
              <a:latin typeface="Times New Roman" panose="02020603050405020304" pitchFamily="18" charset="0"/>
              <a:ea typeface="ヒラギノ角ゴ Pro W3"/>
              <a:cs typeface="Times New Roman" panose="02020603050405020304"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E29FE-1BCF-6137-6371-58078D66299D}"/>
              </a:ext>
            </a:extLst>
          </p:cNvPr>
          <p:cNvSpPr>
            <a:spLocks noGrp="1"/>
          </p:cNvSpPr>
          <p:nvPr>
            <p:ph type="ctrTitle"/>
          </p:nvPr>
        </p:nvSpPr>
        <p:spPr>
          <a:xfrm>
            <a:off x="8191925" y="1325880"/>
            <a:ext cx="3352375" cy="3066507"/>
          </a:xfrm>
        </p:spPr>
        <p:txBody>
          <a:bodyPr>
            <a:normAutofit/>
          </a:bodyPr>
          <a:lstStyle/>
          <a:p>
            <a:pPr algn="ctr"/>
            <a:r>
              <a:rPr lang="en-US" sz="4600" dirty="0">
                <a:solidFill>
                  <a:srgbClr val="EBEBEB"/>
                </a:solidFill>
              </a:rPr>
              <a:t>SEARCH</a:t>
            </a:r>
            <a:br>
              <a:rPr lang="en-US" sz="4600" dirty="0">
                <a:solidFill>
                  <a:srgbClr val="EBEBEB"/>
                </a:solidFill>
              </a:rPr>
            </a:br>
            <a:r>
              <a:rPr lang="en-US" sz="4600" dirty="0">
                <a:solidFill>
                  <a:srgbClr val="EBEBEB"/>
                </a:solidFill>
              </a:rPr>
              <a:t>WARRANTS</a:t>
            </a:r>
          </a:p>
        </p:txBody>
      </p:sp>
      <p:sp>
        <p:nvSpPr>
          <p:cNvPr id="615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155" name="Freeform: Shape 615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7" name="Rectangle 615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146" name="Picture 2" descr="Federal Criminal Search and Seizure Laws | Eisner Gorin LLP">
            <a:extLst>
              <a:ext uri="{FF2B5EF4-FFF2-40B4-BE49-F238E27FC236}">
                <a16:creationId xmlns:a16="http://schemas.microsoft.com/office/drawing/2014/main" id="{D78F0714-5807-EEF0-3A7C-3F80B04D43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4" y="1342347"/>
            <a:ext cx="6270662" cy="417284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2485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EF52-5736-58B0-B091-63718787C715}"/>
              </a:ext>
            </a:extLst>
          </p:cNvPr>
          <p:cNvSpPr>
            <a:spLocks noGrp="1"/>
          </p:cNvSpPr>
          <p:nvPr>
            <p:ph type="title"/>
          </p:nvPr>
        </p:nvSpPr>
        <p:spPr/>
        <p:txBody>
          <a:bodyPr/>
          <a:lstStyle/>
          <a:p>
            <a:r>
              <a:rPr lang="en-US" dirty="0"/>
              <a:t>Search Warrants – The Basics</a:t>
            </a:r>
          </a:p>
        </p:txBody>
      </p:sp>
      <p:sp>
        <p:nvSpPr>
          <p:cNvPr id="4" name="Rectangle 1">
            <a:extLst>
              <a:ext uri="{FF2B5EF4-FFF2-40B4-BE49-F238E27FC236}">
                <a16:creationId xmlns:a16="http://schemas.microsoft.com/office/drawing/2014/main" id="{D8619760-63E1-171D-C61C-9E2573CB5E89}"/>
              </a:ext>
            </a:extLst>
          </p:cNvPr>
          <p:cNvSpPr>
            <a:spLocks noChangeArrowheads="1"/>
          </p:cNvSpPr>
          <p:nvPr/>
        </p:nvSpPr>
        <p:spPr bwMode="auto">
          <a:xfrm>
            <a:off x="704385" y="2335818"/>
            <a:ext cx="10783229" cy="31393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ource Sans Pro" panose="020B0503030403020204" pitchFamily="34" charset="0"/>
              </a:rPr>
              <a:t>Defendant argues the evidence should be suppressed because the State failed to introduce the affidavit used to obtain the warrant at the suppression hearing. We agree with the defendant that the State is required to introduce the affidavit supporting the issuance of the search warrant in response to a motion to suppress challenging the sufficiency of the affidavit and validity of the warrant. “[W]hen a motion to suppress is made on one of the three statutory grounds, challenging the validity of a search and seizure with a warrant, the burden of showing that the search and seizure were lawful shall be on the state. </a:t>
            </a:r>
            <a:r>
              <a:rPr kumimoji="0" lang="en-US" altLang="en-US" sz="1800" b="1" i="0" u="none" strike="noStrike" cap="none" normalizeH="0" baseline="0" dirty="0">
                <a:ln>
                  <a:noFill/>
                </a:ln>
                <a:solidFill>
                  <a:srgbClr val="000000"/>
                </a:solidFill>
                <a:effectLst/>
                <a:latin typeface="Source Sans Pro" panose="020B0503030403020204" pitchFamily="34" charset="0"/>
              </a:rPr>
              <a:t>This burden upon the State is satisfied by production of the warrant </a:t>
            </a:r>
            <a:r>
              <a:rPr kumimoji="0" lang="en-US" altLang="en-US" sz="1800" b="1" i="1" u="none" strike="noStrike" cap="none" normalizeH="0" baseline="0" dirty="0">
                <a:ln>
                  <a:noFill/>
                </a:ln>
                <a:solidFill>
                  <a:srgbClr val="3D3D3D"/>
                </a:solidFill>
                <a:effectLst/>
                <a:latin typeface="Source Sans Pro" panose="020B0503030403020204" pitchFamily="34" charset="0"/>
              </a:rPr>
              <a:t>and its </a:t>
            </a:r>
            <a:r>
              <a:rPr kumimoji="0" lang="en-US" altLang="en-US" sz="1800" b="1" i="1" u="none" strike="noStrike" cap="none" normalizeH="0" baseline="0" dirty="0">
                <a:ln>
                  <a:noFill/>
                </a:ln>
                <a:solidFill>
                  <a:srgbClr val="000000"/>
                </a:solidFill>
                <a:effectLst/>
                <a:latin typeface="Source Sans Pro" panose="020B0503030403020204" pitchFamily="34" charset="0"/>
              </a:rPr>
              <a:t>supporting</a:t>
            </a:r>
            <a:r>
              <a:rPr kumimoji="0" lang="en-US" altLang="en-US" sz="1800" b="1" i="1" u="none" strike="noStrike" cap="none" normalizeH="0" baseline="0" dirty="0">
                <a:ln>
                  <a:noFill/>
                </a:ln>
                <a:solidFill>
                  <a:srgbClr val="3D3D3D"/>
                </a:solidFill>
                <a:effectLst/>
                <a:latin typeface="Source Sans Pro" panose="020B0503030403020204" pitchFamily="34" charset="0"/>
              </a:rPr>
              <a:t> </a:t>
            </a:r>
            <a:r>
              <a:rPr kumimoji="0" lang="en-US" altLang="en-US" sz="1800" b="1" i="1" u="none" strike="noStrike" cap="none" normalizeH="0" baseline="0" dirty="0">
                <a:ln>
                  <a:noFill/>
                </a:ln>
                <a:solidFill>
                  <a:srgbClr val="000000"/>
                </a:solidFill>
                <a:effectLst/>
                <a:latin typeface="Source Sans Pro" panose="020B0503030403020204" pitchFamily="34" charset="0"/>
              </a:rPr>
              <a:t>affidavit</a:t>
            </a:r>
            <a:r>
              <a:rPr kumimoji="0" lang="en-US" altLang="en-US" sz="1800" b="1" i="1" u="none" strike="noStrike" cap="none" normalizeH="0" baseline="0" dirty="0">
                <a:ln>
                  <a:noFill/>
                </a:ln>
                <a:solidFill>
                  <a:srgbClr val="3D3D3D"/>
                </a:solidFill>
                <a:effectLst/>
                <a:latin typeface="Source Sans Pro" panose="020B0503030403020204" pitchFamily="34" charset="0"/>
              </a:rPr>
              <a:t>,</a:t>
            </a:r>
            <a:r>
              <a:rPr kumimoji="0" lang="en-US" altLang="en-US" sz="1800" b="1" i="0" u="none" strike="noStrike" cap="none" normalizeH="0" baseline="0" dirty="0">
                <a:ln>
                  <a:noFill/>
                </a:ln>
                <a:solidFill>
                  <a:srgbClr val="000000"/>
                </a:solidFill>
                <a:effectLst/>
                <a:latin typeface="Source Sans Pro" panose="020B0503030403020204" pitchFamily="34" charset="0"/>
              </a:rPr>
              <a:t> and by showing either by those documents or by other evidence that the warrant is not subject to the statutory challenge alleged.” </a:t>
            </a:r>
            <a:r>
              <a:rPr kumimoji="0" lang="en-US" altLang="en-US" sz="1800" b="0" i="0" u="none" strike="noStrike" cap="none" normalizeH="0" baseline="0" dirty="0">
                <a:ln>
                  <a:noFill/>
                </a:ln>
                <a:solidFill>
                  <a:srgbClr val="000000"/>
                </a:solidFill>
                <a:effectLst/>
                <a:latin typeface="Source Sans Pro" panose="020B0503030403020204" pitchFamily="34" charset="0"/>
              </a:rPr>
              <a:t>(Emphasis supplied.) </a:t>
            </a:r>
            <a:r>
              <a:rPr kumimoji="0" lang="en-US" altLang="en-US" sz="1800" b="0" i="1" u="none" strike="noStrike" cap="none" normalizeH="0" baseline="0" dirty="0">
                <a:ln>
                  <a:noFill/>
                </a:ln>
                <a:solidFill>
                  <a:srgbClr val="3D3D3D"/>
                </a:solidFill>
                <a:effectLst/>
                <a:latin typeface="Source Sans Pro" panose="020B0503030403020204" pitchFamily="34" charset="0"/>
              </a:rPr>
              <a:t>State v. Slaughter,</a:t>
            </a:r>
            <a:r>
              <a:rPr kumimoji="0" lang="en-US" altLang="en-US" sz="1800" b="0" i="0" u="none" strike="noStrike" cap="none" normalizeH="0" baseline="0" dirty="0">
                <a:ln>
                  <a:noFill/>
                </a:ln>
                <a:solidFill>
                  <a:srgbClr val="000000"/>
                </a:solidFill>
                <a:effectLst/>
                <a:latin typeface="Source Sans Pro" panose="020B0503030403020204" pitchFamily="34" charset="0"/>
              </a:rPr>
              <a:t> 252 Ga. 435, 439, 315 S.E.2d 865 (1984).</a:t>
            </a:r>
            <a:br>
              <a:rPr kumimoji="0" lang="en-US" altLang="en-US" sz="1800" b="0" i="0" u="none" strike="noStrike" cap="none" normalizeH="0" baseline="0" dirty="0">
                <a:ln>
                  <a:noFill/>
                </a:ln>
                <a:solidFill>
                  <a:srgbClr val="000000"/>
                </a:solidFill>
                <a:effectLst/>
                <a:latin typeface="Source Sans Pro" panose="020B0503030403020204" pitchFamily="34" charset="0"/>
              </a:rPr>
            </a:br>
            <a:endParaRPr kumimoji="0" lang="en-US" altLang="en-US" sz="1800" b="0" i="0" u="none" strike="noStrike" cap="none" normalizeH="0" baseline="0" dirty="0">
              <a:ln>
                <a:noFill/>
              </a:ln>
              <a:solidFill>
                <a:srgbClr val="000000"/>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strike="noStrike" cap="none" normalizeH="0" baseline="0" dirty="0">
                <a:ln>
                  <a:noFill/>
                </a:ln>
                <a:solidFill>
                  <a:srgbClr val="3D3D3D"/>
                </a:solidFill>
                <a:effectLst/>
                <a:latin typeface="Source Sans Pro" panose="020B0503030403020204" pitchFamily="34" charset="0"/>
              </a:rPr>
              <a:t>Gates v. State</a:t>
            </a:r>
            <a:r>
              <a:rPr kumimoji="0" lang="en-US" altLang="en-US" sz="1800" b="0" i="0" u="none" strike="noStrike" cap="none" normalizeH="0" baseline="0" dirty="0">
                <a:ln>
                  <a:noFill/>
                </a:ln>
                <a:solidFill>
                  <a:srgbClr val="000000"/>
                </a:solidFill>
                <a:effectLst/>
                <a:latin typeface="Source Sans Pro" panose="020B0503030403020204" pitchFamily="34" charset="0"/>
              </a:rPr>
              <a:t>, 229 Ga. App. 766, 767, 495 S.E.2d 113, 114–15 (1997)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95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8F04C-C6D4-24AB-78B6-804C86984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991A6-A3BF-A282-4958-7E8CEAB86DD7}"/>
              </a:ext>
            </a:extLst>
          </p:cNvPr>
          <p:cNvSpPr>
            <a:spLocks noGrp="1"/>
          </p:cNvSpPr>
          <p:nvPr>
            <p:ph type="title"/>
          </p:nvPr>
        </p:nvSpPr>
        <p:spPr/>
        <p:txBody>
          <a:bodyPr/>
          <a:lstStyle/>
          <a:p>
            <a:r>
              <a:rPr lang="en-US" dirty="0"/>
              <a:t>Search Warrants – Look at how far the State will go to avoid getting a search warrant. </a:t>
            </a:r>
          </a:p>
        </p:txBody>
      </p:sp>
      <p:sp>
        <p:nvSpPr>
          <p:cNvPr id="4" name="Rectangle 1">
            <a:extLst>
              <a:ext uri="{FF2B5EF4-FFF2-40B4-BE49-F238E27FC236}">
                <a16:creationId xmlns:a16="http://schemas.microsoft.com/office/drawing/2014/main" id="{FFA41EDC-A1F4-CB68-DB69-820A5AC3FCB0}"/>
              </a:ext>
            </a:extLst>
          </p:cNvPr>
          <p:cNvSpPr>
            <a:spLocks noChangeArrowheads="1"/>
          </p:cNvSpPr>
          <p:nvPr/>
        </p:nvSpPr>
        <p:spPr bwMode="auto">
          <a:xfrm>
            <a:off x="341907" y="3235184"/>
            <a:ext cx="11042341"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285" algn="just">
              <a:spcBef>
                <a:spcPts val="1240"/>
              </a:spcBef>
              <a:spcAft>
                <a:spcPts val="0"/>
              </a:spcAft>
            </a:pPr>
            <a:r>
              <a:rPr lang="en-US" sz="2400" dirty="0">
                <a:solidFill>
                  <a:schemeClr val="bg1"/>
                </a:solidFill>
                <a:effectLst/>
                <a:latin typeface="Times New Roman" panose="02020603050405020304" pitchFamily="18" charset="0"/>
                <a:ea typeface="Times New Roman" panose="02020603050405020304" pitchFamily="18" charset="0"/>
              </a:rPr>
              <a:t>After a serious injury accident, sheriff’s officer obtained an ex </a:t>
            </a:r>
            <a:r>
              <a:rPr lang="en-US" sz="2400" dirty="0" err="1">
                <a:solidFill>
                  <a:schemeClr val="bg1"/>
                </a:solidFill>
                <a:effectLst/>
                <a:latin typeface="Times New Roman" panose="02020603050405020304" pitchFamily="18" charset="0"/>
                <a:ea typeface="Times New Roman" panose="02020603050405020304" pitchFamily="18" charset="0"/>
              </a:rPr>
              <a:t>parte</a:t>
            </a:r>
            <a:r>
              <a:rPr lang="en-US" sz="2400" dirty="0">
                <a:solidFill>
                  <a:schemeClr val="bg1"/>
                </a:solidFill>
                <a:effectLst/>
                <a:latin typeface="Times New Roman" panose="02020603050405020304" pitchFamily="18" charset="0"/>
                <a:ea typeface="Times New Roman" panose="02020603050405020304" pitchFamily="18" charset="0"/>
              </a:rPr>
              <a:t> order from superior court pursuant to OCGA § 24-12-1, directing the hospital to furnish defendant’s medical records to the sheriff’s department without disclosing that fact to anyone.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4EB525F-BF19-150E-3496-7B3725DEAFAE}"/>
              </a:ext>
            </a:extLst>
          </p:cNvPr>
          <p:cNvSpPr>
            <a:spLocks noChangeArrowheads="1"/>
          </p:cNvSpPr>
          <p:nvPr/>
        </p:nvSpPr>
        <p:spPr bwMode="auto">
          <a:xfrm>
            <a:off x="341906" y="5684087"/>
            <a:ext cx="1104234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i="1" kern="0" dirty="0">
                <a:solidFill>
                  <a:schemeClr val="bg1"/>
                </a:solidFill>
                <a:effectLst/>
                <a:latin typeface="Times New Roman" panose="02020603050405020304" pitchFamily="18" charset="0"/>
                <a:ea typeface="Times New Roman" panose="02020603050405020304" pitchFamily="18" charset="0"/>
              </a:rPr>
              <a:t>Gates v. State</a:t>
            </a:r>
            <a:r>
              <a:rPr lang="en-US" sz="2400" kern="0" dirty="0">
                <a:solidFill>
                  <a:schemeClr val="bg1"/>
                </a:solidFill>
                <a:effectLst/>
                <a:latin typeface="Times New Roman" panose="02020603050405020304" pitchFamily="18" charset="0"/>
                <a:ea typeface="Times New Roman" panose="02020603050405020304" pitchFamily="18" charset="0"/>
              </a:rPr>
              <a:t>, 317 Ga. 889, 896 S.E.2d 536 (December 19, 2023).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775165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44885-26AC-5353-8AE8-07694377D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E4CCF-B3B7-0C11-0C30-77A2F3A66D00}"/>
              </a:ext>
            </a:extLst>
          </p:cNvPr>
          <p:cNvSpPr>
            <a:spLocks noGrp="1"/>
          </p:cNvSpPr>
          <p:nvPr>
            <p:ph type="title"/>
          </p:nvPr>
        </p:nvSpPr>
        <p:spPr/>
        <p:txBody>
          <a:bodyPr/>
          <a:lstStyle/>
          <a:p>
            <a:r>
              <a:rPr lang="en-US" dirty="0"/>
              <a:t>Search Warrants – Look at how far the State will go to avoid getting a search warrant. </a:t>
            </a:r>
          </a:p>
        </p:txBody>
      </p:sp>
      <p:sp>
        <p:nvSpPr>
          <p:cNvPr id="4" name="Rectangle 1">
            <a:extLst>
              <a:ext uri="{FF2B5EF4-FFF2-40B4-BE49-F238E27FC236}">
                <a16:creationId xmlns:a16="http://schemas.microsoft.com/office/drawing/2014/main" id="{E9C70BAD-B62D-08A0-C6F8-F83E50D9AAB0}"/>
              </a:ext>
            </a:extLst>
          </p:cNvPr>
          <p:cNvSpPr>
            <a:spLocks noChangeArrowheads="1"/>
          </p:cNvSpPr>
          <p:nvPr/>
        </p:nvSpPr>
        <p:spPr bwMode="auto">
          <a:xfrm>
            <a:off x="341907" y="2542686"/>
            <a:ext cx="11042341"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62000" marR="756285" algn="just">
              <a:spcBef>
                <a:spcPts val="1240"/>
              </a:spcBef>
              <a:spcAft>
                <a:spcPts val="0"/>
              </a:spcAft>
            </a:pPr>
            <a:r>
              <a:rPr lang="en-US" sz="2000" b="1" dirty="0">
                <a:solidFill>
                  <a:schemeClr val="bg1"/>
                </a:solidFill>
                <a:latin typeface="Times New Roman" panose="02020603050405020304" pitchFamily="18" charset="0"/>
                <a:ea typeface="Times New Roman" panose="02020603050405020304" pitchFamily="18" charset="0"/>
              </a:rPr>
              <a:t>The</a:t>
            </a:r>
            <a:r>
              <a:rPr lang="en-US" sz="2000" b="1" dirty="0">
                <a:solidFill>
                  <a:schemeClr val="bg1"/>
                </a:solidFill>
                <a:effectLst/>
                <a:latin typeface="Times New Roman" panose="02020603050405020304" pitchFamily="18" charset="0"/>
                <a:ea typeface="Times New Roman" panose="02020603050405020304" pitchFamily="18" charset="0"/>
              </a:rPr>
              <a:t> ex </a:t>
            </a:r>
            <a:r>
              <a:rPr lang="en-US" sz="2000" b="1" dirty="0" err="1">
                <a:solidFill>
                  <a:schemeClr val="bg1"/>
                </a:solidFill>
                <a:effectLst/>
                <a:latin typeface="Times New Roman" panose="02020603050405020304" pitchFamily="18" charset="0"/>
                <a:ea typeface="Times New Roman" panose="02020603050405020304" pitchFamily="18" charset="0"/>
              </a:rPr>
              <a:t>parte</a:t>
            </a:r>
            <a:r>
              <a:rPr lang="en-US" sz="2000" b="1" dirty="0">
                <a:solidFill>
                  <a:schemeClr val="bg1"/>
                </a:solidFill>
                <a:effectLst/>
                <a:latin typeface="Times New Roman" panose="02020603050405020304" pitchFamily="18" charset="0"/>
                <a:ea typeface="Times New Roman" panose="02020603050405020304" pitchFamily="18" charset="0"/>
              </a:rPr>
              <a:t> order violated the defendant’s right to privacy under Article I, Section I, Paragraph I of the Georgia Constitution. The ex </a:t>
            </a:r>
            <a:r>
              <a:rPr lang="en-US" sz="2000" b="1" dirty="0" err="1">
                <a:solidFill>
                  <a:schemeClr val="bg1"/>
                </a:solidFill>
                <a:effectLst/>
                <a:latin typeface="Times New Roman" panose="02020603050405020304" pitchFamily="18" charset="0"/>
                <a:ea typeface="Times New Roman" panose="02020603050405020304" pitchFamily="18" charset="0"/>
              </a:rPr>
              <a:t>parte</a:t>
            </a:r>
            <a:r>
              <a:rPr lang="en-US" sz="2000" b="1" dirty="0">
                <a:solidFill>
                  <a:schemeClr val="bg1"/>
                </a:solidFill>
                <a:effectLst/>
                <a:latin typeface="Times New Roman" panose="02020603050405020304" pitchFamily="18" charset="0"/>
                <a:ea typeface="Times New Roman" panose="02020603050405020304" pitchFamily="18" charset="0"/>
              </a:rPr>
              <a:t> order was similar to the subpoena disapproved in </a:t>
            </a:r>
            <a:r>
              <a:rPr lang="en-US" sz="2000" b="1" i="1" dirty="0">
                <a:solidFill>
                  <a:schemeClr val="bg1"/>
                </a:solidFill>
                <a:effectLst/>
                <a:latin typeface="Times New Roman" panose="02020603050405020304" pitchFamily="18" charset="0"/>
                <a:ea typeface="Times New Roman" panose="02020603050405020304" pitchFamily="18" charset="0"/>
              </a:rPr>
              <a:t>King v. State</a:t>
            </a:r>
            <a:r>
              <a:rPr lang="en-US" sz="2000" b="1" dirty="0">
                <a:solidFill>
                  <a:schemeClr val="bg1"/>
                </a:solidFill>
                <a:effectLst/>
                <a:latin typeface="Times New Roman" panose="02020603050405020304" pitchFamily="18" charset="0"/>
                <a:ea typeface="Times New Roman" panose="02020603050405020304" pitchFamily="18" charset="0"/>
              </a:rPr>
              <a:t>, 272 Ga. 788, 535 S.E.2d 492 (2000). All they had to do was get the search warrant approved of in </a:t>
            </a:r>
            <a:r>
              <a:rPr lang="en-US" sz="2000" b="1" i="1" dirty="0">
                <a:solidFill>
                  <a:schemeClr val="bg1"/>
                </a:solidFill>
                <a:effectLst/>
                <a:latin typeface="Times New Roman" panose="02020603050405020304" pitchFamily="18" charset="0"/>
                <a:ea typeface="Times New Roman" panose="02020603050405020304" pitchFamily="18" charset="0"/>
              </a:rPr>
              <a:t>King v. State</a:t>
            </a:r>
            <a:r>
              <a:rPr lang="en-US" sz="2000" b="1" dirty="0">
                <a:solidFill>
                  <a:schemeClr val="bg1"/>
                </a:solidFill>
                <a:effectLst/>
                <a:latin typeface="Times New Roman" panose="02020603050405020304" pitchFamily="18" charset="0"/>
                <a:ea typeface="Times New Roman" panose="02020603050405020304" pitchFamily="18" charset="0"/>
              </a:rPr>
              <a:t>, 276 Ga. 126, 129(2), 577 S.E.2d 764 (2003). </a:t>
            </a:r>
          </a:p>
          <a:p>
            <a:pPr marL="762000" marR="756285" algn="just">
              <a:spcBef>
                <a:spcPts val="1240"/>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Like the subpoena in </a:t>
            </a:r>
            <a:r>
              <a:rPr lang="en-US" sz="2000" i="1" dirty="0">
                <a:solidFill>
                  <a:schemeClr val="bg1"/>
                </a:solidFill>
                <a:effectLst/>
                <a:latin typeface="Times New Roman" panose="02020603050405020304" pitchFamily="18" charset="0"/>
                <a:ea typeface="Times New Roman" panose="02020603050405020304" pitchFamily="18" charset="0"/>
              </a:rPr>
              <a:t>King I</a:t>
            </a:r>
            <a:r>
              <a:rPr lang="en-US" sz="2000" dirty="0">
                <a:solidFill>
                  <a:schemeClr val="bg1"/>
                </a:solidFill>
                <a:effectLst/>
                <a:latin typeface="Times New Roman" panose="02020603050405020304" pitchFamily="18" charset="0"/>
                <a:ea typeface="Times New Roman" panose="02020603050405020304" pitchFamily="18" charset="0"/>
              </a:rPr>
              <a:t>, the order here did not require any finding of probable cause, and therefore was not an “appropriate” order as contemplated by OCGA § 24-12-1. By contrast, the search warrant in </a:t>
            </a:r>
            <a:r>
              <a:rPr lang="en-US" sz="2000" i="1" dirty="0">
                <a:solidFill>
                  <a:schemeClr val="bg1"/>
                </a:solidFill>
                <a:effectLst/>
                <a:latin typeface="Times New Roman" panose="02020603050405020304" pitchFamily="18" charset="0"/>
                <a:ea typeface="Times New Roman" panose="02020603050405020304" pitchFamily="18" charset="0"/>
              </a:rPr>
              <a:t>King II </a:t>
            </a:r>
            <a:r>
              <a:rPr lang="en-US" sz="2000" dirty="0">
                <a:solidFill>
                  <a:schemeClr val="bg1"/>
                </a:solidFill>
                <a:effectLst/>
                <a:latin typeface="Times New Roman" panose="02020603050405020304" pitchFamily="18" charset="0"/>
                <a:ea typeface="Times New Roman" panose="02020603050405020304" pitchFamily="18" charset="0"/>
              </a:rPr>
              <a:t>did require a finding of probable cause, and so did not violate the defendant’s right to privacy.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9DF06A6-84B9-7248-24A8-B10871A14AE4}"/>
              </a:ext>
            </a:extLst>
          </p:cNvPr>
          <p:cNvSpPr>
            <a:spLocks noChangeArrowheads="1"/>
          </p:cNvSpPr>
          <p:nvPr/>
        </p:nvSpPr>
        <p:spPr bwMode="auto">
          <a:xfrm>
            <a:off x="341906" y="6094446"/>
            <a:ext cx="11042341"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i="1" kern="0" dirty="0">
                <a:solidFill>
                  <a:schemeClr val="bg1"/>
                </a:solidFill>
                <a:effectLst/>
                <a:latin typeface="Times New Roman" panose="02020603050405020304" pitchFamily="18" charset="0"/>
                <a:ea typeface="Times New Roman" panose="02020603050405020304" pitchFamily="18" charset="0"/>
              </a:rPr>
              <a:t>Gates v. State</a:t>
            </a:r>
            <a:r>
              <a:rPr lang="en-US" sz="2400" kern="0" dirty="0">
                <a:solidFill>
                  <a:schemeClr val="bg1"/>
                </a:solidFill>
                <a:effectLst/>
                <a:latin typeface="Times New Roman" panose="02020603050405020304" pitchFamily="18" charset="0"/>
                <a:ea typeface="Times New Roman" panose="02020603050405020304" pitchFamily="18" charset="0"/>
              </a:rPr>
              <a:t>, 317 Ga. 889, 896 S.E.2d 536 (December 19, 2023).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82787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2D5DE-DAAE-379A-3055-4CE9F8F418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917982-D6F4-6349-F77F-EEFAC99EA454}"/>
              </a:ext>
            </a:extLst>
          </p:cNvPr>
          <p:cNvPicPr>
            <a:picLocks noChangeAspect="1"/>
          </p:cNvPicPr>
          <p:nvPr/>
        </p:nvPicPr>
        <p:blipFill>
          <a:blip r:embed="rId3"/>
          <a:stretch>
            <a:fillRect/>
          </a:stretch>
        </p:blipFill>
        <p:spPr>
          <a:xfrm>
            <a:off x="926290" y="390215"/>
            <a:ext cx="8240275" cy="6220693"/>
          </a:xfrm>
          <a:prstGeom prst="rect">
            <a:avLst/>
          </a:prstGeom>
        </p:spPr>
      </p:pic>
    </p:spTree>
    <p:extLst>
      <p:ext uri="{BB962C8B-B14F-4D97-AF65-F5344CB8AC3E}">
        <p14:creationId xmlns:p14="http://schemas.microsoft.com/office/powerpoint/2010/main" val="295416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D9E9-B48C-6F95-F2D6-BB9F7446ECBF}"/>
            </a:ext>
          </a:extLst>
        </p:cNvPr>
        <p:cNvGrpSpPr/>
        <p:nvPr/>
      </p:nvGrpSpPr>
      <p:grpSpPr>
        <a:xfrm>
          <a:off x="0" y="0"/>
          <a:ext cx="0" cy="0"/>
          <a:chOff x="0" y="0"/>
          <a:chExt cx="0" cy="0"/>
        </a:xfrm>
      </p:grpSpPr>
      <p:sp>
        <p:nvSpPr>
          <p:cNvPr id="195" name="Shape 195">
            <a:extLst>
              <a:ext uri="{FF2B5EF4-FFF2-40B4-BE49-F238E27FC236}">
                <a16:creationId xmlns:a16="http://schemas.microsoft.com/office/drawing/2014/main" id="{1B614717-2332-CAAB-0084-E156D9BC729B}"/>
              </a:ext>
            </a:extLst>
          </p:cNvPr>
          <p:cNvSpPr>
            <a:spLocks noGrp="1"/>
          </p:cNvSpPr>
          <p:nvPr>
            <p:ph type="title"/>
          </p:nvPr>
        </p:nvSpPr>
        <p:spPr>
          <a:prstGeom prst="rect">
            <a:avLst/>
          </a:prstGeom>
        </p:spPr>
        <p:txBody>
          <a:bodyPr>
            <a:normAutofit/>
          </a:bodyPr>
          <a:lstStyle>
            <a:lvl1pPr algn="l"/>
          </a:lstStyle>
          <a:p>
            <a:r>
              <a:rPr lang="en-US" dirty="0"/>
              <a:t>Remember De la Paz? The testing being a search is important! </a:t>
            </a:r>
            <a:endParaRPr dirty="0"/>
          </a:p>
        </p:txBody>
      </p:sp>
      <p:sp>
        <p:nvSpPr>
          <p:cNvPr id="196" name="Shape 196">
            <a:extLst>
              <a:ext uri="{FF2B5EF4-FFF2-40B4-BE49-F238E27FC236}">
                <a16:creationId xmlns:a16="http://schemas.microsoft.com/office/drawing/2014/main" id="{3E512FEF-7669-0295-1467-9D5BCD409C48}"/>
              </a:ext>
            </a:extLst>
          </p:cNvPr>
          <p:cNvSpPr>
            <a:spLocks noGrp="1"/>
          </p:cNvSpPr>
          <p:nvPr>
            <p:ph type="body" idx="1"/>
          </p:nvPr>
        </p:nvSpPr>
        <p:spPr>
          <a:xfrm>
            <a:off x="646111" y="2371129"/>
            <a:ext cx="10573179" cy="3560544"/>
          </a:xfrm>
          <a:prstGeom prst="rect">
            <a:avLst/>
          </a:prstGeom>
          <a:solidFill>
            <a:srgbClr val="FFFFFF"/>
          </a:solidFill>
        </p:spPr>
        <p:txBody>
          <a:bodyPr>
            <a:noAutofit/>
          </a:bodyPr>
          <a:lstStyle/>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dirty="0">
                <a:solidFill>
                  <a:srgbClr val="212121"/>
                </a:solidFill>
                <a:effectLst/>
                <a:latin typeface="Century Schoolbook" panose="02040604050505020304" pitchFamily="18" charset="0"/>
                <a:ea typeface="Times New Roman" panose="02020603050405020304" pitchFamily="18" charset="0"/>
              </a:rPr>
              <a:t>In </a:t>
            </a: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officers received a warrant to search a defendant’s blood for alcohol. But, without seeking an additional warrant, they then tested his blood for drugs. The Court of Appeals held that this was a separate search and that, without a warrant to authorize that search, the officers could not conduct the additional test. “Because </a:t>
            </a:r>
            <a:r>
              <a:rPr lang="en-US" sz="1800" dirty="0" err="1">
                <a:solidFill>
                  <a:srgbClr val="212121"/>
                </a:solidFill>
                <a:effectLst/>
                <a:latin typeface="Century Schoolbook" panose="02040604050505020304" pitchFamily="18" charset="0"/>
                <a:ea typeface="Times New Roman" panose="02020603050405020304" pitchFamily="18" charset="0"/>
              </a:rPr>
              <a:t>th</a:t>
            </a:r>
            <a:r>
              <a:rPr lang="en-US" sz="1800" dirty="0">
                <a:solidFill>
                  <a:srgbClr val="212121"/>
                </a:solidFill>
                <a:effectLst/>
                <a:latin typeface="Century Schoolbook" panose="02040604050505020304" pitchFamily="18" charset="0"/>
                <a:ea typeface="Times New Roman" panose="02020603050405020304" pitchFamily="18" charset="0"/>
              </a:rPr>
              <a:t>[e] warrant was limited to alcohol testing and did not contemplate or authorize testing for drugs, the subsequent testing for drugs was unauthorized.” </a:t>
            </a:r>
          </a:p>
          <a:p>
            <a:pPr marL="0" indent="0" defTabSz="321457">
              <a:spcBef>
                <a:spcPts val="0"/>
              </a:spcBef>
              <a:buSzTx/>
              <a:buNone/>
              <a:defRPr sz="2600">
                <a:solidFill>
                  <a:srgbClr val="000000"/>
                </a:solidFill>
                <a:latin typeface="Helvetica"/>
                <a:ea typeface="Helvetica"/>
                <a:cs typeface="Helvetica"/>
                <a:sym typeface="Helvetica"/>
              </a:defRPr>
            </a:pPr>
            <a:endParaRPr lang="en-US" sz="1800" i="1" dirty="0">
              <a:solidFill>
                <a:srgbClr val="212121"/>
              </a:solidFill>
              <a:latin typeface="Century Schoolbook" panose="020406040505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r>
              <a:rPr lang="en-US" sz="1800" i="1" dirty="0">
                <a:solidFill>
                  <a:srgbClr val="212121"/>
                </a:solidFill>
                <a:effectLst/>
                <a:latin typeface="Century Schoolbook" panose="02040604050505020304" pitchFamily="18" charset="0"/>
                <a:ea typeface="Times New Roman" panose="02020603050405020304" pitchFamily="18" charset="0"/>
              </a:rPr>
              <a:t>State v. De la Paz</a:t>
            </a:r>
            <a:r>
              <a:rPr lang="en-US" sz="1800" dirty="0">
                <a:solidFill>
                  <a:srgbClr val="212121"/>
                </a:solidFill>
                <a:effectLst/>
                <a:latin typeface="Century Schoolbook" panose="02040604050505020304" pitchFamily="18" charset="0"/>
                <a:ea typeface="Times New Roman" panose="02020603050405020304" pitchFamily="18" charset="0"/>
              </a:rPr>
              <a:t>, No. A23A1769, at *11 (Ga. Ct. App. Mar. 8, 2024).</a:t>
            </a:r>
            <a:endParaRPr lang="en-US" sz="1800" dirty="0">
              <a:effectLst/>
              <a:latin typeface="Times New Roman" panose="02020603050405020304" pitchFamily="18" charset="0"/>
              <a:ea typeface="Times New Roman" panose="02020603050405020304" pitchFamily="18" charset="0"/>
            </a:endParaRPr>
          </a:p>
          <a:p>
            <a:pPr marL="0" indent="0" defTabSz="321457">
              <a:spcBef>
                <a:spcPts val="0"/>
              </a:spcBef>
              <a:buSzTx/>
              <a:buNone/>
              <a:defRPr sz="2600">
                <a:solidFill>
                  <a:srgbClr val="000000"/>
                </a:solidFill>
                <a:latin typeface="Helvetica"/>
                <a:ea typeface="Helvetica"/>
                <a:cs typeface="Helvetica"/>
                <a:sym typeface="Helvetica"/>
              </a:defRPr>
            </a:pPr>
            <a:endParaRPr lang="en-US" sz="2050" b="1" kern="0" dirty="0">
              <a:latin typeface="Times New Roman" panose="02020603050405020304" pitchFamily="18" charset="0"/>
              <a:ea typeface="+mn-ea"/>
              <a:cs typeface="+mn-cs"/>
              <a:sym typeface="Bodoni SvtyTwo ITC TT-Book"/>
            </a:endParaRPr>
          </a:p>
        </p:txBody>
      </p:sp>
    </p:spTree>
    <p:extLst>
      <p:ext uri="{BB962C8B-B14F-4D97-AF65-F5344CB8AC3E}">
        <p14:creationId xmlns:p14="http://schemas.microsoft.com/office/powerpoint/2010/main" val="7238921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A239-E4E8-92B7-6AB9-DD19A8C7B03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1C969EE-A21E-9793-EBD2-08EDAFB16DF8}"/>
              </a:ext>
            </a:extLst>
          </p:cNvPr>
          <p:cNvPicPr>
            <a:picLocks noChangeAspect="1"/>
          </p:cNvPicPr>
          <p:nvPr/>
        </p:nvPicPr>
        <p:blipFill>
          <a:blip r:embed="rId3"/>
          <a:stretch>
            <a:fillRect/>
          </a:stretch>
        </p:blipFill>
        <p:spPr>
          <a:xfrm>
            <a:off x="1091994" y="2670234"/>
            <a:ext cx="8076311" cy="1386919"/>
          </a:xfrm>
          <a:prstGeom prst="rect">
            <a:avLst/>
          </a:prstGeom>
        </p:spPr>
      </p:pic>
    </p:spTree>
    <p:extLst>
      <p:ext uri="{BB962C8B-B14F-4D97-AF65-F5344CB8AC3E}">
        <p14:creationId xmlns:p14="http://schemas.microsoft.com/office/powerpoint/2010/main" val="1998091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A1C4E-5DC8-78FE-CCFD-4F295B2E8D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FCB2E6-8411-32DB-212F-009234BBC246}"/>
              </a:ext>
            </a:extLst>
          </p:cNvPr>
          <p:cNvPicPr>
            <a:picLocks noChangeAspect="1"/>
          </p:cNvPicPr>
          <p:nvPr/>
        </p:nvPicPr>
        <p:blipFill>
          <a:blip r:embed="rId3"/>
          <a:stretch>
            <a:fillRect/>
          </a:stretch>
        </p:blipFill>
        <p:spPr>
          <a:xfrm>
            <a:off x="2496711" y="0"/>
            <a:ext cx="7198577" cy="6858000"/>
          </a:xfrm>
          <a:prstGeom prst="rect">
            <a:avLst/>
          </a:prstGeom>
        </p:spPr>
      </p:pic>
    </p:spTree>
    <p:extLst>
      <p:ext uri="{BB962C8B-B14F-4D97-AF65-F5344CB8AC3E}">
        <p14:creationId xmlns:p14="http://schemas.microsoft.com/office/powerpoint/2010/main" val="2707146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645C-6DF1-AA23-FE63-16BBA44226F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63D5FA-DE51-3857-AB8A-F1A37A9957A9}"/>
              </a:ext>
            </a:extLst>
          </p:cNvPr>
          <p:cNvPicPr>
            <a:picLocks noChangeAspect="1"/>
          </p:cNvPicPr>
          <p:nvPr/>
        </p:nvPicPr>
        <p:blipFill>
          <a:blip r:embed="rId3"/>
          <a:stretch>
            <a:fillRect/>
          </a:stretch>
        </p:blipFill>
        <p:spPr>
          <a:xfrm>
            <a:off x="2229606" y="0"/>
            <a:ext cx="7732787" cy="6858000"/>
          </a:xfrm>
          <a:prstGeom prst="rect">
            <a:avLst/>
          </a:prstGeom>
        </p:spPr>
      </p:pic>
    </p:spTree>
    <p:extLst>
      <p:ext uri="{BB962C8B-B14F-4D97-AF65-F5344CB8AC3E}">
        <p14:creationId xmlns:p14="http://schemas.microsoft.com/office/powerpoint/2010/main" val="313622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163">
            <a:extLst>
              <a:ext uri="{FF2B5EF4-FFF2-40B4-BE49-F238E27FC236}">
                <a16:creationId xmlns:a16="http://schemas.microsoft.com/office/drawing/2014/main" id="{5BEB9F5C-1D79-CEA9-2036-6698828D71D7}"/>
              </a:ext>
            </a:extLst>
          </p:cNvPr>
          <p:cNvSpPr>
            <a:spLocks noGrp="1" noChangeArrowheads="1"/>
          </p:cNvSpPr>
          <p:nvPr>
            <p:ph type="title"/>
          </p:nvPr>
        </p:nvSpPr>
        <p:spPr>
          <a:xfrm>
            <a:off x="1981200" y="533400"/>
            <a:ext cx="8229600" cy="1295400"/>
          </a:xfrm>
        </p:spPr>
        <p:txBody>
          <a:bodyPr/>
          <a:lstStyle/>
          <a:p>
            <a:pPr algn="ctr"/>
            <a:r>
              <a:rPr lang="en-US" altLang="en-US"/>
              <a:t>Daubert</a:t>
            </a:r>
          </a:p>
        </p:txBody>
      </p:sp>
      <p:sp>
        <p:nvSpPr>
          <p:cNvPr id="2" name="TextBox 1">
            <a:extLst>
              <a:ext uri="{FF2B5EF4-FFF2-40B4-BE49-F238E27FC236}">
                <a16:creationId xmlns:a16="http://schemas.microsoft.com/office/drawing/2014/main" id="{00E693E2-E942-2C81-8650-A9BD7DD7A25C}"/>
              </a:ext>
            </a:extLst>
          </p:cNvPr>
          <p:cNvSpPr txBox="1"/>
          <p:nvPr/>
        </p:nvSpPr>
        <p:spPr>
          <a:xfrm>
            <a:off x="8534400" y="4495800"/>
            <a:ext cx="1600200" cy="369332"/>
          </a:xfrm>
          <a:prstGeom prst="rect">
            <a:avLst/>
          </a:prstGeom>
          <a:solidFill>
            <a:schemeClr val="accent3"/>
          </a:solidFill>
        </p:spPr>
        <p:txBody>
          <a:bodyPr>
            <a:spAutoFit/>
          </a:bodyPr>
          <a:lstStyle/>
          <a:p>
            <a:pPr>
              <a:defRPr/>
            </a:pPr>
            <a:endParaRPr lang="en-US" dirty="0"/>
          </a:p>
        </p:txBody>
      </p:sp>
      <p:sp>
        <p:nvSpPr>
          <p:cNvPr id="3" name="TextBox 2">
            <a:extLst>
              <a:ext uri="{FF2B5EF4-FFF2-40B4-BE49-F238E27FC236}">
                <a16:creationId xmlns:a16="http://schemas.microsoft.com/office/drawing/2014/main" id="{F96A6E00-8962-21A4-AC3A-537660F69C39}"/>
              </a:ext>
            </a:extLst>
          </p:cNvPr>
          <p:cNvSpPr txBox="1"/>
          <p:nvPr/>
        </p:nvSpPr>
        <p:spPr>
          <a:xfrm>
            <a:off x="1981200" y="1800226"/>
            <a:ext cx="8001000" cy="3883051"/>
          </a:xfrm>
          <a:prstGeom prst="rect">
            <a:avLst/>
          </a:prstGeom>
          <a:solidFill>
            <a:schemeClr val="tx1"/>
          </a:solidFill>
        </p:spPr>
        <p:txBody>
          <a:bodyPr>
            <a:spAutoFit/>
          </a:bodyPr>
          <a:lstStyle/>
          <a:p>
            <a:pPr algn="just">
              <a:lnSpc>
                <a:spcPct val="200000"/>
              </a:lnSpc>
              <a:defRPr/>
            </a:pPr>
            <a:r>
              <a:rPr lang="en-US" kern="100" dirty="0">
                <a:solidFill>
                  <a:srgbClr val="000000"/>
                </a:solidFill>
                <a:ea typeface="ヒラギノ角ゴ Pro W3"/>
                <a:cs typeface="Times New Roman" panose="02020603050405020304" pitchFamily="18" charset="0"/>
              </a:rPr>
              <a:t>Showing that:  	</a:t>
            </a:r>
          </a:p>
          <a:p>
            <a:pPr algn="just">
              <a:lnSpc>
                <a:spcPct val="200000"/>
              </a:lnSpc>
              <a:defRPr/>
            </a:pPr>
            <a:r>
              <a:rPr lang="en-US" kern="100" dirty="0">
                <a:solidFill>
                  <a:srgbClr val="000000"/>
                </a:solidFill>
                <a:ea typeface="ヒラギノ角ゴ Pro W3"/>
                <a:cs typeface="Times New Roman" panose="02020603050405020304" pitchFamily="18" charset="0"/>
              </a:rPr>
              <a:t>1) the testimony be based upon sufficient facts or data; </a:t>
            </a:r>
          </a:p>
          <a:p>
            <a:pPr algn="just">
              <a:lnSpc>
                <a:spcPct val="200000"/>
              </a:lnSpc>
              <a:defRPr/>
            </a:pPr>
            <a:r>
              <a:rPr lang="en-US" kern="100" dirty="0">
                <a:solidFill>
                  <a:srgbClr val="000000"/>
                </a:solidFill>
                <a:ea typeface="ヒラギノ角ゴ Pro W3"/>
                <a:cs typeface="Times New Roman" panose="02020603050405020304" pitchFamily="18" charset="0"/>
              </a:rPr>
              <a:t>2) the testimony is the product of reliable principles/methods; 		</a:t>
            </a:r>
          </a:p>
          <a:p>
            <a:pPr algn="just">
              <a:lnSpc>
                <a:spcPct val="200000"/>
              </a:lnSpc>
              <a:defRPr/>
            </a:pPr>
            <a:r>
              <a:rPr lang="en-US" kern="100" dirty="0">
                <a:solidFill>
                  <a:srgbClr val="000000"/>
                </a:solidFill>
                <a:ea typeface="ヒラギノ角ゴ Pro W3"/>
                <a:cs typeface="Times New Roman" panose="02020603050405020304" pitchFamily="18" charset="0"/>
              </a:rPr>
              <a:t>3) the witness has applied the principles and methods reliably to the facts of the case which have been or will be admitted into 	 evidence. . . </a:t>
            </a:r>
            <a:endParaRPr lang="en-US" dirty="0">
              <a:latin typeface="Courier"/>
              <a:ea typeface="Times New Roman" panose="02020603050405020304" pitchFamily="18" charset="0"/>
              <a:cs typeface="Times New Roman" panose="02020603050405020304" pitchFamily="18" charset="0"/>
            </a:endParaRPr>
          </a:p>
          <a:p>
            <a:pPr algn="just">
              <a:lnSpc>
                <a:spcPct val="200000"/>
              </a:lnSpc>
              <a:defRPr/>
            </a:pPr>
            <a:r>
              <a:rPr lang="en-US" kern="100" dirty="0">
                <a:solidFill>
                  <a:srgbClr val="000000"/>
                </a:solidFill>
                <a:ea typeface="ヒラギノ角ゴ Pro W3"/>
                <a:cs typeface="Times New Roman" panose="02020603050405020304" pitchFamily="18" charset="0"/>
              </a:rPr>
              <a:t>	</a:t>
            </a:r>
            <a:endParaRPr lang="en-US" dirty="0">
              <a:ea typeface="Times New Roman" panose="02020603050405020304" pitchFamily="18" charset="0"/>
            </a:endParaRPr>
          </a:p>
        </p:txBody>
      </p:sp>
      <p:sp>
        <p:nvSpPr>
          <p:cNvPr id="50181" name="Slide Number Placeholder 3">
            <a:extLst>
              <a:ext uri="{FF2B5EF4-FFF2-40B4-BE49-F238E27FC236}">
                <a16:creationId xmlns:a16="http://schemas.microsoft.com/office/drawing/2014/main" id="{922EB7A1-5C99-49E5-7D26-20F01D8A1160}"/>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32</a:t>
            </a:fld>
            <a:endParaRPr lang="en-US" altLang="en-US">
              <a:latin typeface="Arial" panose="020B0604020202020204"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163">
            <a:extLst>
              <a:ext uri="{FF2B5EF4-FFF2-40B4-BE49-F238E27FC236}">
                <a16:creationId xmlns:a16="http://schemas.microsoft.com/office/drawing/2014/main" id="{F2E8F08F-B156-ED18-CB22-DAB8C4B344D0}"/>
              </a:ext>
            </a:extLst>
          </p:cNvPr>
          <p:cNvSpPr>
            <a:spLocks noGrp="1" noChangeArrowheads="1"/>
          </p:cNvSpPr>
          <p:nvPr>
            <p:ph type="title"/>
          </p:nvPr>
        </p:nvSpPr>
        <p:spPr>
          <a:xfrm>
            <a:off x="1981200" y="533400"/>
            <a:ext cx="8229600" cy="1295400"/>
          </a:xfrm>
        </p:spPr>
        <p:txBody>
          <a:bodyPr/>
          <a:lstStyle/>
          <a:p>
            <a:pPr algn="ctr"/>
            <a:r>
              <a:rPr lang="en-US" altLang="en-US"/>
              <a:t>Daubert</a:t>
            </a:r>
          </a:p>
        </p:txBody>
      </p:sp>
      <p:sp>
        <p:nvSpPr>
          <p:cNvPr id="2" name="TextBox 1">
            <a:extLst>
              <a:ext uri="{FF2B5EF4-FFF2-40B4-BE49-F238E27FC236}">
                <a16:creationId xmlns:a16="http://schemas.microsoft.com/office/drawing/2014/main" id="{CC894EF7-F7BC-D889-4E5E-526F0A25AA19}"/>
              </a:ext>
            </a:extLst>
          </p:cNvPr>
          <p:cNvSpPr txBox="1"/>
          <p:nvPr/>
        </p:nvSpPr>
        <p:spPr>
          <a:xfrm>
            <a:off x="8534400" y="4495800"/>
            <a:ext cx="1600200" cy="369332"/>
          </a:xfrm>
          <a:prstGeom prst="rect">
            <a:avLst/>
          </a:prstGeom>
          <a:solidFill>
            <a:schemeClr val="accent3"/>
          </a:solidFill>
        </p:spPr>
        <p:txBody>
          <a:bodyPr>
            <a:spAutoFit/>
          </a:bodyPr>
          <a:lstStyle/>
          <a:p>
            <a:pPr>
              <a:defRPr/>
            </a:pPr>
            <a:endParaRPr lang="en-US" dirty="0"/>
          </a:p>
        </p:txBody>
      </p:sp>
      <p:sp>
        <p:nvSpPr>
          <p:cNvPr id="3" name="TextBox 2">
            <a:extLst>
              <a:ext uri="{FF2B5EF4-FFF2-40B4-BE49-F238E27FC236}">
                <a16:creationId xmlns:a16="http://schemas.microsoft.com/office/drawing/2014/main" id="{0D2CBD92-EC75-28C5-70EE-33C3E2EB5C89}"/>
              </a:ext>
            </a:extLst>
          </p:cNvPr>
          <p:cNvSpPr txBox="1"/>
          <p:nvPr/>
        </p:nvSpPr>
        <p:spPr>
          <a:xfrm>
            <a:off x="1981200" y="1800225"/>
            <a:ext cx="8001000" cy="4440238"/>
          </a:xfrm>
          <a:prstGeom prst="rect">
            <a:avLst/>
          </a:prstGeom>
          <a:solidFill>
            <a:schemeClr val="tx1"/>
          </a:solidFill>
        </p:spPr>
        <p:txBody>
          <a:bodyPr>
            <a:spAutoFit/>
          </a:bodyPr>
          <a:lstStyle/>
          <a:p>
            <a:pPr algn="just">
              <a:lnSpc>
                <a:spcPct val="200000"/>
              </a:lnSpc>
              <a:defRPr/>
            </a:pPr>
            <a:r>
              <a:rPr lang="en-US" kern="100" dirty="0">
                <a:solidFill>
                  <a:srgbClr val="000000"/>
                </a:solidFill>
                <a:ea typeface="ヒラギノ角ゴ Pro W3"/>
                <a:cs typeface="Times New Roman" panose="02020603050405020304" pitchFamily="18" charset="0"/>
              </a:rPr>
              <a:t>	Courts to draw from Daubert and its progeny and consider:</a:t>
            </a:r>
          </a:p>
          <a:p>
            <a:pPr algn="just">
              <a:lnSpc>
                <a:spcPct val="200000"/>
              </a:lnSpc>
              <a:defRPr/>
            </a:pPr>
            <a:r>
              <a:rPr lang="en-US" kern="100" dirty="0">
                <a:solidFill>
                  <a:srgbClr val="000000"/>
                </a:solidFill>
                <a:ea typeface="ヒラギノ角ゴ Pro W3"/>
                <a:cs typeface="Times New Roman" panose="02020603050405020304" pitchFamily="18" charset="0"/>
              </a:rPr>
              <a:t>	Whether methodology derived from the scientific method. At 584-587.  		-described scientific methodology: process of formulating 		hypotheses and then conducting experiments to prove or falsify 		the hypothesis and recommended the that trial judges utilize the following “flexible” factors to determine the validity of scientific testimony:</a:t>
            </a:r>
            <a:endParaRPr lang="en-US" dirty="0">
              <a:latin typeface="Courier"/>
              <a:ea typeface="Times New Roman" panose="02020603050405020304" pitchFamily="18" charset="0"/>
              <a:cs typeface="Times New Roman" panose="02020603050405020304" pitchFamily="18" charset="0"/>
            </a:endParaRPr>
          </a:p>
          <a:p>
            <a:pPr algn="just">
              <a:lnSpc>
                <a:spcPct val="200000"/>
              </a:lnSpc>
              <a:defRPr/>
            </a:pPr>
            <a:r>
              <a:rPr lang="en-US" kern="100" dirty="0">
                <a:solidFill>
                  <a:srgbClr val="000000"/>
                </a:solidFill>
                <a:ea typeface="ヒラギノ角ゴ Pro W3"/>
                <a:cs typeface="Times New Roman" panose="02020603050405020304" pitchFamily="18" charset="0"/>
              </a:rPr>
              <a:t>	</a:t>
            </a:r>
            <a:endParaRPr lang="en-US" dirty="0">
              <a:ea typeface="Times New Roman" panose="02020603050405020304" pitchFamily="18" charset="0"/>
            </a:endParaRPr>
          </a:p>
        </p:txBody>
      </p:sp>
      <p:sp>
        <p:nvSpPr>
          <p:cNvPr id="51205" name="Slide Number Placeholder 3">
            <a:extLst>
              <a:ext uri="{FF2B5EF4-FFF2-40B4-BE49-F238E27FC236}">
                <a16:creationId xmlns:a16="http://schemas.microsoft.com/office/drawing/2014/main" id="{358DCDE5-A99A-CACA-0FAE-F6942D845F1D}"/>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33</a:t>
            </a:fld>
            <a:endParaRPr lang="en-US" altLang="en-US">
              <a:latin typeface="Arial" panose="020B0604020202020204" pitchFamily="34"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163">
            <a:extLst>
              <a:ext uri="{FF2B5EF4-FFF2-40B4-BE49-F238E27FC236}">
                <a16:creationId xmlns:a16="http://schemas.microsoft.com/office/drawing/2014/main" id="{9E7F4CD0-D788-F58C-6392-4F7EB5F64E59}"/>
              </a:ext>
            </a:extLst>
          </p:cNvPr>
          <p:cNvSpPr>
            <a:spLocks noGrp="1" noChangeArrowheads="1"/>
          </p:cNvSpPr>
          <p:nvPr>
            <p:ph type="title"/>
          </p:nvPr>
        </p:nvSpPr>
        <p:spPr>
          <a:xfrm>
            <a:off x="1981200" y="533400"/>
            <a:ext cx="8229600" cy="1295400"/>
          </a:xfrm>
        </p:spPr>
        <p:txBody>
          <a:bodyPr/>
          <a:lstStyle/>
          <a:p>
            <a:pPr algn="ctr"/>
            <a:r>
              <a:rPr lang="en-US" altLang="en-US" dirty="0"/>
              <a:t>Daubert</a:t>
            </a:r>
          </a:p>
        </p:txBody>
      </p:sp>
      <p:sp>
        <p:nvSpPr>
          <p:cNvPr id="3" name="TextBox 2">
            <a:extLst>
              <a:ext uri="{FF2B5EF4-FFF2-40B4-BE49-F238E27FC236}">
                <a16:creationId xmlns:a16="http://schemas.microsoft.com/office/drawing/2014/main" id="{B985D57B-FD9B-84CF-66D1-509A92279DB0}"/>
              </a:ext>
            </a:extLst>
          </p:cNvPr>
          <p:cNvSpPr txBox="1"/>
          <p:nvPr/>
        </p:nvSpPr>
        <p:spPr>
          <a:xfrm>
            <a:off x="1893736" y="1083945"/>
            <a:ext cx="8001000" cy="5909310"/>
          </a:xfrm>
          <a:prstGeom prst="rect">
            <a:avLst/>
          </a:prstGeom>
          <a:solidFill>
            <a:schemeClr val="tx1"/>
          </a:solidFill>
        </p:spPr>
        <p:txBody>
          <a:bodyPr>
            <a:spAutoFit/>
          </a:bodyPr>
          <a:lstStyle/>
          <a:p>
            <a:pPr algn="just">
              <a:lnSpc>
                <a:spcPct val="200000"/>
              </a:lnSpc>
              <a:defRPr/>
            </a:pPr>
            <a:r>
              <a:rPr lang="en-US" kern="100" dirty="0">
                <a:solidFill>
                  <a:srgbClr val="000000"/>
                </a:solidFill>
                <a:ea typeface="ヒラギノ角ゴ Pro W3"/>
                <a:cs typeface="Times New Roman" panose="02020603050405020304" pitchFamily="18" charset="0"/>
              </a:rPr>
              <a:t>	Courts to draw from Daubert and its progeny and consider:</a:t>
            </a:r>
          </a:p>
          <a:p>
            <a:pPr algn="just">
              <a:lnSpc>
                <a:spcPct val="200000"/>
              </a:lnSpc>
              <a:defRPr/>
            </a:pPr>
            <a:r>
              <a:rPr lang="en-US" kern="100" dirty="0">
                <a:solidFill>
                  <a:srgbClr val="000000"/>
                </a:solidFill>
                <a:ea typeface="ヒラギノ角ゴ Pro W3"/>
                <a:cs typeface="Times New Roman" panose="02020603050405020304" pitchFamily="18" charset="0"/>
              </a:rPr>
              <a:t>	a)	Empirical testing:  whether the theory or technique is falsifiable, 		refutable and/or testable.</a:t>
            </a:r>
            <a:endParaRPr lang="en-US" dirty="0">
              <a:latin typeface="Courier"/>
              <a:ea typeface="Times New Roman" panose="02020603050405020304" pitchFamily="18" charset="0"/>
              <a:cs typeface="Times New Roman" panose="02020603050405020304" pitchFamily="18" charset="0"/>
            </a:endParaRPr>
          </a:p>
          <a:p>
            <a:pPr algn="just">
              <a:lnSpc>
                <a:spcPct val="200000"/>
              </a:lnSpc>
              <a:defRPr/>
            </a:pPr>
            <a:r>
              <a:rPr lang="en-US" kern="100" dirty="0">
                <a:solidFill>
                  <a:srgbClr val="000000"/>
                </a:solidFill>
                <a:ea typeface="ヒラギノ角ゴ Pro W3"/>
                <a:cs typeface="Times New Roman" panose="02020603050405020304" pitchFamily="18" charset="0"/>
              </a:rPr>
              <a:t>	b)	Whether it has been subjected to peer review and publication.</a:t>
            </a:r>
            <a:endParaRPr lang="en-US" dirty="0">
              <a:latin typeface="Courier"/>
              <a:ea typeface="Times New Roman" panose="02020603050405020304" pitchFamily="18" charset="0"/>
              <a:cs typeface="Times New Roman" panose="02020603050405020304" pitchFamily="18" charset="0"/>
            </a:endParaRPr>
          </a:p>
          <a:p>
            <a:pPr algn="just">
              <a:lnSpc>
                <a:spcPct val="200000"/>
              </a:lnSpc>
              <a:defRPr/>
            </a:pPr>
            <a:r>
              <a:rPr lang="en-US" kern="100" dirty="0">
                <a:solidFill>
                  <a:srgbClr val="000000"/>
                </a:solidFill>
                <a:ea typeface="ヒラギノ角ゴ Pro W3"/>
                <a:cs typeface="Times New Roman" panose="02020603050405020304" pitchFamily="18" charset="0"/>
              </a:rPr>
              <a:t>	c)	The known or potential error rate.</a:t>
            </a:r>
            <a:endParaRPr lang="en-US" dirty="0">
              <a:latin typeface="Courier"/>
              <a:ea typeface="Times New Roman" panose="02020603050405020304" pitchFamily="18" charset="0"/>
              <a:cs typeface="Times New Roman" panose="02020603050405020304" pitchFamily="18" charset="0"/>
            </a:endParaRPr>
          </a:p>
          <a:p>
            <a:pPr algn="just">
              <a:lnSpc>
                <a:spcPct val="200000"/>
              </a:lnSpc>
              <a:defRPr/>
            </a:pPr>
            <a:r>
              <a:rPr lang="en-US" kern="100" dirty="0">
                <a:solidFill>
                  <a:srgbClr val="000000"/>
                </a:solidFill>
                <a:ea typeface="ヒラギノ角ゴ Pro W3"/>
                <a:cs typeface="Times New Roman" panose="02020603050405020304" pitchFamily="18" charset="0"/>
              </a:rPr>
              <a:t>	d)	The existence and maintenance of standards and controls 			concerning its operation.</a:t>
            </a:r>
            <a:endParaRPr lang="en-US" dirty="0">
              <a:latin typeface="Courier"/>
              <a:ea typeface="Times New Roman" panose="02020603050405020304" pitchFamily="18" charset="0"/>
              <a:cs typeface="Times New Roman" panose="02020603050405020304" pitchFamily="18" charset="0"/>
            </a:endParaRPr>
          </a:p>
          <a:p>
            <a:pPr algn="just">
              <a:lnSpc>
                <a:spcPct val="200000"/>
              </a:lnSpc>
              <a:defRPr/>
            </a:pPr>
            <a:r>
              <a:rPr lang="en-US" kern="100" dirty="0">
                <a:solidFill>
                  <a:srgbClr val="000000"/>
                </a:solidFill>
                <a:ea typeface="ヒラギノ角ゴ Pro W3"/>
                <a:cs typeface="Times New Roman" panose="02020603050405020304" pitchFamily="18" charset="0"/>
              </a:rPr>
              <a:t>	e)	The degree to which the theory and technique is generally 			accepted by a relevant scientific community.  </a:t>
            </a:r>
            <a:endParaRPr lang="en-US" dirty="0">
              <a:latin typeface="Courier"/>
              <a:ea typeface="Times New Roman" panose="02020603050405020304" pitchFamily="18" charset="0"/>
              <a:cs typeface="Times New Roman" panose="02020603050405020304" pitchFamily="18" charset="0"/>
            </a:endParaRPr>
          </a:p>
          <a:p>
            <a:pPr>
              <a:defRPr/>
            </a:pPr>
            <a:r>
              <a:rPr lang="en-US" kern="100" dirty="0">
                <a:solidFill>
                  <a:srgbClr val="000000"/>
                </a:solidFill>
                <a:ea typeface="ヒラギノ角ゴ Pro W3"/>
              </a:rPr>
              <a:t>	</a:t>
            </a:r>
            <a:endParaRPr lang="en-US" dirty="0">
              <a:ea typeface="Times New Roman" panose="02020603050405020304" pitchFamily="18" charset="0"/>
            </a:endParaRPr>
          </a:p>
        </p:txBody>
      </p:sp>
      <p:sp>
        <p:nvSpPr>
          <p:cNvPr id="52229" name="Slide Number Placeholder 3">
            <a:extLst>
              <a:ext uri="{FF2B5EF4-FFF2-40B4-BE49-F238E27FC236}">
                <a16:creationId xmlns:a16="http://schemas.microsoft.com/office/drawing/2014/main" id="{4664CCB2-7060-B9DC-1260-97E334A5514E}"/>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34</a:t>
            </a:fld>
            <a:endParaRPr lang="en-US" altLang="en-US">
              <a:latin typeface="Arial" panose="020B0604020202020204"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E78FA15-81A0-C990-13C2-20ED6885FDA8}"/>
              </a:ext>
            </a:extLst>
          </p:cNvPr>
          <p:cNvSpPr>
            <a:spLocks noGrp="1" noChangeArrowheads="1"/>
          </p:cNvSpPr>
          <p:nvPr>
            <p:ph type="ctrTitle"/>
          </p:nvPr>
        </p:nvSpPr>
        <p:spPr>
          <a:xfrm>
            <a:off x="1905000" y="190500"/>
            <a:ext cx="9144000" cy="3429000"/>
          </a:xfrm>
        </p:spPr>
        <p:txBody>
          <a:bodyPr/>
          <a:lstStyle/>
          <a:p>
            <a:r>
              <a:rPr lang="en-US" altLang="en-US" sz="6000" b="1">
                <a:cs typeface="Times New Roman" panose="02020603050405020304" pitchFamily="18" charset="0"/>
              </a:rPr>
              <a:t>Implied Consent Updates</a:t>
            </a:r>
          </a:p>
        </p:txBody>
      </p:sp>
      <p:sp>
        <p:nvSpPr>
          <p:cNvPr id="53251" name="Slide Number Placeholder 6">
            <a:extLst>
              <a:ext uri="{FF2B5EF4-FFF2-40B4-BE49-F238E27FC236}">
                <a16:creationId xmlns:a16="http://schemas.microsoft.com/office/drawing/2014/main" id="{6CBEEC85-A97A-3829-7408-F620E219593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FA1C3548-AEAC-4FF6-936A-ECF5F7C65CC5}" type="slidenum">
              <a:rPr lang="en-US" altLang="en-US" smtClean="0">
                <a:latin typeface="Arial" panose="020B0604020202020204" pitchFamily="34" charset="0"/>
              </a:rPr>
              <a:pPr/>
              <a:t>35</a:t>
            </a:fld>
            <a:endParaRPr lang="en-US" altLang="en-US">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163">
            <a:extLst>
              <a:ext uri="{FF2B5EF4-FFF2-40B4-BE49-F238E27FC236}">
                <a16:creationId xmlns:a16="http://schemas.microsoft.com/office/drawing/2014/main" id="{F1F3E12D-3D9B-2D34-9A2B-E9184891176A}"/>
              </a:ext>
            </a:extLst>
          </p:cNvPr>
          <p:cNvSpPr>
            <a:spLocks noGrp="1" noChangeArrowheads="1"/>
          </p:cNvSpPr>
          <p:nvPr>
            <p:ph type="title"/>
          </p:nvPr>
        </p:nvSpPr>
        <p:spPr>
          <a:xfrm>
            <a:off x="1981200" y="533400"/>
            <a:ext cx="8229600" cy="1295400"/>
          </a:xfrm>
        </p:spPr>
        <p:txBody>
          <a:bodyPr/>
          <a:lstStyle/>
          <a:p>
            <a:pPr algn="ctr"/>
            <a:r>
              <a:rPr lang="en-US" altLang="en-US" dirty="0"/>
              <a:t>Statutory Implied Consent Issues: Rapid Fire</a:t>
            </a:r>
          </a:p>
        </p:txBody>
      </p:sp>
      <p:sp>
        <p:nvSpPr>
          <p:cNvPr id="3" name="TextBox 2">
            <a:extLst>
              <a:ext uri="{FF2B5EF4-FFF2-40B4-BE49-F238E27FC236}">
                <a16:creationId xmlns:a16="http://schemas.microsoft.com/office/drawing/2014/main" id="{383DC8D7-83C9-CAB2-343B-DFEB4B78AFE7}"/>
              </a:ext>
            </a:extLst>
          </p:cNvPr>
          <p:cNvSpPr txBox="1"/>
          <p:nvPr/>
        </p:nvSpPr>
        <p:spPr>
          <a:xfrm>
            <a:off x="2133600" y="2581470"/>
            <a:ext cx="7924800" cy="1457130"/>
          </a:xfrm>
          <a:prstGeom prst="rect">
            <a:avLst/>
          </a:prstGeom>
          <a:solidFill>
            <a:schemeClr val="accent1">
              <a:lumMod val="20000"/>
              <a:lumOff val="80000"/>
            </a:schemeClr>
          </a:solidFill>
        </p:spPr>
        <p:txBody>
          <a:bodyPr>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lgn="just">
              <a:lnSpc>
                <a:spcPct val="200000"/>
              </a:lnSpc>
              <a:defRPr/>
            </a:pPr>
            <a:r>
              <a:rPr lang="en-US" altLang="en-US" sz="2400" dirty="0">
                <a:solidFill>
                  <a:srgbClr val="000000"/>
                </a:solidFill>
                <a:ea typeface="ヒラギノ角ゴ Pro W3"/>
                <a:cs typeface="ヒラギノ角ゴ Pro W3"/>
              </a:rPr>
              <a:t>If given the choice between what grounds to rely upon in excluding a test, CHOOSE THE STATUTORY GROUNDS.</a:t>
            </a:r>
          </a:p>
        </p:txBody>
      </p:sp>
      <p:sp>
        <p:nvSpPr>
          <p:cNvPr id="67589" name="Slide Number Placeholder 3">
            <a:extLst>
              <a:ext uri="{FF2B5EF4-FFF2-40B4-BE49-F238E27FC236}">
                <a16:creationId xmlns:a16="http://schemas.microsoft.com/office/drawing/2014/main" id="{2B6CFF69-BE34-D439-B966-26834AB895F7}"/>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36</a:t>
            </a:fld>
            <a:endParaRPr lang="en-US" altLang="en-US">
              <a:latin typeface="Arial" panose="020B0604020202020204"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9D75-031C-C396-DF18-DE36DC27D1EA}"/>
            </a:ext>
          </a:extLst>
        </p:cNvPr>
        <p:cNvGrpSpPr/>
        <p:nvPr/>
      </p:nvGrpSpPr>
      <p:grpSpPr>
        <a:xfrm>
          <a:off x="0" y="0"/>
          <a:ext cx="0" cy="0"/>
          <a:chOff x="0" y="0"/>
          <a:chExt cx="0" cy="0"/>
        </a:xfrm>
      </p:grpSpPr>
      <p:sp>
        <p:nvSpPr>
          <p:cNvPr id="67586" name="Shape 163">
            <a:extLst>
              <a:ext uri="{FF2B5EF4-FFF2-40B4-BE49-F238E27FC236}">
                <a16:creationId xmlns:a16="http://schemas.microsoft.com/office/drawing/2014/main" id="{6457DEAF-D7B4-186C-7943-8BCC0C7EEB18}"/>
              </a:ext>
            </a:extLst>
          </p:cNvPr>
          <p:cNvSpPr>
            <a:spLocks noGrp="1" noChangeArrowheads="1"/>
          </p:cNvSpPr>
          <p:nvPr>
            <p:ph type="title"/>
          </p:nvPr>
        </p:nvSpPr>
        <p:spPr>
          <a:xfrm>
            <a:off x="1981200" y="533400"/>
            <a:ext cx="8229600" cy="1295400"/>
          </a:xfrm>
        </p:spPr>
        <p:txBody>
          <a:bodyPr/>
          <a:lstStyle/>
          <a:p>
            <a:r>
              <a:rPr lang="en-US" altLang="en-US" dirty="0"/>
              <a:t>Why do I say that? </a:t>
            </a:r>
          </a:p>
        </p:txBody>
      </p:sp>
      <p:sp>
        <p:nvSpPr>
          <p:cNvPr id="67589" name="Slide Number Placeholder 3">
            <a:extLst>
              <a:ext uri="{FF2B5EF4-FFF2-40B4-BE49-F238E27FC236}">
                <a16:creationId xmlns:a16="http://schemas.microsoft.com/office/drawing/2014/main" id="{CD1C5C21-2224-E1E0-6676-2ECA6C8E90B2}"/>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37</a:t>
            </a:fld>
            <a:endParaRPr lang="en-US" altLang="en-US">
              <a:latin typeface="Arial" panose="020B0604020202020204" pitchFamily="34" charset="0"/>
            </a:endParaRPr>
          </a:p>
        </p:txBody>
      </p:sp>
      <p:sp>
        <p:nvSpPr>
          <p:cNvPr id="4" name="TextBox 3">
            <a:extLst>
              <a:ext uri="{FF2B5EF4-FFF2-40B4-BE49-F238E27FC236}">
                <a16:creationId xmlns:a16="http://schemas.microsoft.com/office/drawing/2014/main" id="{5DF64A31-6531-39CF-BFF0-DAEA748F346A}"/>
              </a:ext>
            </a:extLst>
          </p:cNvPr>
          <p:cNvSpPr txBox="1"/>
          <p:nvPr/>
        </p:nvSpPr>
        <p:spPr>
          <a:xfrm>
            <a:off x="771645" y="2122395"/>
            <a:ext cx="10648709" cy="1631216"/>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r>
              <a:rPr lang="en-US" sz="2000" kern="0" dirty="0">
                <a:solidFill>
                  <a:schemeClr val="bg1"/>
                </a:solidFill>
                <a:effectLst/>
                <a:latin typeface="Times New Roman" panose="02020603050405020304" pitchFamily="18" charset="0"/>
                <a:ea typeface="Times New Roman" panose="02020603050405020304" pitchFamily="18" charset="0"/>
              </a:rPr>
              <a:t>“We take this opportunity to clarify that the totality-of-the-circumstances standard we use to evaluate</a:t>
            </a:r>
          </a:p>
          <a:p>
            <a:r>
              <a:rPr lang="en-US" sz="2000" kern="0" dirty="0">
                <a:solidFill>
                  <a:schemeClr val="bg1"/>
                </a:solidFill>
                <a:effectLst/>
                <a:latin typeface="Times New Roman" panose="02020603050405020304" pitchFamily="18" charset="0"/>
                <a:ea typeface="Times New Roman" panose="02020603050405020304" pitchFamily="18" charset="0"/>
              </a:rPr>
              <a:t>voluntariness claims includes </a:t>
            </a:r>
            <a:r>
              <a:rPr lang="en-US" sz="2000" i="1" kern="0" dirty="0">
                <a:solidFill>
                  <a:schemeClr val="bg1"/>
                </a:solidFill>
                <a:effectLst/>
                <a:latin typeface="Times New Roman" panose="02020603050405020304" pitchFamily="18" charset="0"/>
                <a:ea typeface="Times New Roman" panose="02020603050405020304" pitchFamily="18" charset="0"/>
              </a:rPr>
              <a:t>Connelly</a:t>
            </a:r>
            <a:r>
              <a:rPr lang="en-US" sz="2000" kern="0" dirty="0">
                <a:solidFill>
                  <a:schemeClr val="bg1"/>
                </a:solidFill>
                <a:effectLst/>
                <a:latin typeface="Times New Roman" panose="02020603050405020304" pitchFamily="18" charset="0"/>
                <a:ea typeface="Times New Roman" panose="02020603050405020304" pitchFamily="18" charset="0"/>
              </a:rPr>
              <a:t>’s coercion predicate. … Thus, even if a defendant gives a </a:t>
            </a:r>
          </a:p>
          <a:p>
            <a:r>
              <a:rPr lang="en-US" sz="2000" kern="0" dirty="0">
                <a:solidFill>
                  <a:schemeClr val="bg1"/>
                </a:solidFill>
                <a:effectLst/>
                <a:latin typeface="Times New Roman" panose="02020603050405020304" pitchFamily="18" charset="0"/>
                <a:ea typeface="Times New Roman" panose="02020603050405020304" pitchFamily="18" charset="0"/>
              </a:rPr>
              <a:t>statement while significantly intoxicated or influenced by drugs, the statement is not involuntary as a </a:t>
            </a:r>
          </a:p>
          <a:p>
            <a:r>
              <a:rPr lang="en-US" sz="2000" kern="0" dirty="0">
                <a:solidFill>
                  <a:schemeClr val="bg1"/>
                </a:solidFill>
                <a:effectLst/>
                <a:latin typeface="Times New Roman" panose="02020603050405020304" pitchFamily="18" charset="0"/>
                <a:ea typeface="Times New Roman" panose="02020603050405020304" pitchFamily="18" charset="0"/>
              </a:rPr>
              <a:t>matter of constitutional due process absent some evidence of coercive conduct by law enforcement in </a:t>
            </a:r>
          </a:p>
          <a:p>
            <a:r>
              <a:rPr lang="en-US" sz="2000" kern="0" dirty="0">
                <a:solidFill>
                  <a:schemeClr val="bg1"/>
                </a:solidFill>
                <a:effectLst/>
                <a:latin typeface="Times New Roman" panose="02020603050405020304" pitchFamily="18" charset="0"/>
                <a:ea typeface="Times New Roman" panose="02020603050405020304" pitchFamily="18" charset="0"/>
              </a:rPr>
              <a:t>eliciting the statement. See </a:t>
            </a:r>
            <a:r>
              <a:rPr lang="en-US" sz="2000" i="1" kern="0" dirty="0">
                <a:solidFill>
                  <a:schemeClr val="bg1"/>
                </a:solidFill>
                <a:effectLst/>
                <a:latin typeface="Times New Roman" panose="02020603050405020304" pitchFamily="18" charset="0"/>
                <a:ea typeface="Times New Roman" panose="02020603050405020304" pitchFamily="18" charset="0"/>
              </a:rPr>
              <a:t>Connelly</a:t>
            </a:r>
            <a:r>
              <a:rPr lang="en-US" sz="2000" kern="0" dirty="0">
                <a:solidFill>
                  <a:schemeClr val="bg1"/>
                </a:solidFill>
                <a:effectLst/>
                <a:latin typeface="Times New Roman" panose="02020603050405020304" pitchFamily="18" charset="0"/>
                <a:ea typeface="Times New Roman" panose="02020603050405020304" pitchFamily="18" charset="0"/>
              </a:rPr>
              <a:t>, 479 U.S. at 164-167.”</a:t>
            </a:r>
            <a:endParaRPr lang="en-US" sz="2000" dirty="0">
              <a:solidFill>
                <a:schemeClr val="bg1"/>
              </a:solidFill>
            </a:endParaRPr>
          </a:p>
        </p:txBody>
      </p:sp>
      <p:sp>
        <p:nvSpPr>
          <p:cNvPr id="5" name="TextBox 4">
            <a:extLst>
              <a:ext uri="{FF2B5EF4-FFF2-40B4-BE49-F238E27FC236}">
                <a16:creationId xmlns:a16="http://schemas.microsoft.com/office/drawing/2014/main" id="{6CFA559A-548D-8BB5-356E-56E7754A2965}"/>
              </a:ext>
            </a:extLst>
          </p:cNvPr>
          <p:cNvSpPr txBox="1"/>
          <p:nvPr/>
        </p:nvSpPr>
        <p:spPr>
          <a:xfrm>
            <a:off x="771644" y="4323589"/>
            <a:ext cx="10648709" cy="400110"/>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r>
              <a:rPr lang="en-US" sz="2000" i="1" kern="0" dirty="0">
                <a:solidFill>
                  <a:schemeClr val="bg1"/>
                </a:solidFill>
                <a:effectLst/>
                <a:latin typeface="Times New Roman" panose="02020603050405020304" pitchFamily="18" charset="0"/>
                <a:ea typeface="Times New Roman" panose="02020603050405020304" pitchFamily="18" charset="0"/>
              </a:rPr>
              <a:t>State v. Franklin</a:t>
            </a:r>
            <a:r>
              <a:rPr lang="en-US" sz="2000" kern="0" dirty="0">
                <a:solidFill>
                  <a:schemeClr val="bg1"/>
                </a:solidFill>
                <a:effectLst/>
                <a:latin typeface="Times New Roman" panose="02020603050405020304" pitchFamily="18" charset="0"/>
                <a:ea typeface="Times New Roman" panose="02020603050405020304" pitchFamily="18" charset="0"/>
              </a:rPr>
              <a:t>, 318 Ga. 39, 897 S.E.2d 432 (January 17, 2024). </a:t>
            </a:r>
            <a:endParaRPr lang="en-US" sz="2000" dirty="0">
              <a:solidFill>
                <a:schemeClr val="bg1"/>
              </a:solidFill>
            </a:endParaRPr>
          </a:p>
        </p:txBody>
      </p:sp>
    </p:spTree>
    <p:extLst>
      <p:ext uri="{BB962C8B-B14F-4D97-AF65-F5344CB8AC3E}">
        <p14:creationId xmlns:p14="http://schemas.microsoft.com/office/powerpoint/2010/main" val="49415533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7AB8-636B-C083-4C59-824DA2927E8C}"/>
              </a:ext>
            </a:extLst>
          </p:cNvPr>
          <p:cNvSpPr>
            <a:spLocks noGrp="1"/>
          </p:cNvSpPr>
          <p:nvPr>
            <p:ph type="title"/>
          </p:nvPr>
        </p:nvSpPr>
        <p:spPr/>
        <p:txBody>
          <a:bodyPr/>
          <a:lstStyle/>
          <a:p>
            <a:r>
              <a:rPr lang="en-US" dirty="0"/>
              <a:t>And the Georgia Supreme Court says so too…</a:t>
            </a:r>
          </a:p>
        </p:txBody>
      </p:sp>
      <p:sp>
        <p:nvSpPr>
          <p:cNvPr id="4" name="TextBox 3">
            <a:extLst>
              <a:ext uri="{FF2B5EF4-FFF2-40B4-BE49-F238E27FC236}">
                <a16:creationId xmlns:a16="http://schemas.microsoft.com/office/drawing/2014/main" id="{F7F73373-35C3-131A-6B2A-C46124911112}"/>
              </a:ext>
            </a:extLst>
          </p:cNvPr>
          <p:cNvSpPr txBox="1"/>
          <p:nvPr/>
        </p:nvSpPr>
        <p:spPr>
          <a:xfrm>
            <a:off x="771645" y="1997839"/>
            <a:ext cx="10648709" cy="2862322"/>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buNone/>
            </a:pPr>
            <a:r>
              <a:rPr lang="en-US" sz="2000" b="1" kern="0" dirty="0">
                <a:solidFill>
                  <a:schemeClr val="bg1"/>
                </a:solidFill>
                <a:effectLst/>
                <a:latin typeface="Times New Roman" panose="02020603050405020304" pitchFamily="18" charset="0"/>
                <a:ea typeface="Times New Roman" panose="02020603050405020304" pitchFamily="18" charset="0"/>
              </a:rPr>
              <a:t>Defendant here not only challenged the constitutionality of the statutes, but also argued for exclusion of the evidence under Rule 403 as being substantially more prejudicial than probative. The trial court erred by failing to rule on this argument before taking up the constitutionality issue. </a:t>
            </a:r>
            <a:r>
              <a:rPr lang="en-US" sz="2000" kern="0" dirty="0">
                <a:solidFill>
                  <a:schemeClr val="bg1"/>
                </a:solidFill>
                <a:effectLst/>
                <a:latin typeface="Times New Roman" panose="02020603050405020304" pitchFamily="18" charset="0"/>
                <a:ea typeface="Times New Roman" panose="02020603050405020304" pitchFamily="18" charset="0"/>
              </a:rPr>
              <a:t>“[The Rule 403] argument ‘presents a threshold issue of constitutional avoidance’ because if evidence of his refusal to consent to the blood test is due to be excluded as more prejudicial than probative, there will be ‘no occasion to reach the merits of his constitutional claim.’ </a:t>
            </a:r>
            <a:r>
              <a:rPr lang="en-US" sz="2000" i="1" kern="0" dirty="0">
                <a:solidFill>
                  <a:schemeClr val="bg1"/>
                </a:solidFill>
                <a:effectLst/>
                <a:latin typeface="Times New Roman" panose="02020603050405020304" pitchFamily="18" charset="0"/>
                <a:ea typeface="Times New Roman" panose="02020603050405020304" pitchFamily="18" charset="0"/>
              </a:rPr>
              <a:t>State v. </a:t>
            </a:r>
            <a:r>
              <a:rPr lang="en-US" sz="2000" i="1" kern="0" dirty="0" err="1">
                <a:solidFill>
                  <a:schemeClr val="bg1"/>
                </a:solidFill>
                <a:effectLst/>
                <a:latin typeface="Times New Roman" panose="02020603050405020304" pitchFamily="18" charset="0"/>
                <a:ea typeface="Times New Roman" panose="02020603050405020304" pitchFamily="18" charset="0"/>
              </a:rPr>
              <a:t>Mondor</a:t>
            </a:r>
            <a:r>
              <a:rPr lang="en-US" sz="2000" kern="0" dirty="0">
                <a:solidFill>
                  <a:schemeClr val="bg1"/>
                </a:solidFill>
                <a:effectLst/>
                <a:latin typeface="Times New Roman" panose="02020603050405020304" pitchFamily="18" charset="0"/>
                <a:ea typeface="Times New Roman" panose="02020603050405020304" pitchFamily="18" charset="0"/>
              </a:rPr>
              <a:t>, 306 Ga. 338, 344-345(2), 830 S.E.2d 206 (2019).</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Thus,</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rather</a:t>
            </a:r>
            <a:r>
              <a:rPr lang="en-US" sz="2000" kern="0" spc="-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than</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‘jumping</a:t>
            </a:r>
            <a:r>
              <a:rPr lang="en-US" sz="2000" kern="0" spc="-1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straight to</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the constitutional question[,]</a:t>
            </a:r>
            <a:r>
              <a:rPr lang="en-US" sz="2000" kern="0" spc="-10"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[t]he trial court</a:t>
            </a:r>
            <a:r>
              <a:rPr lang="en-US" sz="2000" kern="0" spc="-5" dirty="0">
                <a:solidFill>
                  <a:schemeClr val="bg1"/>
                </a:solidFill>
                <a:effectLst/>
                <a:latin typeface="Times New Roman" panose="02020603050405020304" pitchFamily="18" charset="0"/>
                <a:ea typeface="Times New Roman" panose="02020603050405020304" pitchFamily="18" charset="0"/>
              </a:rPr>
              <a:t> </a:t>
            </a:r>
            <a:r>
              <a:rPr lang="en-US" sz="2000" kern="0" dirty="0">
                <a:solidFill>
                  <a:schemeClr val="bg1"/>
                </a:solidFill>
                <a:effectLst/>
                <a:latin typeface="Times New Roman" panose="02020603050405020304" pitchFamily="18" charset="0"/>
                <a:ea typeface="Times New Roman" panose="02020603050405020304" pitchFamily="18" charset="0"/>
              </a:rPr>
              <a:t>should have resolved the statutory question first.’ </a:t>
            </a:r>
            <a:r>
              <a:rPr lang="en-US" sz="2000" i="1" kern="0" dirty="0">
                <a:solidFill>
                  <a:schemeClr val="bg1"/>
                </a:solidFill>
                <a:effectLst/>
                <a:latin typeface="Times New Roman" panose="02020603050405020304" pitchFamily="18" charset="0"/>
                <a:ea typeface="Times New Roman" panose="02020603050405020304" pitchFamily="18" charset="0"/>
              </a:rPr>
              <a:t>Deal v. Coleman</a:t>
            </a:r>
            <a:r>
              <a:rPr lang="en-US" sz="2000" kern="0" dirty="0">
                <a:solidFill>
                  <a:schemeClr val="bg1"/>
                </a:solidFill>
                <a:effectLst/>
                <a:latin typeface="Times New Roman" panose="02020603050405020304" pitchFamily="18" charset="0"/>
                <a:ea typeface="Times New Roman" panose="02020603050405020304" pitchFamily="18" charset="0"/>
              </a:rPr>
              <a:t>, 294 Ga. 170, 171(1) n.7, 751 S.E.2d 337 (2013).” </a:t>
            </a:r>
            <a:endParaRPr lang="en-US" sz="2400" dirty="0">
              <a:solidFill>
                <a:schemeClr val="bg1"/>
              </a:solidFill>
            </a:endParaRPr>
          </a:p>
        </p:txBody>
      </p:sp>
      <p:sp>
        <p:nvSpPr>
          <p:cNvPr id="5" name="TextBox 4">
            <a:extLst>
              <a:ext uri="{FF2B5EF4-FFF2-40B4-BE49-F238E27FC236}">
                <a16:creationId xmlns:a16="http://schemas.microsoft.com/office/drawing/2014/main" id="{B4C1D410-2044-E949-4B4F-1B4BCACDC467}"/>
              </a:ext>
            </a:extLst>
          </p:cNvPr>
          <p:cNvSpPr txBox="1"/>
          <p:nvPr/>
        </p:nvSpPr>
        <p:spPr>
          <a:xfrm>
            <a:off x="771644" y="5475866"/>
            <a:ext cx="10648709" cy="400110"/>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buNone/>
            </a:pPr>
            <a:r>
              <a:rPr lang="en-US" sz="2000" i="1" kern="0" dirty="0">
                <a:solidFill>
                  <a:schemeClr val="bg1"/>
                </a:solidFill>
                <a:effectLst/>
                <a:latin typeface="Times New Roman" panose="02020603050405020304" pitchFamily="18" charset="0"/>
                <a:ea typeface="Times New Roman" panose="02020603050405020304" pitchFamily="18" charset="0"/>
              </a:rPr>
              <a:t>State v. Randall, </a:t>
            </a:r>
            <a:r>
              <a:rPr lang="en-US" sz="2000" kern="0" dirty="0">
                <a:solidFill>
                  <a:schemeClr val="bg1"/>
                </a:solidFill>
                <a:effectLst/>
                <a:latin typeface="Times New Roman" panose="02020603050405020304" pitchFamily="18" charset="0"/>
                <a:ea typeface="Times New Roman" panose="02020603050405020304" pitchFamily="18" charset="0"/>
              </a:rPr>
              <a:t>318 Ga. 79, 897 S.E.2d 444 (January 17, 2024). </a:t>
            </a:r>
            <a:endParaRPr lang="en-US" sz="2000" dirty="0">
              <a:solidFill>
                <a:schemeClr val="bg1"/>
              </a:solidFill>
            </a:endParaRPr>
          </a:p>
        </p:txBody>
      </p:sp>
    </p:spTree>
    <p:extLst>
      <p:ext uri="{BB962C8B-B14F-4D97-AF65-F5344CB8AC3E}">
        <p14:creationId xmlns:p14="http://schemas.microsoft.com/office/powerpoint/2010/main" val="276210714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a:extLst>
              <a:ext uri="{FF2B5EF4-FFF2-40B4-BE49-F238E27FC236}">
                <a16:creationId xmlns:a16="http://schemas.microsoft.com/office/drawing/2014/main" id="{60AC18AA-4669-F513-53A1-8530C846CD31}"/>
              </a:ext>
            </a:extLst>
          </p:cNvPr>
          <p:cNvSpPr txBox="1">
            <a:spLocks noChangeArrowheads="1"/>
          </p:cNvSpPr>
          <p:nvPr/>
        </p:nvSpPr>
        <p:spPr bwMode="auto">
          <a:xfrm>
            <a:off x="1631950" y="-342900"/>
            <a:ext cx="89281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endParaRPr lang="en-US" altLang="en-US" sz="6000" b="1">
              <a:cs typeface="Times New Roman" panose="02020603050405020304" pitchFamily="18" charset="0"/>
            </a:endParaRPr>
          </a:p>
          <a:p>
            <a:pPr algn="ctr"/>
            <a:r>
              <a:rPr lang="en-US" altLang="en-US" sz="6000" b="1">
                <a:cs typeface="Times New Roman" panose="02020603050405020304" pitchFamily="18" charset="0"/>
              </a:rPr>
              <a:t>Helpful cases</a:t>
            </a:r>
          </a:p>
        </p:txBody>
      </p:sp>
      <p:sp>
        <p:nvSpPr>
          <p:cNvPr id="69635" name="Title 1">
            <a:extLst>
              <a:ext uri="{FF2B5EF4-FFF2-40B4-BE49-F238E27FC236}">
                <a16:creationId xmlns:a16="http://schemas.microsoft.com/office/drawing/2014/main" id="{2704C591-0DF2-8815-B13B-95AE19202765}"/>
              </a:ext>
            </a:extLst>
          </p:cNvPr>
          <p:cNvSpPr txBox="1">
            <a:spLocks noChangeArrowheads="1"/>
          </p:cNvSpPr>
          <p:nvPr/>
        </p:nvSpPr>
        <p:spPr bwMode="auto">
          <a:xfrm>
            <a:off x="1524000" y="1539876"/>
            <a:ext cx="91440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580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2400">
              <a:latin typeface="Georgia" panose="02040502050405020303" pitchFamily="18" charset="0"/>
            </a:endParaRPr>
          </a:p>
        </p:txBody>
      </p:sp>
      <p:sp>
        <p:nvSpPr>
          <p:cNvPr id="2" name="TextBox 1">
            <a:extLst>
              <a:ext uri="{FF2B5EF4-FFF2-40B4-BE49-F238E27FC236}">
                <a16:creationId xmlns:a16="http://schemas.microsoft.com/office/drawing/2014/main" id="{9E18882D-C39C-6558-A4A9-58DECF4B0378}"/>
              </a:ext>
            </a:extLst>
          </p:cNvPr>
          <p:cNvSpPr txBox="1"/>
          <p:nvPr/>
        </p:nvSpPr>
        <p:spPr>
          <a:xfrm>
            <a:off x="868101" y="1979271"/>
            <a:ext cx="10648709" cy="1631216"/>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r>
              <a:rPr lang="en-US" altLang="en-US" sz="2000" dirty="0">
                <a:solidFill>
                  <a:schemeClr val="bg1"/>
                </a:solidFill>
                <a:cs typeface="Times New Roman" panose="02020603050405020304" pitchFamily="18" charset="0"/>
              </a:rPr>
              <a:t>“…where consent is based at least in part on deceptively misleading information concerning a penalty for refusal which the State was unauthorized to implement, there was no informed choice and the test results are inadmissible. ”</a:t>
            </a:r>
          </a:p>
          <a:p>
            <a:endParaRPr lang="en-US" altLang="en-US" sz="2000" b="1" dirty="0">
              <a:solidFill>
                <a:schemeClr val="bg1"/>
              </a:solidFill>
              <a:cs typeface="Times New Roman" panose="02020603050405020304" pitchFamily="18" charset="0"/>
            </a:endParaRPr>
          </a:p>
          <a:p>
            <a:r>
              <a:rPr lang="en-US" altLang="en-US" sz="2000" b="1" i="1" dirty="0">
                <a:solidFill>
                  <a:schemeClr val="bg1"/>
                </a:solidFill>
                <a:cs typeface="Times New Roman" panose="02020603050405020304" pitchFamily="18" charset="0"/>
              </a:rPr>
              <a:t>State v. Pierce</a:t>
            </a:r>
            <a:r>
              <a:rPr lang="en-US" altLang="en-US" sz="2000" b="1" dirty="0">
                <a:solidFill>
                  <a:schemeClr val="bg1"/>
                </a:solidFill>
                <a:cs typeface="Times New Roman" panose="02020603050405020304" pitchFamily="18" charset="0"/>
              </a:rPr>
              <a:t>, 257 Ga. App. 623 (2002)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4193D9-6F87-3F1B-8940-AF5B03FD2CCF}"/>
              </a:ext>
            </a:extLst>
          </p:cNvPr>
          <p:cNvPicPr>
            <a:picLocks noChangeAspect="1"/>
          </p:cNvPicPr>
          <p:nvPr/>
        </p:nvPicPr>
        <p:blipFill>
          <a:blip r:embed="rId2"/>
          <a:stretch>
            <a:fillRect/>
          </a:stretch>
        </p:blipFill>
        <p:spPr>
          <a:xfrm>
            <a:off x="693136" y="341905"/>
            <a:ext cx="10185073" cy="6388873"/>
          </a:xfrm>
          <a:prstGeom prst="rect">
            <a:avLst/>
          </a:prstGeom>
        </p:spPr>
      </p:pic>
    </p:spTree>
    <p:extLst>
      <p:ext uri="{BB962C8B-B14F-4D97-AF65-F5344CB8AC3E}">
        <p14:creationId xmlns:p14="http://schemas.microsoft.com/office/powerpoint/2010/main" val="4161583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5">
            <a:extLst>
              <a:ext uri="{FF2B5EF4-FFF2-40B4-BE49-F238E27FC236}">
                <a16:creationId xmlns:a16="http://schemas.microsoft.com/office/drawing/2014/main" id="{0B699A6C-05D0-51C0-88B5-17C58837734C}"/>
              </a:ext>
            </a:extLst>
          </p:cNvPr>
          <p:cNvSpPr txBox="1">
            <a:spLocks noChangeArrowheads="1"/>
          </p:cNvSpPr>
          <p:nvPr/>
        </p:nvSpPr>
        <p:spPr bwMode="auto">
          <a:xfrm>
            <a:off x="1739900" y="839857"/>
            <a:ext cx="8928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r>
              <a:rPr lang="en-US" altLang="en-US" sz="4000" b="1" dirty="0">
                <a:cs typeface="Times New Roman" panose="02020603050405020304" pitchFamily="18" charset="0"/>
              </a:rPr>
              <a:t>Helpful Cases</a:t>
            </a:r>
          </a:p>
        </p:txBody>
      </p:sp>
      <p:sp>
        <p:nvSpPr>
          <p:cNvPr id="71683" name="Title 1">
            <a:extLst>
              <a:ext uri="{FF2B5EF4-FFF2-40B4-BE49-F238E27FC236}">
                <a16:creationId xmlns:a16="http://schemas.microsoft.com/office/drawing/2014/main" id="{FA19B63A-95F2-8DA4-0B17-478346FD7B89}"/>
              </a:ext>
            </a:extLst>
          </p:cNvPr>
          <p:cNvSpPr txBox="1">
            <a:spLocks noChangeArrowheads="1"/>
          </p:cNvSpPr>
          <p:nvPr/>
        </p:nvSpPr>
        <p:spPr bwMode="auto">
          <a:xfrm>
            <a:off x="1524000" y="1539876"/>
            <a:ext cx="91440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8580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2400">
              <a:latin typeface="Georgia" panose="02040502050405020303" pitchFamily="18" charset="0"/>
            </a:endParaRPr>
          </a:p>
        </p:txBody>
      </p:sp>
      <p:sp>
        <p:nvSpPr>
          <p:cNvPr id="71685" name="Slide Number Placeholder 1">
            <a:extLst>
              <a:ext uri="{FF2B5EF4-FFF2-40B4-BE49-F238E27FC236}">
                <a16:creationId xmlns:a16="http://schemas.microsoft.com/office/drawing/2014/main" id="{17359972-292B-6765-A87E-F3457627513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CB087A50-37EA-483F-AC4F-4D1199485426}" type="slidenum">
              <a:rPr lang="en-US" altLang="en-US" smtClean="0">
                <a:latin typeface="Arial" panose="020B0604020202020204" pitchFamily="34" charset="0"/>
              </a:rPr>
              <a:pPr/>
              <a:t>40</a:t>
            </a:fld>
            <a:endParaRPr lang="en-US" altLang="en-US">
              <a:latin typeface="Arial" panose="020B0604020202020204" pitchFamily="34" charset="0"/>
            </a:endParaRPr>
          </a:p>
        </p:txBody>
      </p:sp>
      <p:sp>
        <p:nvSpPr>
          <p:cNvPr id="4" name="TextBox 3">
            <a:extLst>
              <a:ext uri="{FF2B5EF4-FFF2-40B4-BE49-F238E27FC236}">
                <a16:creationId xmlns:a16="http://schemas.microsoft.com/office/drawing/2014/main" id="{BF758469-2553-F070-9B3E-BA326FB9BEFE}"/>
              </a:ext>
            </a:extLst>
          </p:cNvPr>
          <p:cNvSpPr txBox="1"/>
          <p:nvPr/>
        </p:nvSpPr>
        <p:spPr>
          <a:xfrm>
            <a:off x="3047338" y="3743927"/>
            <a:ext cx="6094674" cy="646331"/>
          </a:xfrm>
          <a:prstGeom prst="rect">
            <a:avLst/>
          </a:prstGeom>
          <a:noFill/>
        </p:spPr>
        <p:txBody>
          <a:bodyPr wrap="square">
            <a:spAutoFit/>
          </a:bodyPr>
          <a:lstStyle/>
          <a:p>
            <a:r>
              <a:rPr lang="en-US" sz="1800" u="sng" kern="0" dirty="0" err="1">
                <a:effectLst/>
                <a:latin typeface="Times New Roman" panose="02020603050405020304" pitchFamily="18" charset="0"/>
                <a:ea typeface="Times New Roman" panose="02020603050405020304" pitchFamily="18" charset="0"/>
              </a:rPr>
              <a:t>Wierson</a:t>
            </a:r>
            <a:r>
              <a:rPr lang="en-US" sz="1800" u="sng" kern="0" dirty="0">
                <a:effectLst/>
                <a:latin typeface="Times New Roman" panose="02020603050405020304" pitchFamily="18" charset="0"/>
                <a:ea typeface="Times New Roman" panose="02020603050405020304" pitchFamily="18" charset="0"/>
              </a:rPr>
              <a:t> v. State</a:t>
            </a:r>
            <a:r>
              <a:rPr lang="en-US" sz="1800" kern="0" dirty="0">
                <a:effectLst/>
                <a:latin typeface="Times New Roman" panose="02020603050405020304" pitchFamily="18" charset="0"/>
                <a:ea typeface="Times New Roman" panose="02020603050405020304" pitchFamily="18" charset="0"/>
              </a:rPr>
              <a:t>, 372 </a:t>
            </a:r>
            <a:r>
              <a:rPr lang="en-US" sz="1800" kern="0" dirty="0" err="1">
                <a:effectLst/>
                <a:latin typeface="Times New Roman" panose="02020603050405020304" pitchFamily="18" charset="0"/>
                <a:ea typeface="Times New Roman" panose="02020603050405020304" pitchFamily="18" charset="0"/>
              </a:rPr>
              <a:t>Ga.App</a:t>
            </a:r>
            <a:r>
              <a:rPr lang="en-US" sz="1800" kern="0" dirty="0">
                <a:effectLst/>
                <a:latin typeface="Times New Roman" panose="02020603050405020304" pitchFamily="18" charset="0"/>
                <a:ea typeface="Times New Roman" panose="02020603050405020304" pitchFamily="18" charset="0"/>
              </a:rPr>
              <a:t>. 102, 903 S.E.2d 792 (June 25, 2024). </a:t>
            </a:r>
            <a:endParaRPr lang="en-US" dirty="0"/>
          </a:p>
        </p:txBody>
      </p:sp>
      <p:sp>
        <p:nvSpPr>
          <p:cNvPr id="5" name="TextBox 4">
            <a:extLst>
              <a:ext uri="{FF2B5EF4-FFF2-40B4-BE49-F238E27FC236}">
                <a16:creationId xmlns:a16="http://schemas.microsoft.com/office/drawing/2014/main" id="{8CB74D85-14E9-BA44-FA19-2796A4C531F3}"/>
              </a:ext>
            </a:extLst>
          </p:cNvPr>
          <p:cNvSpPr txBox="1"/>
          <p:nvPr/>
        </p:nvSpPr>
        <p:spPr>
          <a:xfrm>
            <a:off x="868101" y="1979271"/>
            <a:ext cx="10648709" cy="2554545"/>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571500" indent="-571500">
              <a:buFont typeface="+mj-lt"/>
              <a:buAutoNum type="arabicPeriod"/>
              <a:defRPr/>
            </a:pPr>
            <a:r>
              <a:rPr lang="en-US" sz="2000" i="1" dirty="0">
                <a:solidFill>
                  <a:schemeClr val="bg1"/>
                </a:solidFill>
                <a:latin typeface="Times New Roman" panose="02020603050405020304" pitchFamily="18" charset="0"/>
                <a:cs typeface="Times New Roman" panose="02020603050405020304" pitchFamily="18" charset="0"/>
              </a:rPr>
              <a:t>State v. Terry</a:t>
            </a:r>
            <a:r>
              <a:rPr lang="en-US" sz="2000" dirty="0">
                <a:solidFill>
                  <a:schemeClr val="bg1"/>
                </a:solidFill>
                <a:latin typeface="Times New Roman" panose="02020603050405020304" pitchFamily="18" charset="0"/>
                <a:cs typeface="Times New Roman" panose="02020603050405020304" pitchFamily="18" charset="0"/>
              </a:rPr>
              <a:t>, 236 Ga. App. 248 (1999) - You can get independent test after bonding</a:t>
            </a:r>
          </a:p>
          <a:p>
            <a:pPr marL="571500" indent="-571500">
              <a:buFont typeface="+mj-lt"/>
              <a:buAutoNum type="arabicPeriod"/>
              <a:defRPr/>
            </a:pPr>
            <a:r>
              <a:rPr lang="en-US" sz="2000" i="1" dirty="0">
                <a:solidFill>
                  <a:schemeClr val="bg1"/>
                </a:solidFill>
                <a:latin typeface="Times New Roman" panose="02020603050405020304" pitchFamily="18" charset="0"/>
                <a:cs typeface="Times New Roman" panose="02020603050405020304" pitchFamily="18" charset="0"/>
              </a:rPr>
              <a:t>Deckard v. State</a:t>
            </a:r>
            <a:r>
              <a:rPr lang="en-US" sz="2000" dirty="0">
                <a:solidFill>
                  <a:schemeClr val="bg1"/>
                </a:solidFill>
                <a:latin typeface="Times New Roman" panose="02020603050405020304" pitchFamily="18" charset="0"/>
                <a:cs typeface="Times New Roman" panose="02020603050405020304" pitchFamily="18" charset="0"/>
              </a:rPr>
              <a:t>, 210 Ga. App. 421 (1993) - Refusal will suspend out of State D.L.</a:t>
            </a:r>
          </a:p>
          <a:p>
            <a:pPr marL="571500" indent="-571500">
              <a:buFont typeface="+mj-lt"/>
              <a:buAutoNum type="arabicPeriod"/>
              <a:defRPr/>
            </a:pPr>
            <a:r>
              <a:rPr lang="en-US" sz="2000" i="1" dirty="0">
                <a:solidFill>
                  <a:schemeClr val="bg1"/>
                </a:solidFill>
                <a:latin typeface="Times New Roman" panose="02020603050405020304" pitchFamily="18" charset="0"/>
                <a:cs typeface="Times New Roman" panose="02020603050405020304" pitchFamily="18" charset="0"/>
              </a:rPr>
              <a:t>Kitchens v. State</a:t>
            </a:r>
            <a:r>
              <a:rPr lang="en-US" sz="2000" dirty="0">
                <a:solidFill>
                  <a:schemeClr val="bg1"/>
                </a:solidFill>
                <a:latin typeface="Times New Roman" panose="02020603050405020304" pitchFamily="18" charset="0"/>
                <a:cs typeface="Times New Roman" panose="02020603050405020304" pitchFamily="18" charset="0"/>
              </a:rPr>
              <a:t>, 258 Ga. App. 411 (2002) - Overstating legal limit misled to take test</a:t>
            </a:r>
          </a:p>
          <a:p>
            <a:pPr marL="571500" indent="-571500">
              <a:buFont typeface="+mj-lt"/>
              <a:buAutoNum type="arabicPeriod"/>
              <a:defRPr/>
            </a:pPr>
            <a:r>
              <a:rPr lang="en-US" sz="2000" i="1" dirty="0">
                <a:solidFill>
                  <a:schemeClr val="bg1"/>
                </a:solidFill>
                <a:latin typeface="Times New Roman" panose="02020603050405020304" pitchFamily="18" charset="0"/>
                <a:cs typeface="Times New Roman" panose="02020603050405020304" pitchFamily="18" charset="0"/>
              </a:rPr>
              <a:t>Hernandez v. State</a:t>
            </a:r>
            <a:r>
              <a:rPr lang="en-US" sz="2000" dirty="0">
                <a:solidFill>
                  <a:schemeClr val="bg1"/>
                </a:solidFill>
                <a:latin typeface="Times New Roman" panose="02020603050405020304" pitchFamily="18" charset="0"/>
                <a:cs typeface="Times New Roman" panose="02020603050405020304" pitchFamily="18" charset="0"/>
              </a:rPr>
              <a:t>, 348 Ga. App. 569 (2019) - ICN correct, but answered ? About refusal and didn’t specify “this” state</a:t>
            </a:r>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but beware of </a:t>
            </a:r>
            <a:r>
              <a:rPr lang="en-US" sz="2000" i="1" dirty="0">
                <a:solidFill>
                  <a:schemeClr val="bg1"/>
                </a:solidFill>
                <a:latin typeface="Times New Roman" panose="02020603050405020304" pitchFamily="18" charset="0"/>
                <a:cs typeface="Times New Roman" panose="02020603050405020304" pitchFamily="18" charset="0"/>
              </a:rPr>
              <a:t>Rojas v. State</a:t>
            </a:r>
            <a:r>
              <a:rPr lang="en-US" sz="2000" dirty="0">
                <a:solidFill>
                  <a:schemeClr val="bg1"/>
                </a:solidFill>
                <a:latin typeface="Times New Roman" panose="02020603050405020304" pitchFamily="18" charset="0"/>
                <a:cs typeface="Times New Roman" panose="02020603050405020304" pitchFamily="18" charset="0"/>
              </a:rPr>
              <a:t>, 235 Ga. App. 524 (1998) (holding a misstatement harmless because it was made after Rojas refused, and didn’t coerce consent).</a:t>
            </a:r>
          </a:p>
          <a:p>
            <a:pPr marL="571500" indent="-571500">
              <a:buFont typeface="+mj-lt"/>
              <a:buAutoNum type="arabicPeriod"/>
              <a:defRPr/>
            </a:pPr>
            <a:r>
              <a:rPr lang="en-US" altLang="en-US" sz="2000" dirty="0">
                <a:solidFill>
                  <a:srgbClr val="000000"/>
                </a:solidFill>
                <a:ea typeface="ヒラギノ角ゴ Pro W3"/>
                <a:cs typeface="ヒラギノ角ゴ Pro W3"/>
              </a:rPr>
              <a:t>Must be </a:t>
            </a:r>
            <a:r>
              <a:rPr lang="en-US" altLang="en-US" sz="2000" i="1" dirty="0">
                <a:solidFill>
                  <a:srgbClr val="000000"/>
                </a:solidFill>
                <a:ea typeface="ヒラギノ角ゴ Pro W3"/>
                <a:cs typeface="ヒラギノ角ゴ Pro W3"/>
              </a:rPr>
              <a:t>after</a:t>
            </a:r>
            <a:r>
              <a:rPr lang="en-US" altLang="en-US" sz="2000" dirty="0">
                <a:solidFill>
                  <a:srgbClr val="000000"/>
                </a:solidFill>
                <a:ea typeface="ヒラギノ角ゴ Pro W3"/>
                <a:cs typeface="ヒラギノ角ゴ Pro W3"/>
              </a:rPr>
              <a:t> arrest-Hough/</a:t>
            </a:r>
            <a:r>
              <a:rPr lang="en-US" altLang="en-US" sz="2000" dirty="0" err="1">
                <a:solidFill>
                  <a:srgbClr val="000000"/>
                </a:solidFill>
                <a:ea typeface="ヒラギノ角ゴ Pro W3"/>
                <a:cs typeface="ヒラギノ角ゴ Pro W3"/>
              </a:rPr>
              <a:t>Handschuh</a:t>
            </a:r>
            <a:endParaRPr lang="en-US" altLang="en-US" sz="2000" dirty="0">
              <a:solidFill>
                <a:srgbClr val="000000"/>
              </a:solidFill>
              <a:ea typeface="ヒラギノ角ゴ Pro W3"/>
              <a:cs typeface="ヒラギノ角ゴ Pro W3"/>
            </a:endParaRPr>
          </a:p>
          <a:p>
            <a:pPr marL="571500" indent="-571500">
              <a:buFont typeface="+mj-lt"/>
              <a:buAutoNum type="arabicPeriod"/>
              <a:defRPr/>
            </a:pPr>
            <a:r>
              <a:rPr lang="en-US" altLang="en-US" sz="2000" dirty="0">
                <a:solidFill>
                  <a:srgbClr val="000000"/>
                </a:solidFill>
                <a:ea typeface="ヒラギノ角ゴ Pro W3"/>
                <a:cs typeface="ヒラギノ角ゴ Pro W3"/>
              </a:rPr>
              <a:t>Officer says “May” rather than “Will be suspended” -</a:t>
            </a:r>
            <a:r>
              <a:rPr lang="en-US" altLang="en-US" sz="2000" i="1" dirty="0">
                <a:solidFill>
                  <a:srgbClr val="000000"/>
                </a:solidFill>
                <a:ea typeface="ヒラギノ角ゴ Pro W3"/>
                <a:cs typeface="ヒラギノ角ゴ Pro W3"/>
              </a:rPr>
              <a:t>State v. Stroud</a:t>
            </a:r>
            <a:r>
              <a:rPr lang="en-US" altLang="en-US" sz="2000" dirty="0">
                <a:solidFill>
                  <a:srgbClr val="000000"/>
                </a:solidFill>
                <a:ea typeface="ヒラギノ角ゴ Pro W3"/>
                <a:cs typeface="ヒラギノ角ゴ Pro W3"/>
              </a:rPr>
              <a:t>, 344 Ga. App. 885 (2018)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4FBF35-3E82-9259-96CE-8DE9EEFB4780}"/>
              </a:ext>
            </a:extLst>
          </p:cNvPr>
          <p:cNvSpPr txBox="1"/>
          <p:nvPr/>
        </p:nvSpPr>
        <p:spPr>
          <a:xfrm>
            <a:off x="1001864" y="691763"/>
            <a:ext cx="7948010"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Got a crazy client? I’ve got some help for you. </a:t>
            </a:r>
          </a:p>
        </p:txBody>
      </p:sp>
      <p:sp>
        <p:nvSpPr>
          <p:cNvPr id="5" name="TextBox 4">
            <a:extLst>
              <a:ext uri="{FF2B5EF4-FFF2-40B4-BE49-F238E27FC236}">
                <a16:creationId xmlns:a16="http://schemas.microsoft.com/office/drawing/2014/main" id="{A71BE844-6914-437D-8C3E-2E1E479D0FC9}"/>
              </a:ext>
            </a:extLst>
          </p:cNvPr>
          <p:cNvSpPr txBox="1"/>
          <p:nvPr/>
        </p:nvSpPr>
        <p:spPr>
          <a:xfrm>
            <a:off x="868101" y="1979271"/>
            <a:ext cx="10648709" cy="2554545"/>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Separately, the State moved “to restrict </a:t>
            </a:r>
            <a:r>
              <a:rPr lang="en-US" sz="2000" dirty="0" err="1">
                <a:solidFill>
                  <a:schemeClr val="bg1"/>
                </a:solidFill>
                <a:effectLst/>
                <a:latin typeface="Times New Roman" panose="02020603050405020304" pitchFamily="18" charset="0"/>
                <a:ea typeface="Times New Roman" panose="02020603050405020304" pitchFamily="18" charset="0"/>
              </a:rPr>
              <a:t>Wierson</a:t>
            </a:r>
            <a:r>
              <a:rPr lang="en-US" sz="2000" dirty="0">
                <a:solidFill>
                  <a:schemeClr val="bg1"/>
                </a:solidFill>
                <a:effectLst/>
                <a:latin typeface="Times New Roman" panose="02020603050405020304" pitchFamily="18" charset="0"/>
                <a:ea typeface="Times New Roman" panose="02020603050405020304" pitchFamily="18" charset="0"/>
              </a:rPr>
              <a:t> from asserting an insanity defense to the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charges of reckless driving and vehicular homicide predicated on reckless driving because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they are ‘strict liability’ offenses.” </a:t>
            </a:r>
            <a:r>
              <a:rPr lang="en-US" sz="2000" b="1" dirty="0">
                <a:solidFill>
                  <a:schemeClr val="bg1"/>
                </a:solidFill>
                <a:effectLst/>
                <a:latin typeface="Times New Roman" panose="02020603050405020304" pitchFamily="18" charset="0"/>
                <a:ea typeface="Times New Roman" panose="02020603050405020304" pitchFamily="18" charset="0"/>
              </a:rPr>
              <a:t>The trial court properly denied this motion. </a:t>
            </a:r>
            <a:r>
              <a:rPr lang="en-US" sz="2000" dirty="0">
                <a:solidFill>
                  <a:schemeClr val="bg1"/>
                </a:solidFill>
                <a:effectLst/>
                <a:latin typeface="Times New Roman" panose="02020603050405020304" pitchFamily="18" charset="0"/>
                <a:ea typeface="Times New Roman" panose="02020603050405020304" pitchFamily="18" charset="0"/>
              </a:rPr>
              <a:t>“Neither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this Court nor our Supreme Court has expressly addressed whether the defense of insanity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is available to strict liability traffic offenses,” but analogizing to </a:t>
            </a:r>
            <a:r>
              <a:rPr lang="en-US" sz="2000" i="1" dirty="0">
                <a:solidFill>
                  <a:schemeClr val="bg1"/>
                </a:solidFill>
                <a:effectLst/>
                <a:latin typeface="Times New Roman" panose="02020603050405020304" pitchFamily="18" charset="0"/>
                <a:ea typeface="Times New Roman" panose="02020603050405020304" pitchFamily="18" charset="0"/>
              </a:rPr>
              <a:t>State v. Ogilvie</a:t>
            </a:r>
            <a:r>
              <a:rPr lang="en-US" sz="2000" dirty="0">
                <a:solidFill>
                  <a:schemeClr val="bg1"/>
                </a:solidFill>
                <a:effectLst/>
                <a:latin typeface="Times New Roman" panose="02020603050405020304" pitchFamily="18" charset="0"/>
                <a:ea typeface="Times New Roman" panose="02020603050405020304" pitchFamily="18" charset="0"/>
              </a:rPr>
              <a:t>, 292 Ga.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6, 8(2)(a), 734 S.E.2d 50 (2012) (accident defense may be available in strict-liability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traffic cases), the court reasons</a:t>
            </a:r>
            <a:r>
              <a:rPr lang="en-US" sz="2000" spc="400" dirty="0">
                <a:solidFill>
                  <a:schemeClr val="bg1"/>
                </a:solidFill>
                <a:effectLst/>
                <a:latin typeface="Times New Roman" panose="02020603050405020304" pitchFamily="18" charset="0"/>
                <a:ea typeface="Times New Roman" panose="02020603050405020304" pitchFamily="18" charset="0"/>
              </a:rPr>
              <a:t> </a:t>
            </a:r>
            <a:r>
              <a:rPr lang="en-US" sz="2000" dirty="0">
                <a:solidFill>
                  <a:schemeClr val="bg1"/>
                </a:solidFill>
                <a:effectLst/>
                <a:latin typeface="Times New Roman" panose="02020603050405020304" pitchFamily="18" charset="0"/>
                <a:ea typeface="Times New Roman" panose="02020603050405020304" pitchFamily="18" charset="0"/>
              </a:rPr>
              <a:t>that insanity is relevant to whether the defendant </a:t>
            </a:r>
          </a:p>
          <a:p>
            <a:pPr marL="762000" marR="757555" algn="just">
              <a:spcBef>
                <a:spcPts val="5"/>
              </a:spcBef>
              <a:spcAft>
                <a:spcPts val="0"/>
              </a:spcAft>
            </a:pPr>
            <a:r>
              <a:rPr lang="en-US" sz="2000" dirty="0">
                <a:solidFill>
                  <a:schemeClr val="bg1"/>
                </a:solidFill>
                <a:effectLst/>
                <a:latin typeface="Times New Roman" panose="02020603050405020304" pitchFamily="18" charset="0"/>
                <a:ea typeface="Times New Roman" panose="02020603050405020304" pitchFamily="18" charset="0"/>
              </a:rPr>
              <a:t>“voluntarily commit[ted] the prohibited act. </a:t>
            </a:r>
            <a:r>
              <a:rPr lang="en-US" sz="2000" i="1" dirty="0">
                <a:solidFill>
                  <a:schemeClr val="bg1"/>
                </a:solidFill>
                <a:effectLst/>
                <a:latin typeface="Times New Roman" panose="02020603050405020304" pitchFamily="18" charset="0"/>
                <a:ea typeface="Times New Roman" panose="02020603050405020304" pitchFamily="18" charset="0"/>
              </a:rPr>
              <a:t>Id. </a:t>
            </a:r>
            <a:r>
              <a:rPr lang="en-US" sz="2000" dirty="0">
                <a:solidFill>
                  <a:schemeClr val="bg1"/>
                </a:solidFill>
                <a:effectLst/>
                <a:latin typeface="Times New Roman" panose="02020603050405020304" pitchFamily="18" charset="0"/>
                <a:ea typeface="Times New Roman" panose="02020603050405020304" pitchFamily="18" charset="0"/>
              </a:rPr>
              <a:t>at 9(2)(b), 734 S.E.2d 50.”</a:t>
            </a:r>
          </a:p>
        </p:txBody>
      </p:sp>
      <p:sp>
        <p:nvSpPr>
          <p:cNvPr id="6" name="TextBox 5">
            <a:extLst>
              <a:ext uri="{FF2B5EF4-FFF2-40B4-BE49-F238E27FC236}">
                <a16:creationId xmlns:a16="http://schemas.microsoft.com/office/drawing/2014/main" id="{CF3AAA30-9416-4357-DF28-FFF2F103C264}"/>
              </a:ext>
            </a:extLst>
          </p:cNvPr>
          <p:cNvSpPr txBox="1"/>
          <p:nvPr/>
        </p:nvSpPr>
        <p:spPr>
          <a:xfrm>
            <a:off x="1001864" y="5236549"/>
            <a:ext cx="10648709" cy="400110"/>
          </a:xfrm>
          <a:prstGeom prst="rect">
            <a:avLst/>
          </a:prstGeom>
          <a:solidFill>
            <a:schemeClr val="tx1"/>
          </a:solidFill>
        </p:spPr>
        <p:txBody>
          <a:bodyPr wrap="square">
            <a:spAutoFit/>
          </a:bodyPr>
          <a:lstStyle>
            <a:lvl1pPr marL="285750" indent="-28575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762000" marR="757555" algn="just">
              <a:spcBef>
                <a:spcPts val="5"/>
              </a:spcBef>
              <a:spcAft>
                <a:spcPts val="0"/>
              </a:spcAft>
            </a:pPr>
            <a:r>
              <a:rPr lang="en-US" sz="2000" i="1" kern="0" dirty="0" err="1">
                <a:solidFill>
                  <a:schemeClr val="bg1"/>
                </a:solidFill>
                <a:effectLst/>
                <a:latin typeface="Times New Roman" panose="02020603050405020304" pitchFamily="18" charset="0"/>
                <a:ea typeface="Times New Roman" panose="02020603050405020304" pitchFamily="18" charset="0"/>
              </a:rPr>
              <a:t>Wierson</a:t>
            </a:r>
            <a:r>
              <a:rPr lang="en-US" sz="2000" i="1" kern="0" dirty="0">
                <a:solidFill>
                  <a:schemeClr val="bg1"/>
                </a:solidFill>
                <a:effectLst/>
                <a:latin typeface="Times New Roman" panose="02020603050405020304" pitchFamily="18" charset="0"/>
                <a:ea typeface="Times New Roman" panose="02020603050405020304" pitchFamily="18" charset="0"/>
              </a:rPr>
              <a:t> v. State</a:t>
            </a:r>
            <a:r>
              <a:rPr lang="en-US" sz="2000" kern="0" dirty="0">
                <a:solidFill>
                  <a:schemeClr val="bg1"/>
                </a:solidFill>
                <a:effectLst/>
                <a:latin typeface="Times New Roman" panose="02020603050405020304" pitchFamily="18" charset="0"/>
                <a:ea typeface="Times New Roman" panose="02020603050405020304" pitchFamily="18" charset="0"/>
              </a:rPr>
              <a:t>, 372 </a:t>
            </a:r>
            <a:r>
              <a:rPr lang="en-US" sz="2000" kern="0" dirty="0" err="1">
                <a:solidFill>
                  <a:schemeClr val="bg1"/>
                </a:solidFill>
                <a:effectLst/>
                <a:latin typeface="Times New Roman" panose="02020603050405020304" pitchFamily="18" charset="0"/>
                <a:ea typeface="Times New Roman" panose="02020603050405020304" pitchFamily="18" charset="0"/>
              </a:rPr>
              <a:t>Ga.App</a:t>
            </a:r>
            <a:r>
              <a:rPr lang="en-US" sz="2000" kern="0" dirty="0">
                <a:solidFill>
                  <a:schemeClr val="bg1"/>
                </a:solidFill>
                <a:effectLst/>
                <a:latin typeface="Times New Roman" panose="02020603050405020304" pitchFamily="18" charset="0"/>
                <a:ea typeface="Times New Roman" panose="02020603050405020304" pitchFamily="18" charset="0"/>
              </a:rPr>
              <a:t>. 102, 903 S.E.2d 792 (June 25, 2024).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0724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086B987-F658-7326-9C93-48AAA073AB33}"/>
              </a:ext>
            </a:extLst>
          </p:cNvPr>
          <p:cNvSpPr>
            <a:spLocks noGrp="1"/>
          </p:cNvSpPr>
          <p:nvPr>
            <p:ph type="subTitle" idx="1"/>
          </p:nvPr>
        </p:nvSpPr>
        <p:spPr>
          <a:xfrm>
            <a:off x="446319" y="1266958"/>
            <a:ext cx="3777335" cy="4528457"/>
          </a:xfrm>
        </p:spPr>
        <p:txBody>
          <a:bodyPr anchor="ctr">
            <a:normAutofit/>
          </a:bodyPr>
          <a:lstStyle/>
          <a:p>
            <a:pPr algn="r">
              <a:lnSpc>
                <a:spcPct val="90000"/>
              </a:lnSpc>
            </a:pPr>
            <a:r>
              <a:rPr lang="en-US" sz="1700" dirty="0">
                <a:solidFill>
                  <a:schemeClr val="tx2"/>
                </a:solidFill>
              </a:rPr>
              <a:t>BEN SESSIONS</a:t>
            </a:r>
          </a:p>
          <a:p>
            <a:pPr algn="r">
              <a:lnSpc>
                <a:spcPct val="90000"/>
              </a:lnSpc>
            </a:pPr>
            <a:r>
              <a:rPr lang="en-US" sz="1700" dirty="0">
                <a:solidFill>
                  <a:schemeClr val="tx2"/>
                </a:solidFill>
              </a:rPr>
              <a:t>Sessions &amp; Fleischman, LLC</a:t>
            </a:r>
          </a:p>
          <a:p>
            <a:pPr algn="r">
              <a:lnSpc>
                <a:spcPct val="90000"/>
              </a:lnSpc>
            </a:pPr>
            <a:r>
              <a:rPr lang="en-US" sz="1700" dirty="0">
                <a:solidFill>
                  <a:schemeClr val="tx2"/>
                </a:solidFill>
              </a:rPr>
              <a:t>(470) 225-7710</a:t>
            </a:r>
          </a:p>
          <a:p>
            <a:pPr algn="r">
              <a:lnSpc>
                <a:spcPct val="90000"/>
              </a:lnSpc>
            </a:pPr>
            <a:r>
              <a:rPr lang="en-US" sz="1700" dirty="0">
                <a:solidFill>
                  <a:schemeClr val="tx2"/>
                </a:solidFill>
                <a:hlinkClick r:id="rId3"/>
              </a:rPr>
              <a:t>BEN@THESESSIONSLAWFIRM.COM</a:t>
            </a:r>
            <a:endParaRPr lang="en-US" sz="1700" dirty="0">
              <a:solidFill>
                <a:schemeClr val="tx2"/>
              </a:solidFill>
            </a:endParaRPr>
          </a:p>
          <a:p>
            <a:pPr algn="r">
              <a:lnSpc>
                <a:spcPct val="90000"/>
              </a:lnSpc>
            </a:pPr>
            <a:endParaRPr lang="en-US" sz="1700" dirty="0">
              <a:solidFill>
                <a:schemeClr val="tx2"/>
              </a:solidFill>
            </a:endParaRPr>
          </a:p>
          <a:p>
            <a:pPr algn="r">
              <a:lnSpc>
                <a:spcPct val="90000"/>
              </a:lnSpc>
            </a:pPr>
            <a:endParaRPr lang="en-US" sz="1700" dirty="0">
              <a:solidFill>
                <a:schemeClr val="tx2"/>
              </a:solidFill>
            </a:endParaRPr>
          </a:p>
        </p:txBody>
      </p:sp>
      <p:pic>
        <p:nvPicPr>
          <p:cNvPr id="13314" name="Picture 2" descr="Contact Us - The Gathering Source">
            <a:extLst>
              <a:ext uri="{FF2B5EF4-FFF2-40B4-BE49-F238E27FC236}">
                <a16:creationId xmlns:a16="http://schemas.microsoft.com/office/drawing/2014/main" id="{1839D7BC-BF26-DDCE-CB57-475F2624F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694" y="2578100"/>
            <a:ext cx="4813300"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2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web page&#10;&#10;Description automatically generated">
            <a:extLst>
              <a:ext uri="{FF2B5EF4-FFF2-40B4-BE49-F238E27FC236}">
                <a16:creationId xmlns:a16="http://schemas.microsoft.com/office/drawing/2014/main" id="{10C83B4E-080E-62B5-1B00-E375E960DF83}"/>
              </a:ext>
            </a:extLst>
          </p:cNvPr>
          <p:cNvPicPr>
            <a:picLocks noGrp="1" noChangeAspect="1"/>
          </p:cNvPicPr>
          <p:nvPr>
            <p:ph idx="1"/>
          </p:nvPr>
        </p:nvPicPr>
        <p:blipFill>
          <a:blip r:embed="rId7"/>
          <a:stretch>
            <a:fillRect/>
          </a:stretch>
        </p:blipFill>
        <p:spPr>
          <a:xfrm>
            <a:off x="2338427" y="1071455"/>
            <a:ext cx="6706385" cy="5029789"/>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D694FB15-5066-2012-4674-CD671F919029}"/>
              </a:ext>
            </a:extLst>
          </p:cNvPr>
          <p:cNvSpPr txBox="1"/>
          <p:nvPr/>
        </p:nvSpPr>
        <p:spPr>
          <a:xfrm>
            <a:off x="1666231" y="544925"/>
            <a:ext cx="8360363" cy="461665"/>
          </a:xfrm>
          <a:prstGeom prst="rect">
            <a:avLst/>
          </a:prstGeom>
          <a:noFill/>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https://www.thesessionslawfirm.com/about-our-firm/resources/</a:t>
            </a:r>
          </a:p>
        </p:txBody>
      </p:sp>
    </p:spTree>
    <p:extLst>
      <p:ext uri="{BB962C8B-B14F-4D97-AF65-F5344CB8AC3E}">
        <p14:creationId xmlns:p14="http://schemas.microsoft.com/office/powerpoint/2010/main" val="64694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a:extLst>
              <a:ext uri="{FF2B5EF4-FFF2-40B4-BE49-F238E27FC236}">
                <a16:creationId xmlns:a16="http://schemas.microsoft.com/office/drawing/2014/main" id="{CBD348C4-CFB0-4D1E-1B8D-9BA5C2AD0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727076"/>
            <a:ext cx="9620251"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Slide Number Placeholder 1">
            <a:extLst>
              <a:ext uri="{FF2B5EF4-FFF2-40B4-BE49-F238E27FC236}">
                <a16:creationId xmlns:a16="http://schemas.microsoft.com/office/drawing/2014/main" id="{1D2FCA9A-EEB3-AB7E-457F-45E3E633D770}"/>
              </a:ext>
            </a:extLst>
          </p:cNvPr>
          <p:cNvSpPr>
            <a:spLocks noGrp="1" noChangeArrowheads="1"/>
          </p:cNvSpPr>
          <p:nvPr>
            <p:ph type="sldNum" sz="quarter" idx="10"/>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a:lstStyle>
          <a:p>
            <a:pPr>
              <a:defRPr/>
            </a:pPr>
            <a:fld id="{336F5EBA-0B6F-4B83-821C-EC260058B78A}" type="slidenum">
              <a:rPr lang="en-US" altLang="en-US" smtClean="0"/>
              <a:pPr>
                <a:defRPr/>
              </a:pPr>
              <a:t>6</a:t>
            </a:fld>
            <a:endParaRPr lang="en-US" altLang="en-US">
              <a:latin typeface="Arial" panose="020B060402020202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144A-DB4E-5A1F-7902-A507E7BE1DFE}"/>
              </a:ext>
            </a:extLst>
          </p:cNvPr>
          <p:cNvSpPr>
            <a:spLocks noGrp="1"/>
          </p:cNvSpPr>
          <p:nvPr>
            <p:ph type="title"/>
          </p:nvPr>
        </p:nvSpPr>
        <p:spPr/>
        <p:txBody>
          <a:bodyPr/>
          <a:lstStyle/>
          <a:p>
            <a:r>
              <a:rPr lang="en-US" dirty="0"/>
              <a:t>OVERVIEW OF THE </a:t>
            </a:r>
            <a:r>
              <a:rPr lang="en-US" i="1" dirty="0"/>
              <a:t>GOOD </a:t>
            </a:r>
            <a:r>
              <a:rPr lang="en-US" dirty="0"/>
              <a:t>NEWS</a:t>
            </a:r>
          </a:p>
        </p:txBody>
      </p:sp>
      <p:sp>
        <p:nvSpPr>
          <p:cNvPr id="3" name="Content Placeholder 2">
            <a:extLst>
              <a:ext uri="{FF2B5EF4-FFF2-40B4-BE49-F238E27FC236}">
                <a16:creationId xmlns:a16="http://schemas.microsoft.com/office/drawing/2014/main" id="{D6D82401-1855-CFC7-6AA4-C6B01319BC54}"/>
              </a:ext>
            </a:extLst>
          </p:cNvPr>
          <p:cNvSpPr>
            <a:spLocks noGrp="1"/>
          </p:cNvSpPr>
          <p:nvPr>
            <p:ph idx="1"/>
          </p:nvPr>
        </p:nvSpPr>
        <p:spPr>
          <a:xfrm>
            <a:off x="1104293" y="1462609"/>
            <a:ext cx="8946541" cy="4195481"/>
          </a:xfrm>
          <a:solidFill>
            <a:schemeClr val="tx1"/>
          </a:solidFill>
        </p:spPr>
        <p:txBody>
          <a:bodyPr>
            <a:normAutofit/>
          </a:bodyPr>
          <a:lstStyle/>
          <a:p>
            <a:r>
              <a:rPr lang="en-US" cap="all" dirty="0">
                <a:solidFill>
                  <a:schemeClr val="bg1"/>
                </a:solidFill>
              </a:rPr>
              <a:t>Getting off on the right foot – particularization of motions</a:t>
            </a:r>
          </a:p>
          <a:p>
            <a:pPr lvl="1"/>
            <a:r>
              <a:rPr lang="en-US" cap="all" dirty="0">
                <a:solidFill>
                  <a:schemeClr val="bg1"/>
                </a:solidFill>
              </a:rPr>
              <a:t>a/k/a get out of here with that junk</a:t>
            </a:r>
          </a:p>
          <a:p>
            <a:r>
              <a:rPr lang="en-US" cap="all" dirty="0">
                <a:solidFill>
                  <a:schemeClr val="bg1"/>
                </a:solidFill>
              </a:rPr>
              <a:t>The greatest gift of this year - </a:t>
            </a:r>
            <a:r>
              <a:rPr lang="en-US" i="1" cap="all" dirty="0">
                <a:solidFill>
                  <a:schemeClr val="bg1"/>
                </a:solidFill>
              </a:rPr>
              <a:t>Jones</a:t>
            </a:r>
            <a:endParaRPr lang="en-US" cap="all" dirty="0">
              <a:solidFill>
                <a:schemeClr val="bg1"/>
              </a:solidFill>
            </a:endParaRPr>
          </a:p>
          <a:p>
            <a:r>
              <a:rPr lang="en-US" cap="all" dirty="0">
                <a:solidFill>
                  <a:schemeClr val="bg1"/>
                </a:solidFill>
              </a:rPr>
              <a:t>Don’t sleep on constitutional speedy motions – judges keep messing it up</a:t>
            </a:r>
          </a:p>
          <a:p>
            <a:r>
              <a:rPr lang="en-US" cap="all" dirty="0">
                <a:solidFill>
                  <a:schemeClr val="bg1"/>
                </a:solidFill>
              </a:rPr>
              <a:t>My favorite issue</a:t>
            </a:r>
          </a:p>
          <a:p>
            <a:r>
              <a:rPr lang="en-US" cap="all" dirty="0">
                <a:solidFill>
                  <a:schemeClr val="bg1"/>
                </a:solidFill>
              </a:rPr>
              <a:t>DAUBERT MOTIONS</a:t>
            </a:r>
          </a:p>
          <a:p>
            <a:r>
              <a:rPr lang="en-US" cap="all" dirty="0">
                <a:solidFill>
                  <a:schemeClr val="bg1"/>
                </a:solidFill>
              </a:rPr>
              <a:t>SEARCH WARRANTS – don’t let them take shortcuts</a:t>
            </a:r>
          </a:p>
          <a:p>
            <a:r>
              <a:rPr lang="en-US" cap="all" dirty="0">
                <a:solidFill>
                  <a:schemeClr val="bg1"/>
                </a:solidFill>
              </a:rPr>
              <a:t>My Pet project</a:t>
            </a:r>
          </a:p>
          <a:p>
            <a:r>
              <a:rPr lang="en-US" cap="all" dirty="0">
                <a:solidFill>
                  <a:schemeClr val="bg1"/>
                </a:solidFill>
              </a:rPr>
              <a:t>Is the statute of limitations still a thing? </a:t>
            </a:r>
          </a:p>
          <a:p>
            <a:endParaRPr lang="en-US" cap="all" dirty="0">
              <a:solidFill>
                <a:schemeClr val="bg1"/>
              </a:solidFill>
            </a:endParaRPr>
          </a:p>
          <a:p>
            <a:endParaRPr lang="en-US" cap="all" dirty="0">
              <a:solidFill>
                <a:schemeClr val="bg1"/>
              </a:solidFill>
            </a:endParaRPr>
          </a:p>
          <a:p>
            <a:endParaRPr lang="en-US" cap="all" dirty="0">
              <a:solidFill>
                <a:schemeClr val="bg1"/>
              </a:solidFill>
            </a:endParaRPr>
          </a:p>
        </p:txBody>
      </p:sp>
    </p:spTree>
    <p:extLst>
      <p:ext uri="{BB962C8B-B14F-4D97-AF65-F5344CB8AC3E}">
        <p14:creationId xmlns:p14="http://schemas.microsoft.com/office/powerpoint/2010/main" val="292967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144A-DB4E-5A1F-7902-A507E7BE1DFE}"/>
              </a:ext>
            </a:extLst>
          </p:cNvPr>
          <p:cNvSpPr>
            <a:spLocks noGrp="1"/>
          </p:cNvSpPr>
          <p:nvPr>
            <p:ph type="title"/>
          </p:nvPr>
        </p:nvSpPr>
        <p:spPr>
          <a:xfrm>
            <a:off x="646111" y="452718"/>
            <a:ext cx="9404723" cy="1400530"/>
          </a:xfrm>
        </p:spPr>
        <p:txBody>
          <a:bodyPr>
            <a:normAutofit/>
          </a:bodyPr>
          <a:lstStyle/>
          <a:p>
            <a:r>
              <a:rPr lang="en-US" dirty="0"/>
              <a:t>My Goals</a:t>
            </a:r>
          </a:p>
        </p:txBody>
      </p:sp>
      <p:graphicFrame>
        <p:nvGraphicFramePr>
          <p:cNvPr id="5" name="Content Placeholder 2">
            <a:extLst>
              <a:ext uri="{FF2B5EF4-FFF2-40B4-BE49-F238E27FC236}">
                <a16:creationId xmlns:a16="http://schemas.microsoft.com/office/drawing/2014/main" id="{2550BCA3-69DF-5B14-8465-30A764182AE6}"/>
              </a:ext>
            </a:extLst>
          </p:cNvPr>
          <p:cNvGraphicFramePr>
            <a:graphicFrameLocks noGrp="1"/>
          </p:cNvGraphicFramePr>
          <p:nvPr>
            <p:ph idx="1"/>
            <p:extLst>
              <p:ext uri="{D42A27DB-BD31-4B8C-83A1-F6EECF244321}">
                <p14:modId xmlns:p14="http://schemas.microsoft.com/office/powerpoint/2010/main" val="3038588645"/>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702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EC4-6A9C-08E0-C1AE-1E021DC327E8}"/>
              </a:ext>
            </a:extLst>
          </p:cNvPr>
          <p:cNvSpPr>
            <a:spLocks noGrp="1"/>
          </p:cNvSpPr>
          <p:nvPr>
            <p:ph type="title"/>
          </p:nvPr>
        </p:nvSpPr>
        <p:spPr/>
        <p:txBody>
          <a:bodyPr/>
          <a:lstStyle/>
          <a:p>
            <a:r>
              <a:rPr lang="en-US" dirty="0"/>
              <a:t>Is there anything more anxiety-ridden than hearing that whining about “but these motions aren’t particularized?</a:t>
            </a:r>
          </a:p>
        </p:txBody>
      </p:sp>
      <p:sp>
        <p:nvSpPr>
          <p:cNvPr id="3" name="Content Placeholder 2">
            <a:extLst>
              <a:ext uri="{FF2B5EF4-FFF2-40B4-BE49-F238E27FC236}">
                <a16:creationId xmlns:a16="http://schemas.microsoft.com/office/drawing/2014/main" id="{022EAE45-0D59-6A78-704E-6A0F47186220}"/>
              </a:ext>
            </a:extLst>
          </p:cNvPr>
          <p:cNvSpPr>
            <a:spLocks noGrp="1"/>
          </p:cNvSpPr>
          <p:nvPr>
            <p:ph idx="1"/>
          </p:nvPr>
        </p:nvSpPr>
        <p:spPr>
          <a:xfrm>
            <a:off x="646112" y="4126727"/>
            <a:ext cx="3480616" cy="787179"/>
          </a:xfrm>
          <a:solidFill>
            <a:schemeClr val="tx1"/>
          </a:solidFill>
        </p:spPr>
        <p:txBody>
          <a:bodyPr>
            <a:normAutofit/>
          </a:bodyPr>
          <a:lstStyle/>
          <a:p>
            <a:pPr marL="457200" lvl="1" indent="0">
              <a:buNone/>
            </a:pPr>
            <a:r>
              <a:rPr lang="en-US" sz="3600" b="1" dirty="0">
                <a:solidFill>
                  <a:schemeClr val="bg1"/>
                </a:solidFill>
              </a:rPr>
              <a:t>I hate that. </a:t>
            </a:r>
            <a:endParaRPr lang="en-US" sz="3600" b="1" dirty="0"/>
          </a:p>
        </p:txBody>
      </p:sp>
    </p:spTree>
    <p:extLst>
      <p:ext uri="{BB962C8B-B14F-4D97-AF65-F5344CB8AC3E}">
        <p14:creationId xmlns:p14="http://schemas.microsoft.com/office/powerpoint/2010/main" val="2482028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4670</TotalTime>
  <Words>3828</Words>
  <Application>Microsoft Office PowerPoint</Application>
  <PresentationFormat>Widescreen</PresentationFormat>
  <Paragraphs>220</Paragraphs>
  <Slides>42</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Aptos</vt:lpstr>
      <vt:lpstr>Arial</vt:lpstr>
      <vt:lpstr>Century Gothic</vt:lpstr>
      <vt:lpstr>Century Schoolbook</vt:lpstr>
      <vt:lpstr>Courier</vt:lpstr>
      <vt:lpstr>Garamond</vt:lpstr>
      <vt:lpstr>Georgia</vt:lpstr>
      <vt:lpstr>Helvetica</vt:lpstr>
      <vt:lpstr>Source Sans Pro</vt:lpstr>
      <vt:lpstr>Times New Roman</vt:lpstr>
      <vt:lpstr>Wingdings 3</vt:lpstr>
      <vt:lpstr>ヒラギノ角ゴ Pro W3</vt:lpstr>
      <vt:lpstr>Ion</vt:lpstr>
      <vt:lpstr>Defense Friendly DUI Update: 2024  Lister, Holt &amp; Dennis’s Criminal Law Update October 2024 </vt:lpstr>
      <vt:lpstr>PowerPoint Presentation</vt:lpstr>
      <vt:lpstr>PowerPoint Presentation</vt:lpstr>
      <vt:lpstr>PowerPoint Presentation</vt:lpstr>
      <vt:lpstr>PowerPoint Presentation</vt:lpstr>
      <vt:lpstr>PowerPoint Presentation</vt:lpstr>
      <vt:lpstr>OVERVIEW OF THE GOOD NEWS</vt:lpstr>
      <vt:lpstr>My Goals</vt:lpstr>
      <vt:lpstr>Is there anything more anxiety-ridden than hearing that whining about “but these motions aren’t particularized?</vt:lpstr>
      <vt:lpstr>Particularization wasn’t ever really a problem, but this is just a reminder…</vt:lpstr>
      <vt:lpstr>We love cases that increase the burden on the state at motions. </vt:lpstr>
      <vt:lpstr>The greatest gift of this year - Jones</vt:lpstr>
      <vt:lpstr>We don’t raise constitutional speedy trial motions enough. </vt:lpstr>
      <vt:lpstr>Basics of the Constitutional Speedy Analysis</vt:lpstr>
      <vt:lpstr>Constitutional Speedy Motions: Judges keep messing them up. </vt:lpstr>
      <vt:lpstr>My Favorite Issue: Withdrawing Consent to Testing</vt:lpstr>
      <vt:lpstr>My Favorite Issue: Withdrawing Consent to Testing</vt:lpstr>
      <vt:lpstr>My Favorite Issue: Withdrawing Consent to Testing</vt:lpstr>
      <vt:lpstr>Daubert Motions</vt:lpstr>
      <vt:lpstr>Daubert Motions</vt:lpstr>
      <vt:lpstr>Daubert Motions</vt:lpstr>
      <vt:lpstr>HGN Test</vt:lpstr>
      <vt:lpstr>HGN Test</vt:lpstr>
      <vt:lpstr>SEARCH WARRANTS</vt:lpstr>
      <vt:lpstr>Search Warrants – The Basics</vt:lpstr>
      <vt:lpstr>Search Warrants – Look at how far the State will go to avoid getting a search warrant. </vt:lpstr>
      <vt:lpstr>Search Warrants – Look at how far the State will go to avoid getting a search warrant. </vt:lpstr>
      <vt:lpstr>PowerPoint Presentation</vt:lpstr>
      <vt:lpstr>Remember De la Paz? The testing being a search is important! </vt:lpstr>
      <vt:lpstr>PowerPoint Presentation</vt:lpstr>
      <vt:lpstr>PowerPoint Presentation</vt:lpstr>
      <vt:lpstr>Daubert</vt:lpstr>
      <vt:lpstr>Daubert</vt:lpstr>
      <vt:lpstr>Daubert</vt:lpstr>
      <vt:lpstr>Implied Consent Updates</vt:lpstr>
      <vt:lpstr>Statutory Implied Consent Issues: Rapid Fire</vt:lpstr>
      <vt:lpstr>Why do I say that? </vt:lpstr>
      <vt:lpstr>And the Georgia Supreme Court says so too…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To Know: Vehicular Homicide</dc:title>
  <dc:creator>Iniobong Ekpo</dc:creator>
  <cp:lastModifiedBy>. .</cp:lastModifiedBy>
  <cp:revision>28</cp:revision>
  <dcterms:created xsi:type="dcterms:W3CDTF">2024-05-14T02:04:31Z</dcterms:created>
  <dcterms:modified xsi:type="dcterms:W3CDTF">2024-10-17T14:34:33Z</dcterms:modified>
</cp:coreProperties>
</file>