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tif" ContentType="image/t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265" r:id="rId48"/>
    <p:sldId id="266" r:id="rId49"/>
    <p:sldId id="267" r:id="rId50"/>
    <p:sldId id="268" r:id="rId51"/>
    <p:sldId id="269" r:id="rId52"/>
    <p:sldId id="270" r:id="rId53"/>
    <p:sldId id="271" r:id="rId54"/>
    <p:sldId id="272" r:id="rId55"/>
    <p:sldId id="273" r:id="rId56"/>
    <p:sldId id="274" r:id="rId57"/>
    <p:sldId id="275" r:id="rId58"/>
    <p:sldId id="276" r:id="rId59"/>
    <p:sldId id="277" r:id="rId60"/>
    <p:sldId id="278" r:id="rId61"/>
    <p:sldId id="279" r:id="rId62"/>
    <p:sldId id="280" r:id="rId63"/>
    <p:sldId id="281" r:id="rId64"/>
    <p:sldId id="282" r:id="rId65"/>
    <p:sldId id="283" r:id="rId66"/>
    <p:sldId id="284" r:id="rId67"/>
    <p:sldId id="286" r:id="rId68"/>
    <p:sldId id="287" r:id="rId6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34" d="100"/>
          <a:sy n="134" d="100"/>
        </p:scale>
        <p:origin x="2488" y="5808"/>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63390278"/>
      </p:ext>
    </p:extLst>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766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Officers remember attorneys who rigorously cross-examined them.  Have you ever had an officer who knew NOTHING about the administration of the horizontal gaze </a:t>
            </a:r>
            <a:r>
              <a:rPr lang="en-US" dirty="0" err="1" smtClean="0"/>
              <a:t>nystagmus</a:t>
            </a:r>
            <a:r>
              <a:rPr lang="en-US" dirty="0" smtClean="0"/>
              <a:t> test at the time of the motion hearing, but by the time trial rolled around he testified as if he were an expert?  Did this happen because the officer attended a SFST refresher course prior to trial?  Not likely.  Instead, officers (and prosecutors) remember the painful attack or humiliation they endured during the motion hearing and thus prepare accordingly, often with what I call a contrived-overemphasis.  Over the course of the hearing and the trial, use the information you glean about the officer to assist you.</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a:defRPr/>
            </a:pPr>
            <a:fld id="{68003536-56F7-4442-B55E-74AABBDF78E6}" type="slidenum">
              <a:rPr lang="en-US" smtClean="0"/>
              <a:pPr>
                <a:defRPr/>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C397A130-D9DE-2C46-BDD1-9A0635D1A8EB}" type="slidenum">
              <a:rPr lang="en-US"/>
              <a:pPr>
                <a:defRPr/>
              </a:pPr>
              <a:t>22</a:t>
            </a:fld>
            <a:endParaRPr lang="en-US"/>
          </a:p>
        </p:txBody>
      </p:sp>
      <p:sp>
        <p:nvSpPr>
          <p:cNvPr id="60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p:txBody>
          <a:bodyPr/>
          <a:lstStyle/>
          <a:p>
            <a:pPr eaLnBrk="1" hangingPunct="1">
              <a:defRPr/>
            </a:pPr>
            <a:r>
              <a:rPr lang="en-US" smtClean="0">
                <a:latin typeface="Georgia" charset="0"/>
                <a:cs typeface="+mn-cs"/>
                <a:sym typeface="Georgia" charset="0"/>
              </a:rPr>
              <a:t>O.C.G.A. 17-5-30, which is also referred to in older case law as Section 13 of an Act of 1966 (Ga.L.1966, pp. 567, 571; Code Ann. 27-313),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F0D88847-6699-2446-9C1D-A7F3DECE275A}" type="slidenum">
              <a:rPr lang="en-US"/>
              <a:pPr>
                <a:defRPr/>
              </a:pPr>
              <a:t>34</a:t>
            </a:fld>
            <a:endParaRPr lang="en-US"/>
          </a:p>
        </p:txBody>
      </p:sp>
      <p:sp>
        <p:nvSpPr>
          <p:cNvPr id="6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34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BC965568-4FB6-924D-8BBD-C57B1032C6D8}" type="slidenum">
              <a:rPr lang="en-US"/>
              <a:pPr>
                <a:defRPr/>
              </a:pPr>
              <a:t>45</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sessionslawfirm.com"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p:nvPr/>
        </p:nvSpPr>
        <p:spPr>
          <a:xfrm>
            <a:off x="2159992" y="7602508"/>
            <a:ext cx="8684816" cy="20415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400"/>
            </a:pPr>
            <a:endParaRPr dirty="0"/>
          </a:p>
          <a:p>
            <a:pPr>
              <a:defRPr sz="1400"/>
            </a:pPr>
            <a:endParaRPr dirty="0"/>
          </a:p>
          <a:p>
            <a:pPr>
              <a:defRPr sz="1400"/>
            </a:pPr>
            <a:endParaRPr dirty="0"/>
          </a:p>
          <a:p>
            <a:pPr>
              <a:defRPr sz="1400"/>
            </a:pPr>
            <a:endParaRPr dirty="0"/>
          </a:p>
          <a:p>
            <a:pPr>
              <a:defRPr sz="1400"/>
            </a:pPr>
            <a:endParaRPr dirty="0"/>
          </a:p>
          <a:p>
            <a:pPr>
              <a:defRPr sz="1400"/>
            </a:pPr>
            <a:r>
              <a:rPr dirty="0">
                <a:hlinkClick r:id="rId2"/>
              </a:rPr>
              <a:t>The Sessions Law Firm, LLC</a:t>
            </a:r>
            <a:endParaRPr dirty="0"/>
          </a:p>
          <a:p>
            <a:pPr>
              <a:defRPr sz="1400"/>
            </a:pPr>
            <a:r>
              <a:rPr lang="en-US" dirty="0" smtClean="0"/>
              <a:t>715 Peachtree St., NE, Ste. 2061</a:t>
            </a:r>
          </a:p>
          <a:p>
            <a:pPr>
              <a:defRPr sz="1400"/>
            </a:pPr>
            <a:r>
              <a:rPr lang="en-US" dirty="0" smtClean="0"/>
              <a:t>Atlanta, GA 30308</a:t>
            </a:r>
            <a:endParaRPr dirty="0"/>
          </a:p>
          <a:p>
            <a:pPr>
              <a:defRPr sz="1400"/>
            </a:pPr>
            <a:r>
              <a:rPr dirty="0"/>
              <a:t>Telephone: (470) 225-7710</a:t>
            </a:r>
          </a:p>
        </p:txBody>
      </p:sp>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2" name="Shape 42"/>
          <p:cNvSpPr>
            <a:spLocks noGrp="1"/>
          </p:cNvSpPr>
          <p:nvPr>
            <p:ph type="title"/>
          </p:nvPr>
        </p:nvSpPr>
        <p:spPr>
          <a:xfrm>
            <a:off x="508000" y="3670300"/>
            <a:ext cx="11988800" cy="2413000"/>
          </a:xfrm>
          <a:prstGeom prst="rect">
            <a:avLst/>
          </a:prstGeom>
        </p:spPr>
        <p:txBody>
          <a:bodyPr/>
          <a:lstStyle/>
          <a:p>
            <a:r>
              <a:t>Title Text</a:t>
            </a:r>
          </a:p>
        </p:txBody>
      </p:sp>
      <p:sp>
        <p:nvSpPr>
          <p:cNvPr id="43" name="Shape 4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0" name="Shape 50"/>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3" name="Shape 53"/>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4" name="Shape 54"/>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5" name="Shape 55"/>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r>
              <a:t>Title Text</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p>
            <a:r>
              <a:t>Title Text</a:t>
            </a:r>
          </a:p>
        </p:txBody>
      </p:sp>
      <p:sp>
        <p:nvSpPr>
          <p:cNvPr id="72" name="Shape 7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0" name="Shape 80"/>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1" name="Shape 81"/>
          <p:cNvSpPr>
            <a:spLocks noGrp="1"/>
          </p:cNvSpPr>
          <p:nvPr>
            <p:ph type="title"/>
          </p:nvPr>
        </p:nvSpPr>
        <p:spPr>
          <a:prstGeom prst="rect">
            <a:avLst/>
          </a:prstGeom>
        </p:spPr>
        <p:txBody>
          <a:bodyPr/>
          <a:lstStyle/>
          <a:p>
            <a:r>
              <a:t>Title Text</a:t>
            </a:r>
          </a:p>
        </p:txBody>
      </p:sp>
      <p:sp>
        <p:nvSpPr>
          <p:cNvPr id="82" name="Shape 82"/>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3" name="Shape 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0" name="Shape 90"/>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8" name="Shape 98"/>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8" name="Shape 108"/>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9" name="Shape 109"/>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7" name="Shape 117"/>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8" name="Shape 1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Shape 13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4" name="Shape 134"/>
          <p:cNvSpPr>
            <a:spLocks noGrp="1"/>
          </p:cNvSpPr>
          <p:nvPr>
            <p:ph type="title"/>
          </p:nvPr>
        </p:nvSpPr>
        <p:spPr>
          <a:prstGeom prst="rect">
            <a:avLst/>
          </a:prstGeom>
        </p:spPr>
        <p:txBody>
          <a:bodyPr/>
          <a:lstStyle/>
          <a:p>
            <a:r>
              <a:t>Title Text</a:t>
            </a:r>
          </a:p>
        </p:txBody>
      </p:sp>
      <p:sp>
        <p:nvSpPr>
          <p:cNvPr id="135" name="Shape 13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5745155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1" r:id="rId11"/>
    <p:sldLayoutId id="2147483662" r:id="rId12"/>
  </p:sldLayoutIdLst>
  <p:transition xmlns:p14="http://schemas.microsoft.com/office/powerpoint/2010/mai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t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png"/><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jpe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a.next.westlaw.com/Link/Document/FullText?findType=Y&amp;serNum=1972127165&amp;originatingDoc=I941c6144477011ddb6a3a099756c05b7&amp;refType=RP&amp;originationContext=document&amp;transitionType=DocumentItem&amp;contextData=(sc.Search)" TargetMode="External"/><Relationship Id="rId3" Type="http://schemas.openxmlformats.org/officeDocument/2006/relationships/hyperlink" Target="https://a.next.westlaw.com/Link/Document/FullText?findType=Y&amp;serNum=1992113956&amp;originatingDoc=I941c6144477011ddb6a3a099756c05b7&amp;refType=RP&amp;originationContext=document&amp;transitionType=DocumentItem&amp;contextData=(sc.Search)"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a.next.westlaw.com/Link/Document/FullText?findType=Y&amp;serNum=1972127165&amp;originatingDoc=I33f15ba282a311df86c1ad798a0ca1c1&amp;refType=RP&amp;originationContext=document&amp;transitionType=DocumentItem&amp;contextData=(sc.DocLink)"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7.t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8.png"/></Relationships>
</file>

<file path=ppt/slides/_rels/slide60.xml.rels><?xml version="1.0" encoding="UTF-8" standalone="yes"?>
<Relationships xmlns="http://schemas.openxmlformats.org/package/2006/relationships"><Relationship Id="rId3" Type="http://schemas.openxmlformats.org/officeDocument/2006/relationships/hyperlink" Target="https://a.next.westlaw.com/Link/Document/FullText?findType=Y&amp;serNum=1969132910&amp;pubNum=0000708&amp;originatingDoc=I13c9ab00572811e5a807ad48145ed9f1&amp;refType=RP&amp;originationContext=document&amp;transitionType=DocumentItem&amp;contextData=(sc.History*oc.Search)" TargetMode="External"/><Relationship Id="rId4" Type="http://schemas.openxmlformats.org/officeDocument/2006/relationships/hyperlink" Target="https://a.next.westlaw.com/Link/Document/FullText?findType=Y&amp;serNum=2006255410&amp;pubNum=0000711&amp;originatingDoc=I13c9ab00572811e5a807ad48145ed9f1&amp;refType=RP&amp;originationContext=document&amp;transitionType=DocumentItem&amp;contextData=(sc.History*oc.Search)" TargetMode="External"/><Relationship Id="rId1" Type="http://schemas.openxmlformats.org/officeDocument/2006/relationships/slideLayout" Target="../slideLayouts/slideLayout11.xml"/><Relationship Id="rId2" Type="http://schemas.openxmlformats.org/officeDocument/2006/relationships/hyperlink" Target="https://a.next.westlaw.com/Link/Document/FullText?findType=Y&amp;serNum=2026983029&amp;pubNum=0000711&amp;originatingDoc=I13c9ab00572811e5a807ad48145ed9f1&amp;refType=RP&amp;originationContext=document&amp;transitionType=DocumentItem&amp;contextData=(sc.History*oc.Search)"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a.next.westlaw.com/Link/Document/FullText?findType=Y&amp;serNum=2021891627&amp;pubNum=0000711&amp;originatingDoc=I13c9ab00572811e5a807ad48145ed9f1&amp;refType=RP&amp;originationContext=document&amp;transitionType=DocumentItem&amp;contextData=(sc.History*oc.Search)"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a.next.westlaw.com/Link/Document/FullText?findType=Y&amp;serNum=2027224438&amp;pubNum=711&amp;originatingDoc=I19f69552eaef11e2a160cacff148223f&amp;refType=RP&amp;originationContext=document&amp;transitionType=DocumentItem&amp;contextData=(sc.Keycite)"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ti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ti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ti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tif"/><Relationship Id="rId3" Type="http://schemas.openxmlformats.org/officeDocument/2006/relationships/image" Target="../media/image3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 Id="rId3" Type="http://schemas.openxmlformats.org/officeDocument/2006/relationships/image" Target="../media/image3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body" idx="13"/>
          </p:nvPr>
        </p:nvSpPr>
        <p:spPr>
          <a:xfrm>
            <a:off x="508000" y="6835316"/>
            <a:ext cx="7200900" cy="908967"/>
          </a:xfrm>
          <a:prstGeom prst="rect">
            <a:avLst/>
          </a:prstGeom>
        </p:spPr>
        <p:txBody>
          <a:bodyPr/>
          <a:lstStyle/>
          <a:p>
            <a:r>
              <a:rPr dirty="0"/>
              <a:t>Georgia Association of Criminal Defense Lawyers</a:t>
            </a:r>
          </a:p>
          <a:p>
            <a:r>
              <a:rPr dirty="0" smtClean="0"/>
              <a:t>Spri</a:t>
            </a:r>
            <a:r>
              <a:rPr lang="en-US" dirty="0" smtClean="0"/>
              <a:t>ng 2019</a:t>
            </a:r>
            <a:endParaRPr dirty="0"/>
          </a:p>
        </p:txBody>
      </p:sp>
      <p:sp>
        <p:nvSpPr>
          <p:cNvPr id="146" name="Shape 146"/>
          <p:cNvSpPr>
            <a:spLocks noGrp="1"/>
          </p:cNvSpPr>
          <p:nvPr>
            <p:ph type="ctrTitle"/>
          </p:nvPr>
        </p:nvSpPr>
        <p:spPr>
          <a:prstGeom prst="rect">
            <a:avLst/>
          </a:prstGeom>
        </p:spPr>
        <p:txBody>
          <a:bodyPr/>
          <a:lstStyle>
            <a:lvl1pPr defTabSz="549148">
              <a:spcBef>
                <a:spcPts val="1500"/>
              </a:spcBef>
              <a:defRPr sz="6580"/>
            </a:lvl1pPr>
          </a:lstStyle>
          <a:p>
            <a:r>
              <a:rPr lang="en-US" dirty="0" smtClean="0"/>
              <a:t>A Practical Guide to DUI Motions Practice</a:t>
            </a:r>
            <a:endParaRPr dirty="0"/>
          </a:p>
        </p:txBody>
      </p:sp>
      <p:sp>
        <p:nvSpPr>
          <p:cNvPr id="147" name="Shape 147"/>
          <p:cNvSpPr>
            <a:spLocks noGrp="1"/>
          </p:cNvSpPr>
          <p:nvPr>
            <p:ph type="subTitle" sz="quarter" idx="1"/>
          </p:nvPr>
        </p:nvSpPr>
        <p:spPr>
          <a:prstGeom prst="rect">
            <a:avLst/>
          </a:prstGeom>
        </p:spPr>
        <p:txBody>
          <a:bodyPr/>
          <a:lstStyle/>
          <a:p>
            <a:r>
              <a:rPr dirty="0"/>
              <a:t>Ben Sessions</a:t>
            </a:r>
          </a:p>
          <a:p>
            <a:r>
              <a:rPr dirty="0"/>
              <a:t>@Ben_Sessions</a:t>
            </a:r>
          </a:p>
          <a:p>
            <a:r>
              <a:rPr lang="en-US" dirty="0" err="1" smtClean="0"/>
              <a:t>TheSessionsLawFirm.com</a:t>
            </a:r>
            <a:endParaRPr dirty="0"/>
          </a:p>
        </p:txBody>
      </p:sp>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prstGeom prst="rect">
            <a:avLst/>
          </a:prstGeom>
        </p:spPr>
        <p:txBody>
          <a:bodyPr/>
          <a:lstStyle>
            <a:lvl1pPr algn="l"/>
          </a:lstStyle>
          <a:p>
            <a:r>
              <a:t>The Customary Rules</a:t>
            </a:r>
          </a:p>
        </p:txBody>
      </p:sp>
      <p:sp>
        <p:nvSpPr>
          <p:cNvPr id="150" name="Shape 150"/>
          <p:cNvSpPr>
            <a:spLocks noGrp="1"/>
          </p:cNvSpPr>
          <p:nvPr>
            <p:ph type="body" idx="1"/>
          </p:nvPr>
        </p:nvSpPr>
        <p:spPr>
          <a:prstGeom prst="rect">
            <a:avLst/>
          </a:prstGeom>
        </p:spPr>
        <p:txBody>
          <a:bodyPr/>
          <a:lstStyle/>
          <a:p>
            <a:r>
              <a:t>File your standard motions. </a:t>
            </a:r>
          </a:p>
          <a:p>
            <a:r>
              <a:t>Review discovery. </a:t>
            </a:r>
          </a:p>
          <a:p>
            <a:r>
              <a:t>Maybe argue a motion to suppress or exclude. </a:t>
            </a:r>
          </a:p>
          <a:p>
            <a:r>
              <a:t>Motion is denied.</a:t>
            </a:r>
          </a:p>
          <a:p>
            <a:r>
              <a:t>Trial or plea. </a:t>
            </a:r>
          </a:p>
        </p:txBody>
      </p:sp>
    </p:spTree>
  </p:cSld>
  <p:clrMapOvr>
    <a:masterClrMapping/>
  </p:clrMapOvr>
  <p:transition xmlns:p14="http://schemas.microsoft.com/office/powerpoint/2010/mai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prstGeom prst="rect">
            <a:avLst/>
          </a:prstGeom>
        </p:spPr>
        <p:txBody>
          <a:bodyPr/>
          <a:lstStyle>
            <a:lvl1pPr defTabSz="519937">
              <a:spcBef>
                <a:spcPts val="1400"/>
              </a:spcBef>
              <a:defRPr sz="6230"/>
            </a:lvl1pPr>
          </a:lstStyle>
          <a:p>
            <a:r>
              <a:t>What are the common tactics that work?</a:t>
            </a:r>
          </a:p>
        </p:txBody>
      </p:sp>
      <p:sp>
        <p:nvSpPr>
          <p:cNvPr id="153" name="Shape 153"/>
          <p:cNvSpPr>
            <a:spLocks noGrp="1"/>
          </p:cNvSpPr>
          <p:nvPr>
            <p:ph type="body" idx="1"/>
          </p:nvPr>
        </p:nvSpPr>
        <p:spPr>
          <a:prstGeom prst="rect">
            <a:avLst/>
          </a:prstGeom>
        </p:spPr>
        <p:txBody>
          <a:bodyPr/>
          <a:lstStyle/>
          <a:p>
            <a:r>
              <a:t>There are no "common tactics" that consistently work. </a:t>
            </a:r>
          </a:p>
          <a:p>
            <a:r>
              <a:t>It is the uncommon that works. (No, I'm not talking about wearing tennis shoes to court or fighting over what table in the courtroom you get to sit at.)</a:t>
            </a:r>
          </a:p>
        </p:txBody>
      </p:sp>
    </p:spTree>
  </p:cSld>
  <p:clrMapOvr>
    <a:masterClrMapping/>
  </p:clrMapOvr>
  <p:transition xmlns:p14="http://schemas.microsoft.com/office/powerpoint/2010/mai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34A0DFBC-51D4-4AAB-B953-0C43F20CEF00-L0-001.jpeg"/>
          <p:cNvPicPr>
            <a:picLocks noGrp="1" noChangeAspect="1"/>
          </p:cNvPicPr>
          <p:nvPr>
            <p:ph type="pic" idx="13"/>
          </p:nvPr>
        </p:nvPicPr>
        <p:blipFill>
          <a:blip r:embed="rId2">
            <a:extLst/>
          </a:blip>
          <a:srcRect l="17634" r="17634"/>
          <a:stretch>
            <a:fillRect/>
          </a:stretch>
        </p:blipFill>
        <p:spPr>
          <a:prstGeom prst="rect">
            <a:avLst/>
          </a:prstGeom>
        </p:spPr>
      </p:pic>
    </p:spTree>
  </p:cSld>
  <p:clrMapOvr>
    <a:masterClrMapping/>
  </p:clrMapOvr>
  <p:transition xmlns:p14="http://schemas.microsoft.com/office/powerpoint/2010/mai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BC84C5C5-197F-46C8-886C-7D450AB6EEF3-L0-001.jpeg"/>
          <p:cNvPicPr>
            <a:picLocks noGrp="1" noChangeAspect="1"/>
          </p:cNvPicPr>
          <p:nvPr>
            <p:ph type="pic" idx="13"/>
          </p:nvPr>
        </p:nvPicPr>
        <p:blipFill>
          <a:blip r:embed="rId2">
            <a:extLst/>
          </a:blip>
          <a:srcRect l="5555" r="5555"/>
          <a:stretch>
            <a:fillRect/>
          </a:stretch>
        </p:blipFill>
        <p:spPr>
          <a:prstGeom prst="rect">
            <a:avLst/>
          </a:prstGeom>
        </p:spPr>
      </p:pic>
    </p:spTree>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669AB499-ADD0-4DA1-BFF2-3244C01CB672-L0-001.jpeg"/>
          <p:cNvPicPr>
            <a:picLocks noGrp="1" noChangeAspect="1"/>
          </p:cNvPicPr>
          <p:nvPr>
            <p:ph type="pic" idx="13"/>
          </p:nvPr>
        </p:nvPicPr>
        <p:blipFill>
          <a:blip r:embed="rId2">
            <a:extLst/>
          </a:blip>
          <a:srcRect t="12500" b="12499"/>
          <a:stretch>
            <a:fillRect/>
          </a:stretch>
        </p:blipFill>
        <p:spPr>
          <a:xfrm>
            <a:off x="0" y="0"/>
            <a:ext cx="13004800" cy="9753600"/>
          </a:xfrm>
          <a:prstGeom prst="rect">
            <a:avLst/>
          </a:prstGeom>
        </p:spPr>
      </p:pic>
    </p:spTree>
  </p:cSld>
  <p:clrMapOvr>
    <a:masterClrMapping/>
  </p:clrMapOvr>
  <p:transition xmlns:p14="http://schemas.microsoft.com/office/powerpoint/2010/mai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508000" y="812800"/>
            <a:ext cx="11988800" cy="1219200"/>
          </a:xfrm>
          <a:prstGeom prst="rect">
            <a:avLst/>
          </a:prstGeom>
        </p:spPr>
        <p:txBody>
          <a:bodyPr/>
          <a:lstStyle>
            <a:lvl1pPr algn="l"/>
          </a:lstStyle>
          <a:p>
            <a:r>
              <a:t>Do I fight on their terms?</a:t>
            </a:r>
          </a:p>
        </p:txBody>
      </p:sp>
      <p:pic>
        <p:nvPicPr>
          <p:cNvPr id="162" name="Einstein.tiff"/>
          <p:cNvPicPr>
            <a:picLocks noChangeAspect="1"/>
          </p:cNvPicPr>
          <p:nvPr/>
        </p:nvPicPr>
        <p:blipFill>
          <a:blip r:embed="rId2">
            <a:extLst/>
          </a:blip>
          <a:stretch>
            <a:fillRect/>
          </a:stretch>
        </p:blipFill>
        <p:spPr>
          <a:xfrm>
            <a:off x="1858433" y="2603500"/>
            <a:ext cx="9283701" cy="5570220"/>
          </a:xfrm>
          <a:prstGeom prst="rect">
            <a:avLst/>
          </a:prstGeom>
          <a:ln w="12700">
            <a:miter lim="400000"/>
          </a:ln>
        </p:spPr>
      </p:pic>
    </p:spTree>
  </p:cSld>
  <p:clrMapOvr>
    <a:masterClrMapping/>
  </p:clrMapOvr>
  <p:transition xmlns:p14="http://schemas.microsoft.com/office/powerpoint/2010/mai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p:cNvSpPr>
          <p:nvPr>
            <p:ph type="title"/>
          </p:nvPr>
        </p:nvSpPr>
        <p:spPr>
          <a:prstGeom prst="rect">
            <a:avLst/>
          </a:prstGeom>
        </p:spPr>
        <p:txBody>
          <a:bodyPr/>
          <a:lstStyle>
            <a:lvl1pPr defTabSz="461518">
              <a:spcBef>
                <a:spcPts val="1200"/>
              </a:spcBef>
              <a:defRPr sz="5530"/>
            </a:lvl1pPr>
          </a:lstStyle>
          <a:p>
            <a:r>
              <a:rPr dirty="0"/>
              <a:t>Reconsider how and why you do what you do.</a:t>
            </a:r>
          </a:p>
        </p:txBody>
      </p:sp>
      <p:grpSp>
        <p:nvGrpSpPr>
          <p:cNvPr id="167" name="Group 167"/>
          <p:cNvGrpSpPr/>
          <p:nvPr/>
        </p:nvGrpSpPr>
        <p:grpSpPr>
          <a:xfrm>
            <a:off x="6983319" y="2273299"/>
            <a:ext cx="5537201" cy="7010401"/>
            <a:chOff x="0" y="0"/>
            <a:chExt cx="5537200" cy="7010400"/>
          </a:xfrm>
        </p:grpSpPr>
        <p:pic>
          <p:nvPicPr>
            <p:cNvPr id="166" name="0D817687-CAA2-419E-815E-46EDC65A1C05-L0-001.jpeg"/>
            <p:cNvPicPr>
              <a:picLocks/>
            </p:cNvPicPr>
            <p:nvPr/>
          </p:nvPicPr>
          <p:blipFill>
            <a:blip r:embed="rId2">
              <a:extLst/>
            </a:blip>
            <a:srcRect l="1963" r="1963" b="2654"/>
            <a:stretch>
              <a:fillRect/>
            </a:stretch>
          </p:blipFill>
          <p:spPr>
            <a:xfrm>
              <a:off x="127000" y="88900"/>
              <a:ext cx="5283200" cy="6680200"/>
            </a:xfrm>
            <a:prstGeom prst="rect">
              <a:avLst/>
            </a:prstGeom>
            <a:ln>
              <a:noFill/>
            </a:ln>
            <a:effectLst/>
          </p:spPr>
        </p:pic>
        <p:pic>
          <p:nvPicPr>
            <p:cNvPr id="165" name="Picture 164"/>
            <p:cNvPicPr>
              <a:picLocks/>
            </p:cNvPicPr>
            <p:nvPr/>
          </p:nvPicPr>
          <p:blipFill>
            <a:blip r:embed="rId3">
              <a:extLst/>
            </a:blip>
            <a:stretch>
              <a:fillRect/>
            </a:stretch>
          </p:blipFill>
          <p:spPr>
            <a:xfrm>
              <a:off x="0" y="0"/>
              <a:ext cx="5537200" cy="7010400"/>
            </a:xfrm>
            <a:prstGeom prst="rect">
              <a:avLst/>
            </a:prstGeom>
            <a:effectLst/>
          </p:spPr>
        </p:pic>
      </p:grpSp>
      <p:sp>
        <p:nvSpPr>
          <p:cNvPr id="168" name="Shape 168"/>
          <p:cNvSpPr/>
          <p:nvPr/>
        </p:nvSpPr>
        <p:spPr>
          <a:xfrm>
            <a:off x="520700" y="4267200"/>
            <a:ext cx="5676900" cy="1739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lvl1pPr algn="l" defTabSz="537463">
              <a:defRPr sz="3312"/>
            </a:lvl1pPr>
          </a:lstStyle>
          <a:p>
            <a:r>
              <a:t>Yes, you are an “underdog”, battling giants, and you are probably a misfit. </a:t>
            </a:r>
          </a:p>
        </p:txBody>
      </p:sp>
    </p:spTree>
  </p:cSld>
  <p:clrMapOvr>
    <a:masterClrMapping/>
  </p:clrMapOvr>
  <p:transition xmlns:p14="http://schemas.microsoft.com/office/powerpoint/2010/mai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B8F0C9A9-8EBB-431B-8823-E1B0EA6875B2-L0-001.jpg"/>
          <p:cNvPicPr>
            <a:picLocks noGrp="1" noChangeAspect="1"/>
          </p:cNvPicPr>
          <p:nvPr>
            <p:ph type="pic" idx="13"/>
          </p:nvPr>
        </p:nvPicPr>
        <p:blipFill>
          <a:blip r:embed="rId2">
            <a:extLst/>
          </a:blip>
          <a:srcRect l="5630" r="5674"/>
          <a:stretch>
            <a:fillRect/>
          </a:stretch>
        </p:blipFill>
        <p:spPr>
          <a:prstGeom prst="rect">
            <a:avLst/>
          </a:prstGeom>
        </p:spPr>
      </p:pic>
    </p:spTree>
  </p:cSld>
  <p:clrMapOvr>
    <a:masterClrMapping/>
  </p:clrMapOvr>
  <p:transition xmlns:p14="http://schemas.microsoft.com/office/powerpoint/2010/mai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0" y="457200"/>
            <a:ext cx="13004800" cy="1765300"/>
          </a:xfrm>
        </p:spPr>
        <p:txBody>
          <a:bodyPr>
            <a:normAutofit/>
          </a:bodyPr>
          <a:lstStyle/>
          <a:p>
            <a:pPr eaLnBrk="1" hangingPunct="1">
              <a:defRPr/>
            </a:pPr>
            <a:r>
              <a:rPr lang="en-US" sz="3600" dirty="0" smtClean="0">
                <a:solidFill>
                  <a:srgbClr val="FF0000"/>
                </a:solidFill>
                <a:latin typeface="Helvetica" charset="0"/>
                <a:cs typeface="+mj-cs"/>
                <a:sym typeface="Helvetica" charset="0"/>
              </a:rPr>
              <a:t/>
            </a:r>
            <a:br>
              <a:rPr lang="en-US" sz="3600" dirty="0" smtClean="0">
                <a:solidFill>
                  <a:srgbClr val="FF0000"/>
                </a:solidFill>
                <a:latin typeface="Helvetica" charset="0"/>
                <a:cs typeface="+mj-cs"/>
                <a:sym typeface="Helvetica" charset="0"/>
              </a:rPr>
            </a:br>
            <a:r>
              <a:rPr lang="en-US" sz="3600" dirty="0" smtClean="0">
                <a:solidFill>
                  <a:srgbClr val="FF0000"/>
                </a:solidFill>
                <a:cs typeface="Times New Roman" charset="0"/>
                <a:sym typeface="Times New Roman" charset="0"/>
              </a:rPr>
              <a:t>The pursuit of motions can be a frustrating endeavor…</a:t>
            </a:r>
            <a:r>
              <a:rPr lang="en-US" sz="3600" dirty="0" smtClean="0">
                <a:solidFill>
                  <a:srgbClr val="FF0000"/>
                </a:solidFill>
                <a:cs typeface="+mj-cs"/>
                <a:sym typeface="Times New Roman" charset="0"/>
              </a:rPr>
              <a:t/>
            </a:r>
            <a:br>
              <a:rPr lang="en-US" sz="3600" dirty="0" smtClean="0">
                <a:solidFill>
                  <a:srgbClr val="FF0000"/>
                </a:solidFill>
                <a:cs typeface="+mj-cs"/>
                <a:sym typeface="Times New Roman" charset="0"/>
              </a:rPr>
            </a:br>
            <a:endParaRPr lang="en-US" sz="3600" dirty="0" smtClean="0">
              <a:solidFill>
                <a:srgbClr val="FF0000"/>
              </a:solidFill>
              <a:cs typeface="+mj-cs"/>
            </a:endParaRPr>
          </a:p>
        </p:txBody>
      </p:sp>
      <p:sp>
        <p:nvSpPr>
          <p:cNvPr id="15362" name="Rectangle 2"/>
          <p:cNvSpPr>
            <a:spLocks noGrp="1" noChangeArrowheads="1"/>
          </p:cNvSpPr>
          <p:nvPr>
            <p:ph type="body" idx="1"/>
          </p:nvPr>
        </p:nvSpPr>
        <p:spPr>
          <a:xfrm>
            <a:off x="995419" y="6540213"/>
            <a:ext cx="10503382" cy="2057400"/>
          </a:xfrm>
        </p:spPr>
        <p:txBody>
          <a:bodyPr>
            <a:noAutofit/>
          </a:bodyPr>
          <a:lstStyle/>
          <a:p>
            <a:pPr marL="0" indent="0" algn="just" eaLnBrk="1" hangingPunct="1">
              <a:defRPr/>
            </a:pPr>
            <a:endParaRPr lang="en-US" sz="2800" dirty="0" smtClean="0">
              <a:solidFill>
                <a:schemeClr val="tx1"/>
              </a:solidFill>
              <a:cs typeface="+mn-cs"/>
            </a:endParaRPr>
          </a:p>
          <a:p>
            <a:pPr marL="0" indent="0" algn="just" eaLnBrk="1" hangingPunct="1">
              <a:buNone/>
              <a:defRPr/>
            </a:pPr>
            <a:endParaRPr lang="en-US" sz="2800" dirty="0" smtClean="0">
              <a:solidFill>
                <a:schemeClr val="tx1"/>
              </a:solidFill>
              <a:cs typeface="+mn-cs"/>
            </a:endParaRPr>
          </a:p>
          <a:p>
            <a:pPr marL="0" indent="0" eaLnBrk="1" hangingPunct="1">
              <a:buNone/>
              <a:defRPr/>
            </a:pPr>
            <a:r>
              <a:rPr lang="en-US" sz="2800" dirty="0" smtClean="0">
                <a:solidFill>
                  <a:schemeClr val="tx1"/>
                </a:solidFill>
                <a:latin typeface="Georgia" charset="0"/>
                <a:cs typeface="Times New Roman" charset="0"/>
                <a:sym typeface="Times New Roman" charset="0"/>
              </a:rPr>
              <a:t>particularly if you only define success in terms having your motion granted.</a:t>
            </a:r>
            <a:endParaRPr lang="en-US" sz="2800" dirty="0" smtClean="0">
              <a:solidFill>
                <a:schemeClr val="tx1"/>
              </a:solidFill>
              <a:latin typeface="Georgia" charset="0"/>
              <a:cs typeface="+mn-cs"/>
              <a:sym typeface="Times New Roman" charset="0"/>
            </a:endParaRPr>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2469693"/>
            <a:ext cx="6858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426397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z="4400" dirty="0" smtClean="0">
                <a:solidFill>
                  <a:srgbClr val="FF0000"/>
                </a:solidFill>
                <a:cs typeface="+mj-cs"/>
              </a:rPr>
              <a:t>We hardly ever hear </a:t>
            </a:r>
            <a:r>
              <a:rPr lang="ja-JP" altLang="en-US" sz="4400" dirty="0" smtClean="0">
                <a:solidFill>
                  <a:srgbClr val="FF0000"/>
                </a:solidFill>
                <a:latin typeface="Georgia"/>
                <a:cs typeface="+mj-cs"/>
              </a:rPr>
              <a:t>“</a:t>
            </a:r>
            <a:r>
              <a:rPr lang="en-US" sz="4400" dirty="0" smtClean="0">
                <a:solidFill>
                  <a:srgbClr val="FF0000"/>
                </a:solidFill>
                <a:cs typeface="+mj-cs"/>
              </a:rPr>
              <a:t>motion granted</a:t>
            </a:r>
            <a:r>
              <a:rPr lang="ja-JP" altLang="en-US" sz="4400" dirty="0" smtClean="0">
                <a:solidFill>
                  <a:srgbClr val="FF0000"/>
                </a:solidFill>
                <a:latin typeface="Georgia"/>
                <a:cs typeface="+mj-cs"/>
              </a:rPr>
              <a:t>”</a:t>
            </a:r>
            <a:r>
              <a:rPr lang="en-US" sz="4400" dirty="0" smtClean="0">
                <a:solidFill>
                  <a:srgbClr val="FF0000"/>
                </a:solidFill>
                <a:cs typeface="+mj-cs"/>
              </a:rPr>
              <a:t>…</a:t>
            </a:r>
          </a:p>
        </p:txBody>
      </p:sp>
      <p:pic>
        <p:nvPicPr>
          <p:cNvPr id="194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8400" y="3810000"/>
            <a:ext cx="252412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2356397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1320800" y="774700"/>
            <a:ext cx="10464800" cy="889000"/>
          </a:xfrm>
        </p:spPr>
        <p:txBody>
          <a:bodyPr/>
          <a:lstStyle/>
          <a:p>
            <a:pPr eaLnBrk="1" hangingPunct="1">
              <a:defRPr/>
            </a:pPr>
            <a:r>
              <a:rPr lang="en-US" sz="4400" dirty="0" smtClean="0">
                <a:solidFill>
                  <a:srgbClr val="FF0000"/>
                </a:solidFill>
                <a:latin typeface="Georgia Bold" charset="0"/>
                <a:cs typeface="+mj-cs"/>
              </a:rPr>
              <a:t>Dirty Dozen Rules for Motions</a:t>
            </a:r>
          </a:p>
        </p:txBody>
      </p:sp>
      <p:sp>
        <p:nvSpPr>
          <p:cNvPr id="17410" name="Rectangle 2"/>
          <p:cNvSpPr>
            <a:spLocks noGrp="1" noChangeArrowheads="1"/>
          </p:cNvSpPr>
          <p:nvPr>
            <p:ph type="body" idx="1"/>
          </p:nvPr>
        </p:nvSpPr>
        <p:spPr>
          <a:xfrm>
            <a:off x="635000" y="1098515"/>
            <a:ext cx="11912600" cy="8197886"/>
          </a:xfrm>
        </p:spPr>
        <p:txBody>
          <a:bodyPr>
            <a:normAutofit/>
          </a:bodyPr>
          <a:lstStyle/>
          <a:p>
            <a:pPr marL="0" indent="0" eaLnBrk="1" hangingPunct="1">
              <a:lnSpc>
                <a:spcPct val="80000"/>
              </a:lnSpc>
              <a:defRPr/>
            </a:pPr>
            <a:endParaRPr lang="en-US" sz="2400" dirty="0" smtClean="0">
              <a:latin typeface="Times New Roman" charset="0"/>
              <a:cs typeface="+mn-cs"/>
              <a:sym typeface="Times New Roman" charset="0"/>
            </a:endParaRPr>
          </a:p>
          <a:p>
            <a:pPr marL="0" indent="0" algn="l" eaLnBrk="1" hangingPunct="1">
              <a:lnSpc>
                <a:spcPct val="80000"/>
              </a:lnSpc>
              <a:defRPr/>
            </a:pPr>
            <a:endParaRPr lang="en-US" sz="2400" dirty="0" smtClean="0">
              <a:latin typeface="Times New Roman"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1.</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We influence and/or control most issues that get litigated.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2.</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We should influence and/or control how most issues get litigated.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3.</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You do not have to win a motion to have it aid you in the case.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4.</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Not all issues must be litigated. What we do not litigate may be more important than what we do litigate.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5.</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Choose your battles. The goal is to win the war. </a:t>
            </a:r>
            <a:endParaRPr lang="en-US" sz="2400" dirty="0" smtClean="0">
              <a:latin typeface="Georgia" charset="0"/>
              <a:cs typeface="+mn-cs"/>
              <a:sym typeface="Times New Roman" charset="0"/>
            </a:endParaRPr>
          </a:p>
          <a:p>
            <a:pPr marL="0" indent="0">
              <a:lnSpc>
                <a:spcPct val="110000"/>
              </a:lnSpc>
              <a:spcBef>
                <a:spcPts val="0"/>
              </a:spcBef>
              <a:buNone/>
              <a:defRPr/>
            </a:pPr>
            <a:r>
              <a:rPr lang="en-US" sz="2400" dirty="0" smtClean="0">
                <a:latin typeface="Georgia" charset="0"/>
                <a:cs typeface="Times New Roman" charset="0"/>
                <a:sym typeface="Times New Roman" charset="0"/>
              </a:rPr>
              <a:t>6.</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Do not ever underestimate the power of giving the other side the 	opportunity to muck up.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7.</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Know when and why to walk away from an issue. Plan on it.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8.</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Do not assume that the opposition knows anything about what you 	know.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9.</a:t>
            </a:r>
            <a:r>
              <a:rPr lang="en-US" sz="2400" dirty="0" smtClean="0">
                <a:latin typeface="Georgia" charset="0"/>
                <a:cs typeface="+mn-cs"/>
                <a:sym typeface="Times New Roman" charset="0"/>
              </a:rPr>
              <a:t>	</a:t>
            </a:r>
            <a:r>
              <a:rPr lang="en-US" sz="2400" i="1" dirty="0" smtClean="0">
                <a:latin typeface="Georgia" charset="0"/>
                <a:cs typeface="Times New Roman" charset="0"/>
                <a:sym typeface="Times New Roman" charset="0"/>
              </a:rPr>
              <a:t>Gratuitously being obnoxious usually accomplishes nothing</a:t>
            </a:r>
            <a:r>
              <a:rPr lang="en-US" sz="2400" dirty="0" smtClean="0">
                <a:latin typeface="Georgia" charset="0"/>
                <a:cs typeface="Times New Roman" charset="0"/>
                <a:sym typeface="Times New Roman" charset="0"/>
              </a:rPr>
              <a:t>. Planned obnoxiousness is different.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10.</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Be careful what you ask for, you may get it.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11.</a:t>
            </a:r>
            <a:r>
              <a:rPr lang="en-US" sz="2400" dirty="0" smtClean="0">
                <a:latin typeface="Georgia" charset="0"/>
                <a:cs typeface="+mn-cs"/>
                <a:sym typeface="Times New Roman" charset="0"/>
              </a:rPr>
              <a:t>	</a:t>
            </a:r>
            <a:r>
              <a:rPr lang="en-US" sz="2400" b="1" dirty="0" smtClean="0">
                <a:latin typeface="Georgia" charset="0"/>
                <a:cs typeface="Times New Roman" charset="0"/>
                <a:sym typeface="Times New Roman" charset="0"/>
              </a:rPr>
              <a:t>A half-cocked effort will usually produce half-assed results. </a:t>
            </a:r>
            <a:endParaRPr lang="en-US" sz="2400" b="1" dirty="0" smtClean="0">
              <a:latin typeface="Georgia" charset="0"/>
              <a:cs typeface="+mn-cs"/>
              <a:sym typeface="Times New Roman" charset="0"/>
            </a:endParaRPr>
          </a:p>
          <a:p>
            <a:pPr marL="0" indent="0">
              <a:lnSpc>
                <a:spcPct val="110000"/>
              </a:lnSpc>
              <a:spcBef>
                <a:spcPts val="0"/>
              </a:spcBef>
              <a:buNone/>
              <a:defRPr/>
            </a:pPr>
            <a:r>
              <a:rPr lang="en-US" sz="2400" dirty="0" smtClean="0">
                <a:latin typeface="Georgia" charset="0"/>
                <a:cs typeface="Times New Roman" charset="0"/>
                <a:sym typeface="Times New Roman" charset="0"/>
              </a:rPr>
              <a:t>12.</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Do not make the other sides arguments for them: if they are not smart enough to make it themselves, you should be smart enough not to teach them their own argument. </a:t>
            </a:r>
            <a:endParaRPr lang="en-US" sz="2400" dirty="0" smtClean="0">
              <a:latin typeface="Georgia" charset="0"/>
              <a:cs typeface="+mn-cs"/>
              <a:sym typeface="Times New Roman" charset="0"/>
            </a:endParaRPr>
          </a:p>
        </p:txBody>
      </p:sp>
    </p:spTree>
    <p:extLst>
      <p:ext uri="{BB962C8B-B14F-4D97-AF65-F5344CB8AC3E}">
        <p14:creationId xmlns:p14="http://schemas.microsoft.com/office/powerpoint/2010/main" val="7630439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330200" y="482600"/>
            <a:ext cx="12674600" cy="2540000"/>
          </a:xfrm>
        </p:spPr>
        <p:txBody>
          <a:bodyPr/>
          <a:lstStyle/>
          <a:p>
            <a:pPr eaLnBrk="1" hangingPunct="1">
              <a:defRPr/>
            </a:pPr>
            <a:r>
              <a:rPr lang="en-US" sz="4400" dirty="0" smtClean="0">
                <a:solidFill>
                  <a:srgbClr val="FF0000"/>
                </a:solidFill>
                <a:latin typeface="Georgia Bold" charset="0"/>
                <a:cs typeface="+mj-cs"/>
              </a:rPr>
              <a:t>Understanding Your Goals in a Motion Hearing</a:t>
            </a:r>
            <a:r>
              <a:rPr lang="en-US" sz="4400" dirty="0" smtClean="0">
                <a:solidFill>
                  <a:srgbClr val="FF0000"/>
                </a:solidFill>
                <a:cs typeface="+mj-cs"/>
              </a:rPr>
              <a:t/>
            </a:r>
            <a:br>
              <a:rPr lang="en-US" sz="4400" dirty="0" smtClean="0">
                <a:solidFill>
                  <a:srgbClr val="FF0000"/>
                </a:solidFill>
                <a:cs typeface="+mj-cs"/>
              </a:rPr>
            </a:br>
            <a:endParaRPr lang="en-US" sz="4400" dirty="0" smtClean="0">
              <a:solidFill>
                <a:srgbClr val="FF0000"/>
              </a:solidFill>
              <a:cs typeface="+mj-cs"/>
            </a:endParaRPr>
          </a:p>
        </p:txBody>
      </p:sp>
      <p:sp>
        <p:nvSpPr>
          <p:cNvPr id="16386" name="Rectangle 2"/>
          <p:cNvSpPr>
            <a:spLocks noGrp="1" noChangeArrowheads="1"/>
          </p:cNvSpPr>
          <p:nvPr>
            <p:ph type="body" idx="1"/>
          </p:nvPr>
        </p:nvSpPr>
        <p:spPr>
          <a:xfrm>
            <a:off x="1244600" y="3276600"/>
            <a:ext cx="10464800" cy="5613400"/>
          </a:xfrm>
        </p:spPr>
        <p:txBody>
          <a:bodyPr>
            <a:normAutofit fontScale="92500" lnSpcReduction="20000"/>
          </a:bodyPr>
          <a:lstStyle/>
          <a:p>
            <a:pPr marL="0" indent="0" eaLnBrk="1" hangingPunct="1">
              <a:buNone/>
              <a:defRPr/>
            </a:pPr>
            <a:r>
              <a:rPr lang="en-US" sz="4400" dirty="0" smtClean="0">
                <a:latin typeface="Georgia" charset="0"/>
                <a:cs typeface="+mn-cs"/>
              </a:rPr>
              <a:t>Five Basic Purposes of Motions: </a:t>
            </a:r>
          </a:p>
          <a:p>
            <a:pPr marL="0" indent="0" eaLnBrk="1" hangingPunct="1">
              <a:buNone/>
              <a:defRPr/>
            </a:pPr>
            <a:endParaRPr lang="en-US" sz="4400" dirty="0" smtClean="0">
              <a:latin typeface="Georgia" charset="0"/>
              <a:cs typeface="+mn-cs"/>
            </a:endParaRPr>
          </a:p>
          <a:p>
            <a:pPr marL="0" indent="0" algn="l" eaLnBrk="1" hangingPunct="1">
              <a:buNone/>
              <a:defRPr/>
            </a:pPr>
            <a:r>
              <a:rPr lang="en-US" sz="4400" dirty="0" smtClean="0">
                <a:latin typeface="Georgia" charset="0"/>
                <a:cs typeface="Times New Roman" charset="0"/>
                <a:sym typeface="Times New Roman" charset="0"/>
              </a:rPr>
              <a:t>	1)   </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Exclusion of unfavorable evidence;</a:t>
            </a:r>
            <a:endParaRPr lang="en-US" sz="4400" dirty="0" smtClean="0">
              <a:latin typeface="Georgia" charset="0"/>
              <a:cs typeface="+mn-cs"/>
              <a:sym typeface="Times New Roman" charset="0"/>
            </a:endParaRPr>
          </a:p>
          <a:p>
            <a:pPr marL="0" indent="0" algn="l" eaLnBrk="1" hangingPunct="1">
              <a:buNone/>
              <a:defRPr/>
            </a:pPr>
            <a:r>
              <a:rPr lang="en-US" sz="4400" dirty="0" smtClean="0">
                <a:latin typeface="Georgia" charset="0"/>
                <a:cs typeface="+mn-cs"/>
                <a:sym typeface="Times New Roman" charset="0"/>
              </a:rPr>
              <a:t>	</a:t>
            </a:r>
            <a:r>
              <a:rPr lang="en-US" sz="4400" dirty="0" smtClean="0">
                <a:latin typeface="Georgia" charset="0"/>
                <a:cs typeface="Times New Roman" charset="0"/>
                <a:sym typeface="Times New Roman" charset="0"/>
              </a:rPr>
              <a:t>2)</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Trial preparation;</a:t>
            </a:r>
            <a:endParaRPr lang="en-US" sz="4400" dirty="0" smtClean="0">
              <a:latin typeface="Georgia" charset="0"/>
              <a:cs typeface="+mn-cs"/>
              <a:sym typeface="Helvetica" charset="0"/>
            </a:endParaRPr>
          </a:p>
          <a:p>
            <a:pPr marL="0" indent="0" algn="l" eaLnBrk="1" hangingPunct="1">
              <a:buNone/>
              <a:defRPr/>
            </a:pPr>
            <a:r>
              <a:rPr lang="en-US" sz="4400" dirty="0" smtClean="0">
                <a:latin typeface="Georgia" charset="0"/>
                <a:cs typeface="+mn-cs"/>
                <a:sym typeface="Helvetica" charset="0"/>
              </a:rPr>
              <a:t>	</a:t>
            </a:r>
            <a:r>
              <a:rPr lang="en-US" sz="4400" dirty="0" smtClean="0">
                <a:latin typeface="Georgia" charset="0"/>
                <a:cs typeface="Times New Roman" charset="0"/>
                <a:sym typeface="Times New Roman" charset="0"/>
              </a:rPr>
              <a:t>3)</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Improving the plea offer; </a:t>
            </a:r>
            <a:endParaRPr lang="en-US" sz="4400" dirty="0" smtClean="0">
              <a:latin typeface="Georgia" charset="0"/>
              <a:cs typeface="+mn-cs"/>
              <a:sym typeface="Helvetica" charset="0"/>
            </a:endParaRPr>
          </a:p>
          <a:p>
            <a:pPr marL="0" indent="0" algn="l" eaLnBrk="1" hangingPunct="1">
              <a:buNone/>
              <a:defRPr/>
            </a:pPr>
            <a:r>
              <a:rPr lang="en-US" sz="4400" dirty="0" smtClean="0">
                <a:latin typeface="Georgia" charset="0"/>
                <a:cs typeface="+mn-cs"/>
                <a:sym typeface="Helvetica" charset="0"/>
              </a:rPr>
              <a:t>	</a:t>
            </a:r>
            <a:r>
              <a:rPr lang="en-US" sz="4400" dirty="0" smtClean="0">
                <a:latin typeface="Georgia" charset="0"/>
                <a:cs typeface="Times New Roman" charset="0"/>
                <a:sym typeface="Times New Roman" charset="0"/>
              </a:rPr>
              <a:t>4)</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Diversion; and,</a:t>
            </a:r>
            <a:endParaRPr lang="en-US" sz="4400" dirty="0" smtClean="0">
              <a:latin typeface="Georgia" charset="0"/>
              <a:cs typeface="+mn-cs"/>
              <a:sym typeface="Helvetica" charset="0"/>
            </a:endParaRPr>
          </a:p>
          <a:p>
            <a:pPr marL="0" indent="0" algn="l" eaLnBrk="1" hangingPunct="1">
              <a:buNone/>
              <a:defRPr/>
            </a:pPr>
            <a:r>
              <a:rPr lang="en-US" sz="4400" dirty="0" smtClean="0">
                <a:latin typeface="Georgia" charset="0"/>
                <a:cs typeface="+mn-cs"/>
                <a:sym typeface="Helvetica" charset="0"/>
              </a:rPr>
              <a:t>	</a:t>
            </a:r>
            <a:r>
              <a:rPr lang="en-US" sz="4400" dirty="0" smtClean="0">
                <a:latin typeface="Georgia" charset="0"/>
                <a:cs typeface="Times New Roman" charset="0"/>
                <a:sym typeface="Times New Roman" charset="0"/>
              </a:rPr>
              <a:t>5)</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Dismissal of the charges.</a:t>
            </a:r>
            <a:endParaRPr lang="en-US" sz="4400" dirty="0" smtClean="0">
              <a:latin typeface="Georgia" charset="0"/>
              <a:cs typeface="+mn-cs"/>
              <a:sym typeface="Helvetica" charset="0"/>
            </a:endParaRPr>
          </a:p>
          <a:p>
            <a:pPr marL="685800" indent="-685800" eaLnBrk="1" hangingPunct="1">
              <a:defRPr/>
            </a:pPr>
            <a:endParaRPr lang="en-US" sz="4400" dirty="0" smtClean="0">
              <a:latin typeface="Georgia" charset="0"/>
              <a:cs typeface="+mn-cs"/>
            </a:endParaRPr>
          </a:p>
        </p:txBody>
      </p:sp>
    </p:spTree>
    <p:extLst>
      <p:ext uri="{BB962C8B-B14F-4D97-AF65-F5344CB8AC3E}">
        <p14:creationId xmlns:p14="http://schemas.microsoft.com/office/powerpoint/2010/main" val="3159657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270000" y="393700"/>
            <a:ext cx="10464800" cy="1663700"/>
          </a:xfrm>
        </p:spPr>
        <p:txBody>
          <a:bodyPr>
            <a:normAutofit fontScale="90000"/>
          </a:bodyPr>
          <a:lstStyle/>
          <a:p>
            <a:pPr eaLnBrk="1" hangingPunct="1">
              <a:defRPr/>
            </a:pPr>
            <a:r>
              <a:rPr lang="en-US" dirty="0" smtClean="0">
                <a:solidFill>
                  <a:srgbClr val="FF0000"/>
                </a:solidFill>
                <a:cs typeface="+mj-cs"/>
              </a:rPr>
              <a:t/>
            </a:r>
            <a:br>
              <a:rPr lang="en-US" dirty="0" smtClean="0">
                <a:solidFill>
                  <a:srgbClr val="FF0000"/>
                </a:solidFill>
                <a:cs typeface="+mj-cs"/>
              </a:rPr>
            </a:br>
            <a:r>
              <a:rPr lang="en-US" sz="4400" dirty="0" smtClean="0">
                <a:solidFill>
                  <a:srgbClr val="FF0000"/>
                </a:solidFill>
                <a:latin typeface="Georgia Bold" charset="0"/>
                <a:cs typeface="+mj-cs"/>
              </a:rPr>
              <a:t>Exclusion of Unfavorable Evidence</a:t>
            </a:r>
            <a:br>
              <a:rPr lang="en-US" sz="4400" dirty="0" smtClean="0">
                <a:solidFill>
                  <a:srgbClr val="FF0000"/>
                </a:solidFill>
                <a:latin typeface="Georgia Bold" charset="0"/>
                <a:cs typeface="+mj-cs"/>
              </a:rPr>
            </a:br>
            <a:endParaRPr lang="en-US" sz="4400" dirty="0" smtClean="0">
              <a:solidFill>
                <a:srgbClr val="FF0000"/>
              </a:solidFill>
              <a:latin typeface="Georgia Bold" charset="0"/>
              <a:cs typeface="+mj-cs"/>
            </a:endParaRPr>
          </a:p>
        </p:txBody>
      </p:sp>
      <p:sp>
        <p:nvSpPr>
          <p:cNvPr id="19458" name="Rectangle 2"/>
          <p:cNvSpPr>
            <a:spLocks noGrp="1" noChangeArrowheads="1"/>
          </p:cNvSpPr>
          <p:nvPr>
            <p:ph type="body" idx="1"/>
          </p:nvPr>
        </p:nvSpPr>
        <p:spPr>
          <a:xfrm>
            <a:off x="330200" y="5029200"/>
            <a:ext cx="12674600" cy="4318000"/>
          </a:xfrm>
        </p:spPr>
        <p:txBody>
          <a:bodyPr>
            <a:normAutofit fontScale="77500" lnSpcReduction="20000"/>
          </a:bodyPr>
          <a:lstStyle/>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buNone/>
              <a:defRPr/>
            </a:pPr>
            <a:r>
              <a:rPr lang="en-US" sz="4400" dirty="0" smtClean="0">
                <a:latin typeface="Georgia" charset="0"/>
                <a:cs typeface="+mn-cs"/>
              </a:rPr>
              <a:t>A motion to suppress or motion in </a:t>
            </a:r>
            <a:r>
              <a:rPr lang="en-US" sz="4400" dirty="0" err="1" smtClean="0">
                <a:latin typeface="Georgia" charset="0"/>
                <a:cs typeface="+mn-cs"/>
              </a:rPr>
              <a:t>limine</a:t>
            </a:r>
            <a:r>
              <a:rPr lang="en-US" sz="4400" dirty="0" smtClean="0">
                <a:latin typeface="Georgia" charset="0"/>
                <a:cs typeface="+mn-cs"/>
              </a:rPr>
              <a:t> is your opportunity to change the facts of the case.</a:t>
            </a:r>
            <a:r>
              <a:rPr lang="en-US" dirty="0" smtClean="0">
                <a:cs typeface="+mn-cs"/>
              </a:rPr>
              <a:t> </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0" y="2371359"/>
            <a:ext cx="7391400" cy="578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0606418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 y="584200"/>
            <a:ext cx="11760200" cy="857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9241126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304800"/>
            <a:ext cx="10058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57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4445000"/>
            <a:ext cx="100584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9304143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4800" y="330200"/>
            <a:ext cx="9309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56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848100"/>
            <a:ext cx="916940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4613216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chor="ctr"/>
          <a:lstStyle/>
          <a:p>
            <a:pPr eaLnBrk="1" hangingPunct="1">
              <a:defRPr/>
            </a:pPr>
            <a:r>
              <a:rPr lang="en-US" sz="4400" dirty="0" smtClean="0">
                <a:solidFill>
                  <a:srgbClr val="FF0000"/>
                </a:solidFill>
                <a:latin typeface="Georgia Bold" charset="0"/>
                <a:cs typeface="+mj-cs"/>
              </a:rPr>
              <a:t>Show Them What They Really Are</a:t>
            </a:r>
          </a:p>
        </p:txBody>
      </p:sp>
      <p:pic>
        <p:nvPicPr>
          <p:cNvPr id="286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4800" y="2667000"/>
            <a:ext cx="73914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3140656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600" y="457200"/>
            <a:ext cx="11125200" cy="899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7993014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254000" y="482600"/>
            <a:ext cx="12750800" cy="1676400"/>
          </a:xfrm>
        </p:spPr>
        <p:txBody>
          <a:bodyPr>
            <a:normAutofit fontScale="90000"/>
          </a:bodyPr>
          <a:lstStyle/>
          <a:p>
            <a:pPr eaLnBrk="1" hangingPunct="1">
              <a:defRPr/>
            </a:pPr>
            <a:r>
              <a:rPr lang="en-US" dirty="0" smtClean="0">
                <a:solidFill>
                  <a:srgbClr val="FF0000"/>
                </a:solidFill>
                <a:latin typeface="Helvetica" charset="0"/>
                <a:cs typeface="+mj-cs"/>
                <a:sym typeface="Helvetica" charset="0"/>
              </a:rPr>
              <a:t/>
            </a:r>
            <a:br>
              <a:rPr lang="en-US" dirty="0" smtClean="0">
                <a:solidFill>
                  <a:srgbClr val="FF0000"/>
                </a:solidFill>
                <a:latin typeface="Helvetica" charset="0"/>
                <a:cs typeface="+mj-cs"/>
                <a:sym typeface="Helvetica" charset="0"/>
              </a:rPr>
            </a:br>
            <a:r>
              <a:rPr lang="en-US" sz="4400" dirty="0" smtClean="0">
                <a:solidFill>
                  <a:srgbClr val="FF0000"/>
                </a:solidFill>
                <a:latin typeface="Georgia Bold" charset="0"/>
                <a:cs typeface="+mj-cs"/>
                <a:sym typeface="Georgia Bold" charset="0"/>
              </a:rPr>
              <a:t>Use of a Motion Hearing as a Diversion</a:t>
            </a:r>
            <a:r>
              <a:rPr lang="en-US" dirty="0" smtClean="0">
                <a:solidFill>
                  <a:srgbClr val="FF0000"/>
                </a:solidFill>
                <a:latin typeface="Georgia Bold" charset="0"/>
                <a:cs typeface="+mj-cs"/>
                <a:sym typeface="Georgia Bold" charset="0"/>
              </a:rPr>
              <a:t/>
            </a:r>
            <a:br>
              <a:rPr lang="en-US" dirty="0" smtClean="0">
                <a:solidFill>
                  <a:srgbClr val="FF0000"/>
                </a:solidFill>
                <a:latin typeface="Georgia Bold" charset="0"/>
                <a:cs typeface="+mj-cs"/>
                <a:sym typeface="Georgia Bold" charset="0"/>
              </a:rPr>
            </a:br>
            <a:endParaRPr lang="en-US" dirty="0" smtClean="0">
              <a:solidFill>
                <a:srgbClr val="FF0000"/>
              </a:solidFill>
              <a:latin typeface="Georgia Bold" charset="0"/>
              <a:cs typeface="+mj-cs"/>
            </a:endParaRPr>
          </a:p>
        </p:txBody>
      </p:sp>
      <p:pic>
        <p:nvPicPr>
          <p:cNvPr id="307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2400" y="2133600"/>
            <a:ext cx="7620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533" name="Text Box 5"/>
          <p:cNvSpPr txBox="1">
            <a:spLocks/>
          </p:cNvSpPr>
          <p:nvPr/>
        </p:nvSpPr>
        <p:spPr bwMode="auto">
          <a:xfrm>
            <a:off x="482600" y="8001000"/>
            <a:ext cx="12192000" cy="1077218"/>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3200" dirty="0">
                <a:latin typeface="Georgia" charset="0"/>
                <a:cs typeface="+mn-cs"/>
              </a:rPr>
              <a:t>A motion hearing (where he/she gets torn up) is not something that an officer forgets.</a:t>
            </a:r>
          </a:p>
        </p:txBody>
      </p:sp>
    </p:spTree>
    <p:extLst>
      <p:ext uri="{BB962C8B-B14F-4D97-AF65-F5344CB8AC3E}">
        <p14:creationId xmlns:p14="http://schemas.microsoft.com/office/powerpoint/2010/main" val="12127984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1371600" y="482600"/>
            <a:ext cx="10464800" cy="1676400"/>
          </a:xfrm>
        </p:spPr>
        <p:txBody>
          <a:bodyPr>
            <a:normAutofit fontScale="90000"/>
          </a:bodyPr>
          <a:lstStyle/>
          <a:p>
            <a:pPr eaLnBrk="1" hangingPunct="1">
              <a:defRPr/>
            </a:pPr>
            <a:r>
              <a:rPr lang="en-US" dirty="0" smtClean="0">
                <a:solidFill>
                  <a:srgbClr val="FF0000"/>
                </a:solidFill>
                <a:latin typeface="Helvetica" charset="0"/>
                <a:cs typeface="+mj-cs"/>
                <a:sym typeface="Helvetica" charset="0"/>
              </a:rPr>
              <a:t/>
            </a:r>
            <a:br>
              <a:rPr lang="en-US" dirty="0" smtClean="0">
                <a:solidFill>
                  <a:srgbClr val="FF0000"/>
                </a:solidFill>
                <a:latin typeface="Helvetica" charset="0"/>
                <a:cs typeface="+mj-cs"/>
                <a:sym typeface="Helvetica" charset="0"/>
              </a:rPr>
            </a:br>
            <a:r>
              <a:rPr lang="en-US" sz="4400" dirty="0" smtClean="0">
                <a:solidFill>
                  <a:srgbClr val="FF0000"/>
                </a:solidFill>
                <a:latin typeface="Georgia Bold" charset="0"/>
                <a:cs typeface="+mj-cs"/>
                <a:sym typeface="Georgia Bold" charset="0"/>
              </a:rPr>
              <a:t>Dismissal of the Charges</a:t>
            </a:r>
            <a:r>
              <a:rPr lang="en-US" dirty="0" smtClean="0">
                <a:solidFill>
                  <a:srgbClr val="FF0000"/>
                </a:solidFill>
                <a:latin typeface="Georgia Bold" charset="0"/>
                <a:cs typeface="+mj-cs"/>
                <a:sym typeface="Georgia Bold" charset="0"/>
              </a:rPr>
              <a:t/>
            </a:r>
            <a:br>
              <a:rPr lang="en-US" dirty="0" smtClean="0">
                <a:solidFill>
                  <a:srgbClr val="FF0000"/>
                </a:solidFill>
                <a:latin typeface="Georgia Bold" charset="0"/>
                <a:cs typeface="+mj-cs"/>
                <a:sym typeface="Georgia Bold" charset="0"/>
              </a:rPr>
            </a:br>
            <a:endParaRPr lang="en-US" dirty="0" smtClean="0">
              <a:solidFill>
                <a:srgbClr val="FF0000"/>
              </a:solidFill>
              <a:cs typeface="+mj-cs"/>
            </a:endParaRPr>
          </a:p>
        </p:txBody>
      </p:sp>
      <p:sp>
        <p:nvSpPr>
          <p:cNvPr id="23554" name="Rectangle 2"/>
          <p:cNvSpPr>
            <a:spLocks noGrp="1" noChangeArrowheads="1"/>
          </p:cNvSpPr>
          <p:nvPr>
            <p:ph type="body" idx="1"/>
          </p:nvPr>
        </p:nvSpPr>
        <p:spPr>
          <a:xfrm>
            <a:off x="406400" y="2362200"/>
            <a:ext cx="12268200" cy="7315200"/>
          </a:xfrm>
        </p:spPr>
        <p:txBody>
          <a:bodyPr>
            <a:normAutofit fontScale="70000" lnSpcReduction="20000"/>
          </a:bodyPr>
          <a:lstStyle/>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defRPr/>
            </a:pPr>
            <a:endParaRPr lang="en-US" sz="3200" dirty="0" smtClean="0">
              <a:cs typeface="+mn-cs"/>
            </a:endParaRPr>
          </a:p>
          <a:p>
            <a:pPr marL="0" indent="0" eaLnBrk="1" hangingPunct="1">
              <a:buNone/>
              <a:defRPr/>
            </a:pPr>
            <a:r>
              <a:rPr lang="en-US" sz="4000" dirty="0" smtClean="0">
                <a:latin typeface="Georgia" charset="0"/>
                <a:cs typeface="Times New Roman" charset="0"/>
                <a:sym typeface="Times New Roman" charset="0"/>
              </a:rPr>
              <a:t>A motion to suppress is the only tool available to test the sufficiency of the state’s evidence prior to trial. It is also your shot at delivering a knock-out blow.</a:t>
            </a:r>
            <a:endParaRPr lang="en-US" sz="4000" dirty="0" smtClean="0">
              <a:latin typeface="Georgia" charset="0"/>
              <a:cs typeface="+mn-cs"/>
              <a:sym typeface="Times New Roman" charset="0"/>
            </a:endParaRPr>
          </a:p>
          <a:p>
            <a:pPr marL="0" indent="0" eaLnBrk="1" hangingPunct="1">
              <a:defRPr/>
            </a:pPr>
            <a:endParaRPr lang="en-US" sz="4000" dirty="0" smtClean="0">
              <a:latin typeface="Georgia" charset="0"/>
              <a:cs typeface="+mn-cs"/>
            </a:endParaRP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800" y="2514600"/>
            <a:ext cx="527050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8041579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54000" y="1066800"/>
            <a:ext cx="12750800" cy="2971800"/>
          </a:xfrm>
        </p:spPr>
        <p:txBody>
          <a:bodyPr>
            <a:normAutofit fontScale="90000"/>
          </a:bodyPr>
          <a:lstStyle/>
          <a:p>
            <a:pPr eaLnBrk="1" hangingPunct="1">
              <a:defRPr/>
            </a:pP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Yes, It Does Matter</a:t>
            </a:r>
            <a:r>
              <a:rPr lang="en-US" sz="4400" dirty="0" smtClean="0">
                <a:solidFill>
                  <a:srgbClr val="FF0000"/>
                </a:solidFill>
                <a:latin typeface="Georgia Bold" charset="0"/>
                <a:cs typeface="+mj-cs"/>
                <a:sym typeface="Times New Roman" charset="0"/>
              </a:rPr>
              <a:t/>
            </a:r>
            <a:br>
              <a:rPr lang="en-US" sz="4400" dirty="0" smtClean="0">
                <a:solidFill>
                  <a:srgbClr val="FF0000"/>
                </a:solidFill>
                <a:latin typeface="Georgia Bold" charset="0"/>
                <a:cs typeface="+mj-cs"/>
                <a:sym typeface="Times New Roman" charset="0"/>
              </a:rPr>
            </a:br>
            <a:r>
              <a:rPr lang="en-US" sz="4400" dirty="0" smtClean="0">
                <a:solidFill>
                  <a:srgbClr val="000090"/>
                </a:solidFill>
                <a:latin typeface="Georgia Bold" charset="0"/>
                <a:cs typeface="+mj-cs"/>
              </a:rPr>
              <a:t> </a:t>
            </a:r>
            <a:br>
              <a:rPr lang="en-US" sz="4400" dirty="0" smtClean="0">
                <a:solidFill>
                  <a:srgbClr val="000090"/>
                </a:solidFill>
                <a:latin typeface="Georgia Bold" charset="0"/>
                <a:cs typeface="+mj-cs"/>
              </a:rPr>
            </a:br>
            <a:endParaRPr lang="en-US" sz="4400" u="sng" dirty="0" smtClean="0">
              <a:solidFill>
                <a:srgbClr val="000090"/>
              </a:solidFill>
              <a:latin typeface="Georgia Bold" charset="0"/>
              <a:cs typeface="+mj-cs"/>
            </a:endParaRPr>
          </a:p>
        </p:txBody>
      </p:sp>
      <p:sp>
        <p:nvSpPr>
          <p:cNvPr id="57347" name="Rectangle 3"/>
          <p:cNvSpPr>
            <a:spLocks noGrp="1" noChangeArrowheads="1"/>
          </p:cNvSpPr>
          <p:nvPr>
            <p:ph type="body" idx="1"/>
          </p:nvPr>
        </p:nvSpPr>
        <p:spPr>
          <a:xfrm>
            <a:off x="482600" y="3581400"/>
            <a:ext cx="12522200" cy="5257800"/>
          </a:xfrm>
        </p:spPr>
        <p:txBody>
          <a:bodyPr>
            <a:normAutofit lnSpcReduction="10000"/>
          </a:bodyPr>
          <a:lstStyle/>
          <a:p>
            <a:pPr marL="0" indent="0" eaLnBrk="1" hangingPunct="1">
              <a:buNone/>
              <a:defRPr/>
            </a:pPr>
            <a:r>
              <a:rPr lang="en-US" sz="4400" b="1" u="sng" dirty="0" smtClean="0">
                <a:latin typeface="Georgia" charset="0"/>
                <a:cs typeface="+mn-cs"/>
              </a:rPr>
              <a:t>AUTHORITY</a:t>
            </a:r>
            <a:endParaRPr lang="en-US" sz="4400" u="sng" dirty="0" smtClean="0">
              <a:latin typeface="Georgia" charset="0"/>
              <a:cs typeface="+mn-cs"/>
            </a:endParaRPr>
          </a:p>
          <a:p>
            <a:pPr marL="0" indent="0" algn="l" eaLnBrk="1" hangingPunct="1">
              <a:buNone/>
              <a:defRPr/>
            </a:pPr>
            <a:r>
              <a:rPr lang="en-US" sz="4000" dirty="0" smtClean="0">
                <a:latin typeface="Georgia" charset="0"/>
                <a:cs typeface="+mn-cs"/>
              </a:rPr>
              <a:t>Motion to Suppress: </a:t>
            </a:r>
            <a:r>
              <a:rPr lang="en-US" sz="4000" dirty="0" smtClean="0">
                <a:latin typeface="Georgia" charset="0"/>
                <a:cs typeface="+mn-cs"/>
                <a:sym typeface="Georgia" charset="0"/>
              </a:rPr>
              <a:t>O.C.G.A. 17-5-30, which is also referred to in older case law as Section 13 of an Act of 1966 (Ga.L.1966, pp. 567, 571; Code Ann. 27-313) </a:t>
            </a:r>
            <a:endParaRPr lang="en-US" sz="4000" dirty="0" smtClean="0">
              <a:latin typeface="Georgia" charset="0"/>
              <a:cs typeface="+mn-cs"/>
            </a:endParaRPr>
          </a:p>
          <a:p>
            <a:pPr marL="0" indent="0" eaLnBrk="1" hangingPunct="1">
              <a:buNone/>
              <a:defRPr/>
            </a:pPr>
            <a:endParaRPr lang="en-US" sz="4000" dirty="0" smtClean="0">
              <a:latin typeface="Georgia" charset="0"/>
              <a:cs typeface="+mn-cs"/>
            </a:endParaRPr>
          </a:p>
          <a:p>
            <a:pPr marL="0" indent="0" algn="l" eaLnBrk="1" hangingPunct="1">
              <a:buNone/>
              <a:defRPr/>
            </a:pPr>
            <a:r>
              <a:rPr lang="en-US" sz="4000" dirty="0" smtClean="0">
                <a:latin typeface="Georgia" charset="0"/>
                <a:cs typeface="+mn-cs"/>
              </a:rPr>
              <a:t>Motion in </a:t>
            </a:r>
            <a:r>
              <a:rPr lang="en-US" sz="4000" dirty="0" err="1" smtClean="0">
                <a:latin typeface="Georgia" charset="0"/>
                <a:cs typeface="+mn-cs"/>
              </a:rPr>
              <a:t>Limine</a:t>
            </a:r>
            <a:r>
              <a:rPr lang="en-US" sz="4000" dirty="0" smtClean="0">
                <a:latin typeface="Georgia" charset="0"/>
                <a:cs typeface="+mn-cs"/>
              </a:rPr>
              <a:t>: statutory, regulations, or common law</a:t>
            </a:r>
          </a:p>
        </p:txBody>
      </p:sp>
    </p:spTree>
    <p:extLst>
      <p:ext uri="{BB962C8B-B14F-4D97-AF65-F5344CB8AC3E}">
        <p14:creationId xmlns:p14="http://schemas.microsoft.com/office/powerpoint/2010/main" val="2015742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473200" y="990600"/>
            <a:ext cx="10464800" cy="3581400"/>
          </a:xfrm>
        </p:spPr>
        <p:txBody>
          <a:bodyPr/>
          <a:lstStyle/>
          <a:p>
            <a:pPr eaLnBrk="1" hangingPunct="1">
              <a:defRPr/>
            </a:pP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a:t>
            </a:r>
            <a:r>
              <a:rPr lang="en-US" sz="4400" b="1" dirty="0" smtClean="0">
                <a:solidFill>
                  <a:srgbClr val="FF0000"/>
                </a:solidFill>
                <a:cs typeface="+mj-cs"/>
                <a:sym typeface="Georgia Bold" charset="0"/>
              </a:rPr>
              <a:t>Yes, It Does Matter</a:t>
            </a:r>
            <a:r>
              <a:rPr lang="en-US" sz="4400" b="1" dirty="0" smtClean="0">
                <a:solidFill>
                  <a:srgbClr val="FF0000"/>
                </a:solidFill>
                <a:cs typeface="+mj-cs"/>
                <a:sym typeface="Times New Roman" charset="0"/>
              </a:rPr>
              <a:t/>
            </a:r>
            <a:br>
              <a:rPr lang="en-US" sz="4400" b="1" dirty="0" smtClean="0">
                <a:solidFill>
                  <a:srgbClr val="FF0000"/>
                </a:solidFill>
                <a:cs typeface="+mj-cs"/>
                <a:sym typeface="Times New Roman" charset="0"/>
              </a:rPr>
            </a:br>
            <a:endParaRPr lang="en-US" sz="4400" b="1" dirty="0" smtClean="0">
              <a:solidFill>
                <a:srgbClr val="FF0000"/>
              </a:solidFill>
              <a:cs typeface="+mj-cs"/>
              <a:sym typeface="Times New Roman" charset="0"/>
            </a:endParaRPr>
          </a:p>
        </p:txBody>
      </p:sp>
      <p:sp>
        <p:nvSpPr>
          <p:cNvPr id="58371" name="Rectangle 3"/>
          <p:cNvSpPr>
            <a:spLocks noGrp="1" noChangeArrowheads="1"/>
          </p:cNvSpPr>
          <p:nvPr>
            <p:ph type="body" idx="1"/>
          </p:nvPr>
        </p:nvSpPr>
        <p:spPr>
          <a:xfrm>
            <a:off x="1092200" y="4648200"/>
            <a:ext cx="10464800" cy="1066800"/>
          </a:xfrm>
        </p:spPr>
        <p:txBody>
          <a:bodyPr/>
          <a:lstStyle/>
          <a:p>
            <a:pPr marL="0" indent="0" eaLnBrk="1" hangingPunct="1">
              <a:buNone/>
              <a:defRPr/>
            </a:pPr>
            <a:r>
              <a:rPr lang="en-US" sz="4400" u="sng" dirty="0" smtClean="0">
                <a:latin typeface="Georgia Bold" charset="0"/>
                <a:cs typeface="+mn-cs"/>
              </a:rPr>
              <a:t>Time Limitations on Filing</a:t>
            </a:r>
          </a:p>
        </p:txBody>
      </p:sp>
      <p:sp>
        <p:nvSpPr>
          <p:cNvPr id="58372" name="Text Box 4"/>
          <p:cNvSpPr txBox="1">
            <a:spLocks/>
          </p:cNvSpPr>
          <p:nvPr/>
        </p:nvSpPr>
        <p:spPr bwMode="auto">
          <a:xfrm>
            <a:off x="0" y="5257800"/>
            <a:ext cx="13004800" cy="5694363"/>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endParaRPr lang="en-US" sz="3600" dirty="0">
              <a:latin typeface="Georgia" charset="0"/>
              <a:cs typeface="+mn-cs"/>
            </a:endParaRPr>
          </a:p>
          <a:p>
            <a:pPr algn="l">
              <a:defRPr/>
            </a:pPr>
            <a:r>
              <a:rPr lang="en-US" sz="4400" dirty="0">
                <a:latin typeface="Georgia" charset="0"/>
                <a:cs typeface="+mn-cs"/>
              </a:rPr>
              <a:t>Motion to Suppress: within 10 days after the date of arraignment</a:t>
            </a:r>
          </a:p>
          <a:p>
            <a:pPr algn="l">
              <a:defRPr/>
            </a:pPr>
            <a:endParaRPr lang="en-US" sz="4400" dirty="0">
              <a:latin typeface="Georgia" charset="0"/>
              <a:cs typeface="+mn-cs"/>
            </a:endParaRPr>
          </a:p>
          <a:p>
            <a:pPr algn="l">
              <a:defRPr/>
            </a:pPr>
            <a:r>
              <a:rPr lang="en-US" sz="4400" dirty="0">
                <a:latin typeface="Georgia" charset="0"/>
                <a:cs typeface="+mn-cs"/>
              </a:rPr>
              <a:t>Motion in </a:t>
            </a:r>
            <a:r>
              <a:rPr lang="en-US" sz="4400" dirty="0" err="1">
                <a:latin typeface="Georgia" charset="0"/>
                <a:cs typeface="+mn-cs"/>
              </a:rPr>
              <a:t>Limine</a:t>
            </a:r>
            <a:r>
              <a:rPr lang="en-US" sz="4400" dirty="0">
                <a:latin typeface="Georgia" charset="0"/>
                <a:cs typeface="+mn-cs"/>
              </a:rPr>
              <a:t>: at any time</a:t>
            </a:r>
          </a:p>
          <a:p>
            <a:pPr>
              <a:defRPr/>
            </a:pPr>
            <a:endParaRPr lang="en-US" sz="4400" dirty="0">
              <a:latin typeface="Georgia" charset="0"/>
              <a:cs typeface="+mn-cs"/>
            </a:endParaRPr>
          </a:p>
          <a:p>
            <a:pPr>
              <a:defRPr/>
            </a:pPr>
            <a:endParaRPr lang="en-US" sz="3600" dirty="0">
              <a:latin typeface="Georgia" charset="0"/>
              <a:cs typeface="+mn-cs"/>
            </a:endParaRPr>
          </a:p>
          <a:p>
            <a:pPr>
              <a:defRPr/>
            </a:pPr>
            <a:endParaRPr lang="en-US" sz="3600" dirty="0">
              <a:latin typeface="Georgia" charset="0"/>
              <a:cs typeface="+mn-cs"/>
            </a:endParaRPr>
          </a:p>
          <a:p>
            <a:pPr>
              <a:defRPr/>
            </a:pPr>
            <a:endParaRPr lang="en-US" sz="3600" dirty="0">
              <a:latin typeface="Georgia" charset="0"/>
              <a:cs typeface="+mn-cs"/>
            </a:endParaRPr>
          </a:p>
        </p:txBody>
      </p:sp>
    </p:spTree>
    <p:extLst>
      <p:ext uri="{BB962C8B-B14F-4D97-AF65-F5344CB8AC3E}">
        <p14:creationId xmlns:p14="http://schemas.microsoft.com/office/powerpoint/2010/main" val="142040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35000" y="482600"/>
            <a:ext cx="11963400" cy="2946400"/>
          </a:xfrm>
        </p:spPr>
        <p:txBody>
          <a:bodyPr>
            <a:normAutofit fontScale="90000"/>
          </a:bodyPr>
          <a:lstStyle/>
          <a:p>
            <a:pPr eaLnBrk="1" hangingPunct="1">
              <a:defRPr/>
            </a:pPr>
            <a:r>
              <a:rPr lang="en-US" sz="4400" dirty="0" smtClean="0">
                <a:solidFill>
                  <a:srgbClr val="FF0000"/>
                </a:solidFill>
                <a:latin typeface="Georgia Bold" charset="0"/>
                <a:cs typeface="+mj-cs"/>
                <a:sym typeface="Georgia Bold" charset="0"/>
              </a:rPr>
              <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sz="4400" dirty="0" smtClean="0">
                <a:solidFill>
                  <a:srgbClr val="FF0000"/>
                </a:solidFill>
                <a:cs typeface="+mj-cs"/>
                <a:sym typeface="Georgia Bold" charset="0"/>
              </a:rPr>
              <a:t/>
            </a:r>
            <a:br>
              <a:rPr lang="en-US" sz="4400" dirty="0" smtClean="0">
                <a:solidFill>
                  <a:srgbClr val="FF0000"/>
                </a:solidFill>
                <a:cs typeface="+mj-cs"/>
                <a:sym typeface="Georgia Bold" charset="0"/>
              </a:rPr>
            </a:br>
            <a:r>
              <a:rPr lang="en-US" sz="4400" dirty="0" smtClean="0">
                <a:solidFill>
                  <a:srgbClr val="FF0000"/>
                </a:solidFill>
                <a:cs typeface="+mj-cs"/>
                <a:sym typeface="Georgia Bold" charset="0"/>
              </a:rPr>
              <a:t> </a:t>
            </a:r>
            <a:br>
              <a:rPr lang="en-US" sz="4400" dirty="0" smtClean="0">
                <a:solidFill>
                  <a:srgbClr val="FF0000"/>
                </a:solidFill>
                <a:cs typeface="+mj-cs"/>
                <a:sym typeface="Georgia Bold" charset="0"/>
              </a:rPr>
            </a:br>
            <a:r>
              <a:rPr lang="en-US" sz="4400" dirty="0" smtClean="0">
                <a:solidFill>
                  <a:srgbClr val="FF0000"/>
                </a:solidFill>
                <a:cs typeface="+mj-cs"/>
                <a:sym typeface="Georgia Bold" charset="0"/>
              </a:rPr>
              <a:t>Yes, It Does Matter</a:t>
            </a:r>
            <a:r>
              <a:rPr lang="en-US" sz="4400" dirty="0" smtClean="0">
                <a:solidFill>
                  <a:srgbClr val="FF0000"/>
                </a:solidFill>
                <a:cs typeface="+mj-cs"/>
                <a:sym typeface="Times New Roman" charset="0"/>
              </a:rPr>
              <a:t/>
            </a:r>
            <a:br>
              <a:rPr lang="en-US" sz="4400" dirty="0" smtClean="0">
                <a:solidFill>
                  <a:srgbClr val="FF0000"/>
                </a:solidFill>
                <a:cs typeface="+mj-cs"/>
                <a:sym typeface="Times New Roman" charset="0"/>
              </a:rPr>
            </a:br>
            <a:endParaRPr lang="en-US" sz="4400" dirty="0" smtClean="0">
              <a:solidFill>
                <a:srgbClr val="FF0000"/>
              </a:solidFill>
              <a:cs typeface="+mj-cs"/>
              <a:sym typeface="Times New Roman" charset="0"/>
            </a:endParaRPr>
          </a:p>
        </p:txBody>
      </p:sp>
      <p:sp>
        <p:nvSpPr>
          <p:cNvPr id="59395" name="Rectangle 3"/>
          <p:cNvSpPr>
            <a:spLocks noGrp="1" noChangeArrowheads="1"/>
          </p:cNvSpPr>
          <p:nvPr>
            <p:ph type="body" idx="1"/>
          </p:nvPr>
        </p:nvSpPr>
        <p:spPr>
          <a:xfrm>
            <a:off x="1270000" y="3429000"/>
            <a:ext cx="10464800" cy="5918200"/>
          </a:xfrm>
        </p:spPr>
        <p:txBody>
          <a:bodyPr/>
          <a:lstStyle/>
          <a:p>
            <a:pPr marL="0" indent="0" eaLnBrk="1" hangingPunct="1">
              <a:defRPr/>
            </a:pPr>
            <a:endParaRPr lang="en-US" sz="4400" u="sng" dirty="0" smtClean="0">
              <a:latin typeface="Georgia Bold" charset="0"/>
              <a:cs typeface="+mn-cs"/>
            </a:endParaRPr>
          </a:p>
          <a:p>
            <a:pPr marL="0" indent="0" algn="ctr" eaLnBrk="1" hangingPunct="1">
              <a:buNone/>
              <a:defRPr/>
            </a:pPr>
            <a:r>
              <a:rPr lang="en-US" sz="4400" u="sng" dirty="0" smtClean="0">
                <a:latin typeface="Georgia Bold" charset="0"/>
                <a:cs typeface="+mn-cs"/>
              </a:rPr>
              <a:t>Particularization</a:t>
            </a:r>
          </a:p>
        </p:txBody>
      </p:sp>
    </p:spTree>
    <p:extLst>
      <p:ext uri="{BB962C8B-B14F-4D97-AF65-F5344CB8AC3E}">
        <p14:creationId xmlns:p14="http://schemas.microsoft.com/office/powerpoint/2010/main" val="22004374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0" y="1143000"/>
            <a:ext cx="12674600" cy="3352800"/>
          </a:xfrm>
        </p:spPr>
        <p:txBody>
          <a:bodyPr>
            <a:normAutofit fontScale="90000"/>
          </a:bodyPr>
          <a:lstStyle/>
          <a:p>
            <a:pPr eaLnBrk="1" hangingPunct="1">
              <a:defRPr/>
            </a:pP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dirty="0" smtClean="0">
                <a:solidFill>
                  <a:srgbClr val="FF0000"/>
                </a:solidFill>
                <a:latin typeface="Helvetica" charset="0"/>
                <a:cs typeface="+mj-cs"/>
                <a:sym typeface="Helvetica" charset="0"/>
              </a:rPr>
              <a:t/>
            </a:r>
            <a:br>
              <a:rPr lang="en-US" dirty="0" smtClean="0">
                <a:solidFill>
                  <a:srgbClr val="FF0000"/>
                </a:solidFill>
                <a:latin typeface="Helvetica" charset="0"/>
                <a:cs typeface="+mj-cs"/>
                <a:sym typeface="Helvetica" charset="0"/>
              </a:rPr>
            </a:br>
            <a:r>
              <a:rPr lang="en-US" sz="4400" dirty="0" smtClean="0">
                <a:solidFill>
                  <a:srgbClr val="FF0000"/>
                </a:solidFill>
                <a:latin typeface="Georgia Bold" charset="0"/>
                <a:cs typeface="+mj-cs"/>
                <a:sym typeface="Georgia Bold" charset="0"/>
              </a:rPr>
              <a:t>What is sufficient </a:t>
            </a:r>
            <a:r>
              <a:rPr lang="ja-JP" altLang="en-US" sz="4400" dirty="0" smtClean="0">
                <a:solidFill>
                  <a:srgbClr val="FF0000"/>
                </a:solidFill>
                <a:latin typeface="Georgia"/>
                <a:cs typeface="+mj-cs"/>
                <a:sym typeface="Georgia Bold" charset="0"/>
              </a:rPr>
              <a:t>“</a:t>
            </a:r>
            <a:r>
              <a:rPr lang="en-US" sz="4400" dirty="0" smtClean="0">
                <a:solidFill>
                  <a:srgbClr val="FF0000"/>
                </a:solidFill>
                <a:latin typeface="Georgia Bold" charset="0"/>
                <a:cs typeface="+mj-cs"/>
                <a:sym typeface="Georgia Bold" charset="0"/>
              </a:rPr>
              <a:t>particularization</a:t>
            </a:r>
            <a:r>
              <a:rPr lang="ja-JP" altLang="en-US" sz="4400" dirty="0" smtClean="0">
                <a:solidFill>
                  <a:srgbClr val="FF0000"/>
                </a:solidFill>
                <a:latin typeface="Georgia"/>
                <a:cs typeface="+mj-cs"/>
                <a:sym typeface="Georgia Bold" charset="0"/>
              </a:rPr>
              <a:t>”</a:t>
            </a:r>
            <a:r>
              <a:rPr lang="en-US" sz="4400" dirty="0" smtClean="0">
                <a:solidFill>
                  <a:srgbClr val="FF0000"/>
                </a:solidFill>
                <a:latin typeface="Georgia Bold" charset="0"/>
                <a:cs typeface="+mj-cs"/>
                <a:sym typeface="Georgia Bold" charset="0"/>
              </a:rPr>
              <a:t> of a motion to suppress?</a:t>
            </a:r>
            <a:r>
              <a:rPr lang="en-US" dirty="0" smtClean="0">
                <a:solidFill>
                  <a:srgbClr val="FF0000"/>
                </a:solidFill>
                <a:latin typeface="Georgia Bold" charset="0"/>
                <a:cs typeface="+mj-cs"/>
                <a:sym typeface="Georgia Bold" charset="0"/>
              </a:rPr>
              <a:t> </a:t>
            </a:r>
            <a:br>
              <a:rPr lang="en-US" dirty="0" smtClean="0">
                <a:solidFill>
                  <a:srgbClr val="FF0000"/>
                </a:solidFill>
                <a:latin typeface="Georgia Bold" charset="0"/>
                <a:cs typeface="+mj-cs"/>
                <a:sym typeface="Georgia Bold" charset="0"/>
              </a:rPr>
            </a:br>
            <a:endParaRPr lang="en-US" dirty="0" smtClean="0">
              <a:solidFill>
                <a:srgbClr val="FF0000"/>
              </a:solidFill>
              <a:latin typeface="Georgia Bold" charset="0"/>
              <a:cs typeface="+mj-cs"/>
              <a:sym typeface="Georgia Bold" charset="0"/>
            </a:endParaRPr>
          </a:p>
        </p:txBody>
      </p:sp>
      <p:sp>
        <p:nvSpPr>
          <p:cNvPr id="27650" name="Rectangle 2"/>
          <p:cNvSpPr>
            <a:spLocks noGrp="1" noChangeArrowheads="1"/>
          </p:cNvSpPr>
          <p:nvPr>
            <p:ph type="body" idx="1"/>
          </p:nvPr>
        </p:nvSpPr>
        <p:spPr>
          <a:xfrm>
            <a:off x="330200" y="5181600"/>
            <a:ext cx="12674600" cy="3200400"/>
          </a:xfrm>
        </p:spPr>
        <p:txBody>
          <a:bodyPr>
            <a:normAutofit lnSpcReduction="10000"/>
          </a:bodyPr>
          <a:lstStyle/>
          <a:p>
            <a:pPr marL="0" indent="0" eaLnBrk="1" hangingPunct="1">
              <a:buNone/>
              <a:defRPr/>
            </a:pPr>
            <a:r>
              <a:rPr lang="en-US" sz="4400" dirty="0" smtClean="0">
                <a:latin typeface="Georgia" charset="0"/>
                <a:cs typeface="+mn-cs"/>
                <a:sym typeface="Georgia" charset="0"/>
              </a:rPr>
              <a:t>O.C.G.A. § 17-5-30 (b) states, in relevant part:</a:t>
            </a:r>
          </a:p>
          <a:p>
            <a:pPr marL="0" indent="0" eaLnBrk="1" hangingPunct="1">
              <a:buNone/>
              <a:defRPr/>
            </a:pPr>
            <a:endParaRPr lang="en-US" sz="4400" dirty="0" smtClean="0">
              <a:latin typeface="Georgia" charset="0"/>
              <a:cs typeface="+mn-cs"/>
            </a:endParaRPr>
          </a:p>
          <a:p>
            <a:pPr marL="0" indent="0" algn="l" eaLnBrk="1" hangingPunct="1">
              <a:buNone/>
              <a:defRPr/>
            </a:pPr>
            <a:r>
              <a:rPr lang="en-US" sz="4400" dirty="0" smtClean="0">
                <a:latin typeface="Georgia" charset="0"/>
                <a:cs typeface="+mn-cs"/>
              </a:rPr>
              <a:t>The motion shall be in writing and state facts showing that the search and seizure were unlawful. </a:t>
            </a:r>
          </a:p>
        </p:txBody>
      </p:sp>
    </p:spTree>
    <p:extLst>
      <p:ext uri="{BB962C8B-B14F-4D97-AF65-F5344CB8AC3E}">
        <p14:creationId xmlns:p14="http://schemas.microsoft.com/office/powerpoint/2010/main" val="2691216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1397000" y="762000"/>
            <a:ext cx="10464800" cy="1600200"/>
          </a:xfrm>
        </p:spPr>
        <p:txBody>
          <a:bodyPr/>
          <a:lstStyle/>
          <a:p>
            <a:pPr eaLnBrk="1" hangingPunct="1">
              <a:defRPr/>
            </a:pPr>
            <a:r>
              <a:rPr lang="en-US" sz="2800" dirty="0" smtClean="0">
                <a:solidFill>
                  <a:srgbClr val="FF0000"/>
                </a:solidFill>
                <a:latin typeface="Helvetica" charset="0"/>
                <a:cs typeface="+mj-cs"/>
                <a:sym typeface="Helvetica" charset="0"/>
              </a:rPr>
              <a:t/>
            </a:r>
            <a:br>
              <a:rPr lang="en-US" sz="2800" dirty="0" smtClean="0">
                <a:solidFill>
                  <a:srgbClr val="FF0000"/>
                </a:solidFill>
                <a:latin typeface="Helvetica" charset="0"/>
                <a:cs typeface="+mj-cs"/>
                <a:sym typeface="Helvetica" charset="0"/>
              </a:rPr>
            </a:br>
            <a:r>
              <a:rPr lang="en-US" sz="2800" dirty="0" smtClean="0">
                <a:solidFill>
                  <a:srgbClr val="FF0000"/>
                </a:solidFill>
                <a:latin typeface="Georgia Bold" charset="0"/>
                <a:cs typeface="+mj-cs"/>
                <a:sym typeface="Georgia Bold" charset="0"/>
              </a:rPr>
              <a:t>What is sufficient </a:t>
            </a:r>
            <a:r>
              <a:rPr lang="ja-JP" altLang="en-US" sz="2800" dirty="0" smtClean="0">
                <a:solidFill>
                  <a:srgbClr val="FF0000"/>
                </a:solidFill>
                <a:latin typeface="Georgia"/>
                <a:cs typeface="+mj-cs"/>
                <a:sym typeface="Georgia Bold" charset="0"/>
              </a:rPr>
              <a:t>“</a:t>
            </a:r>
            <a:r>
              <a:rPr lang="en-US" sz="2800" dirty="0" smtClean="0">
                <a:solidFill>
                  <a:srgbClr val="FF0000"/>
                </a:solidFill>
                <a:latin typeface="Georgia Bold" charset="0"/>
                <a:cs typeface="+mj-cs"/>
                <a:sym typeface="Georgia Bold" charset="0"/>
              </a:rPr>
              <a:t>particularization</a:t>
            </a:r>
            <a:r>
              <a:rPr lang="ja-JP" altLang="en-US" sz="2800" dirty="0" smtClean="0">
                <a:solidFill>
                  <a:srgbClr val="FF0000"/>
                </a:solidFill>
                <a:latin typeface="Georgia"/>
                <a:cs typeface="+mj-cs"/>
                <a:sym typeface="Georgia Bold" charset="0"/>
              </a:rPr>
              <a:t>”</a:t>
            </a:r>
            <a:r>
              <a:rPr lang="en-US" sz="2800" dirty="0" smtClean="0">
                <a:solidFill>
                  <a:srgbClr val="FF0000"/>
                </a:solidFill>
                <a:latin typeface="Georgia Bold" charset="0"/>
                <a:cs typeface="+mj-cs"/>
                <a:sym typeface="Georgia Bold" charset="0"/>
              </a:rPr>
              <a:t> of a motion to suppress? </a:t>
            </a:r>
            <a:br>
              <a:rPr lang="en-US" sz="2800" dirty="0" smtClean="0">
                <a:solidFill>
                  <a:srgbClr val="FF0000"/>
                </a:solidFill>
                <a:latin typeface="Georgia Bold" charset="0"/>
                <a:cs typeface="+mj-cs"/>
                <a:sym typeface="Georgia Bold" charset="0"/>
              </a:rPr>
            </a:br>
            <a:endParaRPr lang="en-US" sz="2800" dirty="0" smtClean="0">
              <a:solidFill>
                <a:srgbClr val="FF0000"/>
              </a:solidFill>
              <a:cs typeface="+mj-cs"/>
            </a:endParaRPr>
          </a:p>
        </p:txBody>
      </p:sp>
      <p:sp>
        <p:nvSpPr>
          <p:cNvPr id="28674" name="Rectangle 2"/>
          <p:cNvSpPr>
            <a:spLocks noGrp="1" noChangeArrowheads="1"/>
          </p:cNvSpPr>
          <p:nvPr>
            <p:ph type="body" idx="1"/>
          </p:nvPr>
        </p:nvSpPr>
        <p:spPr>
          <a:xfrm>
            <a:off x="939800" y="2362200"/>
            <a:ext cx="10464800" cy="6832600"/>
          </a:xfrm>
        </p:spPr>
        <p:txBody>
          <a:bodyPr>
            <a:normAutofit fontScale="85000" lnSpcReduction="10000"/>
          </a:bodyPr>
          <a:lstStyle/>
          <a:p>
            <a:pPr marL="0" indent="0" eaLnBrk="1" hangingPunct="1">
              <a:buNone/>
              <a:tabLst>
                <a:tab pos="1346200" algn="l"/>
              </a:tabLst>
              <a:defRPr/>
            </a:pPr>
            <a:endParaRPr lang="en-US" sz="2800" dirty="0" smtClean="0">
              <a:latin typeface="Georgia" charset="0"/>
              <a:cs typeface="+mn-cs"/>
            </a:endParaRPr>
          </a:p>
          <a:p>
            <a:pPr marL="0" indent="0" algn="just" eaLnBrk="1" hangingPunct="1">
              <a:buNone/>
              <a:tabLst>
                <a:tab pos="1346200" algn="l"/>
              </a:tabLst>
              <a:defRPr/>
            </a:pPr>
            <a:r>
              <a:rPr lang="en-US" sz="2800" dirty="0" smtClean="0">
                <a:latin typeface="Georgia" charset="0"/>
                <a:cs typeface="+mn-cs"/>
                <a:sym typeface="ヒラギノ角ゴ Pro W3" charset="0"/>
              </a:rPr>
              <a:t>	(1)	</a:t>
            </a:r>
            <a:r>
              <a:rPr lang="en-US" sz="2800" dirty="0" smtClean="0">
                <a:latin typeface="Georgia" charset="0"/>
                <a:cs typeface="+mn-cs"/>
              </a:rPr>
              <a:t>the date of the stop, </a:t>
            </a:r>
          </a:p>
          <a:p>
            <a:pPr marL="0" indent="0" algn="l" eaLnBrk="1" hangingPunct="1">
              <a:lnSpc>
                <a:spcPct val="150000"/>
              </a:lnSpc>
              <a:buNone/>
              <a:tabLst>
                <a:tab pos="1346200" algn="l"/>
              </a:tabLst>
              <a:defRPr/>
            </a:pPr>
            <a:r>
              <a:rPr lang="en-US" sz="2800" dirty="0" smtClean="0">
                <a:latin typeface="Georgia" charset="0"/>
                <a:cs typeface="+mn-cs"/>
                <a:sym typeface="ヒラギノ角ゴ Pro W3" charset="0"/>
              </a:rPr>
              <a:t>	(2)	</a:t>
            </a:r>
            <a:r>
              <a:rPr lang="en-US" sz="2800" dirty="0" smtClean="0">
                <a:latin typeface="Georgia" charset="0"/>
                <a:cs typeface="+mn-cs"/>
              </a:rPr>
              <a:t>the identity of the person stopped,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(3)	</a:t>
            </a:r>
            <a:r>
              <a:rPr lang="en-US" sz="2800" dirty="0" smtClean="0">
                <a:latin typeface="Georgia" charset="0"/>
                <a:cs typeface="+mn-cs"/>
              </a:rPr>
              <a:t>the identity of the officer who made the stop,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(4)	</a:t>
            </a:r>
            <a:r>
              <a:rPr lang="en-US" sz="2800" dirty="0" smtClean="0">
                <a:latin typeface="Georgia" charset="0"/>
                <a:cs typeface="+mn-cs"/>
              </a:rPr>
              <a:t>the law enforcement organization with which he was 	     affiliated,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(5)	</a:t>
            </a:r>
            <a:r>
              <a:rPr lang="en-US" sz="2800" dirty="0" smtClean="0">
                <a:latin typeface="Georgia" charset="0"/>
                <a:cs typeface="+mn-cs"/>
              </a:rPr>
              <a:t>the nature of the stop (e.g., traffic stop),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(6)	</a:t>
            </a:r>
            <a:r>
              <a:rPr lang="en-US" sz="2800" dirty="0" smtClean="0">
                <a:latin typeface="Georgia" charset="0"/>
                <a:cs typeface="+mn-cs"/>
              </a:rPr>
              <a:t>the offenses with which Goodman was charged, and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(7)	</a:t>
            </a:r>
            <a:r>
              <a:rPr lang="en-US" sz="2800" dirty="0" smtClean="0">
                <a:latin typeface="Georgia" charset="0"/>
                <a:cs typeface="+mn-cs"/>
              </a:rPr>
              <a:t>the conclusion that no such violations occurred which 	     would justify the stop.</a:t>
            </a:r>
            <a:endParaRPr lang="en-US" sz="2800" dirty="0" smtClean="0">
              <a:latin typeface="Georgia" charset="0"/>
              <a:cs typeface="+mn-cs"/>
              <a:sym typeface="Times New Roman" charset="0"/>
            </a:endParaRPr>
          </a:p>
          <a:p>
            <a:pPr marL="0" indent="0" eaLnBrk="1" hangingPunct="1">
              <a:buNone/>
              <a:tabLst>
                <a:tab pos="1346200" algn="l"/>
              </a:tabLst>
              <a:defRPr/>
            </a:pPr>
            <a:endParaRPr lang="en-US" sz="2800" dirty="0" smtClean="0">
              <a:latin typeface="Georgia" charset="0"/>
              <a:cs typeface="+mn-cs"/>
            </a:endParaRPr>
          </a:p>
          <a:p>
            <a:pPr marL="0" indent="0" algn="l" eaLnBrk="1" hangingPunct="1">
              <a:buNone/>
              <a:tabLst>
                <a:tab pos="1346200" algn="l"/>
              </a:tabLst>
              <a:defRPr/>
            </a:pPr>
            <a:r>
              <a:rPr lang="en-US" sz="2800" i="1" dirty="0" smtClean="0">
                <a:latin typeface="Georgia" charset="0"/>
                <a:cs typeface="+mn-cs"/>
                <a:sym typeface="Georgia Bold Italic" charset="0"/>
              </a:rPr>
              <a:t>State v. Goodman</a:t>
            </a:r>
            <a:r>
              <a:rPr lang="en-US" sz="2800" dirty="0" smtClean="0">
                <a:latin typeface="Georgia" charset="0"/>
                <a:cs typeface="+mn-cs"/>
                <a:sym typeface="Georgia" charset="0"/>
              </a:rPr>
              <a:t>, 220 Ga. App. 169, 469 S.E.2d 327 (1996).</a:t>
            </a:r>
          </a:p>
        </p:txBody>
      </p:sp>
    </p:spTree>
    <p:extLst>
      <p:ext uri="{BB962C8B-B14F-4D97-AF65-F5344CB8AC3E}">
        <p14:creationId xmlns:p14="http://schemas.microsoft.com/office/powerpoint/2010/main" val="34781513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330200" y="1600200"/>
            <a:ext cx="12674600" cy="1524000"/>
          </a:xfrm>
        </p:spPr>
        <p:txBody>
          <a:bodyPr>
            <a:normAutofit fontScale="90000"/>
          </a:bodyPr>
          <a:lstStyle/>
          <a:p>
            <a:pPr eaLnBrk="1" hangingPunct="1">
              <a:defRPr/>
            </a:pPr>
            <a:r>
              <a:rPr lang="en-US" sz="3200" dirty="0" smtClean="0">
                <a:solidFill>
                  <a:srgbClr val="000090"/>
                </a:solidFill>
                <a:latin typeface="Helvetica" charset="0"/>
                <a:cs typeface="+mj-cs"/>
                <a:sym typeface="Helvetica" charset="0"/>
              </a:rPr>
              <a:t/>
            </a:r>
            <a:br>
              <a:rPr lang="en-US" sz="3200" dirty="0" smtClean="0">
                <a:solidFill>
                  <a:srgbClr val="000090"/>
                </a:solidFill>
                <a:latin typeface="Helvetica" charset="0"/>
                <a:cs typeface="+mj-cs"/>
                <a:sym typeface="Helvetica" charset="0"/>
              </a:rPr>
            </a:b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000" dirty="0" smtClean="0">
                <a:solidFill>
                  <a:srgbClr val="FF0000"/>
                </a:solidFill>
                <a:latin typeface="Georgia Bold" charset="0"/>
                <a:cs typeface="+mj-cs"/>
                <a:sym typeface="Georgia Bold" charset="0"/>
              </a:rPr>
              <a:t>:</a:t>
            </a:r>
            <a:r>
              <a:rPr lang="en-US" sz="3200" dirty="0" smtClean="0">
                <a:solidFill>
                  <a:srgbClr val="FF0000"/>
                </a:solidFill>
                <a:latin typeface="Georgia Bold" charset="0"/>
                <a:cs typeface="+mj-cs"/>
                <a:sym typeface="Georgia Bold" charset="0"/>
              </a:rPr>
              <a:t/>
            </a:r>
            <a:br>
              <a:rPr lang="en-US" sz="3200" dirty="0" smtClean="0">
                <a:solidFill>
                  <a:srgbClr val="FF0000"/>
                </a:solidFill>
                <a:latin typeface="Georgia Bold" charset="0"/>
                <a:cs typeface="+mj-cs"/>
                <a:sym typeface="Georgia Bold" charset="0"/>
              </a:rPr>
            </a:br>
            <a:r>
              <a:rPr lang="en-US" sz="3200" dirty="0" smtClean="0">
                <a:solidFill>
                  <a:srgbClr val="FF0000"/>
                </a:solidFill>
                <a:latin typeface="Georgia Bold" charset="0"/>
                <a:cs typeface="+mj-cs"/>
                <a:sym typeface="Georgia Bold" charset="0"/>
              </a:rPr>
              <a:t/>
            </a:r>
            <a:br>
              <a:rPr lang="en-US" sz="3200" dirty="0" smtClean="0">
                <a:solidFill>
                  <a:srgbClr val="FF0000"/>
                </a:solidFill>
                <a:latin typeface="Georgia Bold" charset="0"/>
                <a:cs typeface="+mj-cs"/>
                <a:sym typeface="Georgia Bold" charset="0"/>
              </a:rPr>
            </a:br>
            <a:r>
              <a:rPr lang="en-US" sz="3200" dirty="0" smtClean="0">
                <a:solidFill>
                  <a:srgbClr val="FF0000"/>
                </a:solidFill>
                <a:latin typeface="Georgia Bold" charset="0"/>
                <a:cs typeface="+mj-cs"/>
                <a:sym typeface="Georgia Bold" charset="0"/>
              </a:rPr>
              <a:t> </a:t>
            </a:r>
            <a:r>
              <a:rPr lang="en-US" sz="4400" dirty="0" smtClean="0">
                <a:solidFill>
                  <a:srgbClr val="FF0000"/>
                </a:solidFill>
                <a:cs typeface="+mj-cs"/>
                <a:sym typeface="Georgia Bold" charset="0"/>
              </a:rPr>
              <a:t>Yes, It Does Matter</a:t>
            </a:r>
            <a:r>
              <a:rPr lang="en-US" sz="4400" dirty="0" smtClean="0">
                <a:solidFill>
                  <a:srgbClr val="FF0000"/>
                </a:solidFill>
                <a:cs typeface="+mj-cs"/>
                <a:sym typeface="Times New Roman" charset="0"/>
              </a:rPr>
              <a:t/>
            </a:r>
            <a:br>
              <a:rPr lang="en-US" sz="4400" dirty="0" smtClean="0">
                <a:solidFill>
                  <a:srgbClr val="FF0000"/>
                </a:solidFill>
                <a:cs typeface="+mj-cs"/>
                <a:sym typeface="Times New Roman" charset="0"/>
              </a:rPr>
            </a:br>
            <a:endParaRPr lang="en-US" sz="4400" dirty="0" smtClean="0">
              <a:solidFill>
                <a:srgbClr val="FF0000"/>
              </a:solidFill>
              <a:cs typeface="+mj-cs"/>
            </a:endParaRPr>
          </a:p>
        </p:txBody>
      </p:sp>
      <p:sp>
        <p:nvSpPr>
          <p:cNvPr id="24578" name="Rectangle 2"/>
          <p:cNvSpPr>
            <a:spLocks noGrp="1" noChangeArrowheads="1"/>
          </p:cNvSpPr>
          <p:nvPr>
            <p:ph type="body" idx="1"/>
          </p:nvPr>
        </p:nvSpPr>
        <p:spPr>
          <a:xfrm>
            <a:off x="406400" y="2971800"/>
            <a:ext cx="12192000" cy="6781800"/>
          </a:xfrm>
        </p:spPr>
        <p:txBody>
          <a:bodyPr/>
          <a:lstStyle/>
          <a:p>
            <a:pPr marL="0" indent="0" algn="just" eaLnBrk="1" hangingPunct="1">
              <a:defRPr/>
            </a:pPr>
            <a:r>
              <a:rPr lang="en-US" sz="3200" dirty="0" smtClean="0">
                <a:latin typeface="Georgia" charset="0"/>
                <a:cs typeface="+mn-cs"/>
                <a:sym typeface="Georgia" charset="0"/>
              </a:rPr>
              <a:t>O.C.G.A. 17-5-30, which is also referred to in older case law as Section 13 of an Act of 1966 (Ga.L.1966, pp. 567, 571; Code Ann. 27-313), </a:t>
            </a:r>
            <a:r>
              <a:rPr lang="en-US" sz="3200" dirty="0" smtClean="0">
                <a:latin typeface="Georgia" charset="0"/>
                <a:cs typeface="+mn-cs"/>
              </a:rPr>
              <a:t>illegal for reasons other than unlawful search and seizure. </a:t>
            </a:r>
            <a:r>
              <a:rPr lang="en-US" sz="3200" i="1" dirty="0" err="1" smtClean="0">
                <a:latin typeface="Georgia" charset="0"/>
                <a:cs typeface="+mn-cs"/>
                <a:sym typeface="Georgia Bold Italic" charset="0"/>
              </a:rPr>
              <a:t>Norrell</a:t>
            </a:r>
            <a:r>
              <a:rPr lang="en-US" sz="3200" i="1" dirty="0" smtClean="0">
                <a:latin typeface="Georgia" charset="0"/>
                <a:cs typeface="+mn-cs"/>
                <a:sym typeface="Georgia Bold Italic" charset="0"/>
              </a:rPr>
              <a:t> v. State</a:t>
            </a:r>
            <a:r>
              <a:rPr lang="en-US" sz="3200" dirty="0" smtClean="0">
                <a:latin typeface="Georgia" charset="0"/>
                <a:cs typeface="+mn-cs"/>
              </a:rPr>
              <a:t>, 116 </a:t>
            </a:r>
            <a:r>
              <a:rPr lang="en-US" sz="3200" dirty="0" err="1" smtClean="0">
                <a:latin typeface="Georgia" charset="0"/>
                <a:cs typeface="+mn-cs"/>
              </a:rPr>
              <a:t>Ga.App</a:t>
            </a:r>
            <a:r>
              <a:rPr lang="en-US" sz="3200" dirty="0" smtClean="0">
                <a:latin typeface="Georgia" charset="0"/>
                <a:cs typeface="+mn-cs"/>
              </a:rPr>
              <a:t>. 479(3), 157 S.E.2d 784. By its clear terms, </a:t>
            </a:r>
            <a:r>
              <a:rPr lang="en-US" sz="3200" u="sng" dirty="0" smtClean="0">
                <a:latin typeface="Georgia" charset="0"/>
                <a:cs typeface="+mn-cs"/>
                <a:sym typeface="Georgia Bold" charset="0"/>
              </a:rPr>
              <a:t>Section 13 furnishes a procedural device for the protection of constitutional guaranties against unreasonable search and seizure only</a:t>
            </a:r>
            <a:r>
              <a:rPr lang="en-US" sz="3200" dirty="0" smtClean="0">
                <a:latin typeface="Georgia" charset="0"/>
                <a:cs typeface="+mn-cs"/>
              </a:rPr>
              <a:t>.</a:t>
            </a:r>
            <a:endParaRPr lang="en-US" sz="3200" dirty="0" smtClean="0">
              <a:latin typeface="Georgia" charset="0"/>
              <a:cs typeface="+mn-cs"/>
              <a:sym typeface="Times New Roman" charset="0"/>
            </a:endParaRPr>
          </a:p>
          <a:p>
            <a:pPr marL="0" indent="0" eaLnBrk="1" hangingPunct="1">
              <a:defRPr/>
            </a:pPr>
            <a:endParaRPr lang="en-US" sz="3200" dirty="0" smtClean="0">
              <a:latin typeface="Georgia" charset="0"/>
              <a:cs typeface="+mn-cs"/>
            </a:endParaRPr>
          </a:p>
          <a:p>
            <a:pPr marL="0" indent="0" algn="just" eaLnBrk="1" hangingPunct="1">
              <a:defRPr/>
            </a:pPr>
            <a:r>
              <a:rPr lang="en-US" sz="3200" i="1" dirty="0" smtClean="0">
                <a:latin typeface="Georgia" charset="0"/>
                <a:cs typeface="+mn-cs"/>
                <a:sym typeface="Georgia Bold Italic" charset="0"/>
              </a:rPr>
              <a:t>Hawkins v. State</a:t>
            </a:r>
            <a:r>
              <a:rPr lang="en-US" sz="3200" dirty="0" smtClean="0">
                <a:latin typeface="Georgia" charset="0"/>
                <a:cs typeface="+mn-cs"/>
              </a:rPr>
              <a:t>, 117 Ga. App. 70, 71, 159 S.E.2d 440</a:t>
            </a:r>
            <a:r>
              <a:rPr lang="en-US" dirty="0" smtClean="0">
                <a:latin typeface="Georgia" charset="0"/>
                <a:cs typeface="+mn-cs"/>
              </a:rPr>
              <a:t> (1967)(emphasis added).</a:t>
            </a:r>
          </a:p>
        </p:txBody>
      </p:sp>
    </p:spTree>
    <p:extLst>
      <p:ext uri="{BB962C8B-B14F-4D97-AF65-F5344CB8AC3E}">
        <p14:creationId xmlns:p14="http://schemas.microsoft.com/office/powerpoint/2010/main" val="29146970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371600" y="482600"/>
            <a:ext cx="10464800" cy="2032000"/>
          </a:xfrm>
        </p:spPr>
        <p:txBody>
          <a:bodyPr/>
          <a:lstStyle/>
          <a:p>
            <a:pPr eaLnBrk="1" hangingPunct="1">
              <a:defRPr/>
            </a:pPr>
            <a:r>
              <a:rPr lang="en-US" sz="4400" dirty="0" smtClean="0">
                <a:solidFill>
                  <a:srgbClr val="FF0000"/>
                </a:solidFill>
                <a:latin typeface="Georgia Bold" charset="0"/>
                <a:cs typeface="+mj-cs"/>
              </a:rPr>
              <a:t>Motion to Suppress</a:t>
            </a:r>
          </a:p>
        </p:txBody>
      </p:sp>
      <p:sp>
        <p:nvSpPr>
          <p:cNvPr id="61443" name="Rectangle 3"/>
          <p:cNvSpPr>
            <a:spLocks noGrp="1" noChangeArrowheads="1"/>
          </p:cNvSpPr>
          <p:nvPr>
            <p:ph type="body" idx="1"/>
          </p:nvPr>
        </p:nvSpPr>
        <p:spPr>
          <a:xfrm>
            <a:off x="558800" y="2971800"/>
            <a:ext cx="11887200" cy="6146800"/>
          </a:xfrm>
        </p:spPr>
        <p:txBody>
          <a:bodyPr/>
          <a:lstStyle/>
          <a:p>
            <a:pPr marL="0" indent="0" algn="just" eaLnBrk="1" hangingPunct="1">
              <a:spcBef>
                <a:spcPts val="500"/>
              </a:spcBef>
              <a:buNone/>
              <a:defRPr/>
            </a:pPr>
            <a:r>
              <a:rPr lang="en-US" dirty="0" smtClean="0">
                <a:latin typeface="Georgia" charset="0"/>
                <a:cs typeface="+mn-cs"/>
              </a:rPr>
              <a:t>Because the burden is on those officers who conduct a search without a warrant to show that the search was conducted pursuant to an exception to the Fourth Amendment warrant requirement, it can be said that </a:t>
            </a:r>
            <a:r>
              <a:rPr lang="en-US" b="1" dirty="0" smtClean="0">
                <a:latin typeface="Georgia" charset="0"/>
                <a:cs typeface="+mn-cs"/>
              </a:rPr>
              <a:t>a search without a warrant is presumed to be invalid and the burden is on the state to show that the warrantless search was valid.</a:t>
            </a:r>
            <a:r>
              <a:rPr lang="en-US" dirty="0" smtClean="0">
                <a:latin typeface="Georgia" charset="0"/>
                <a:cs typeface="+mn-cs"/>
              </a:rPr>
              <a:t> </a:t>
            </a:r>
            <a:r>
              <a:rPr lang="en-US" i="1" dirty="0" err="1" smtClean="0">
                <a:latin typeface="Georgia" charset="0"/>
                <a:cs typeface="+mn-cs"/>
                <a:sym typeface="Georgia Bold Italic" charset="0"/>
              </a:rPr>
              <a:t>Mincey</a:t>
            </a:r>
            <a:r>
              <a:rPr lang="en-US" i="1" dirty="0" smtClean="0">
                <a:latin typeface="Georgia" charset="0"/>
                <a:cs typeface="+mn-cs"/>
                <a:sym typeface="Georgia Bold Italic" charset="0"/>
              </a:rPr>
              <a:t> v. Arizona</a:t>
            </a:r>
            <a:r>
              <a:rPr lang="en-US" dirty="0" smtClean="0">
                <a:latin typeface="Georgia" charset="0"/>
                <a:cs typeface="+mn-cs"/>
                <a:sym typeface="Georgia Italic" charset="0"/>
              </a:rPr>
              <a:t>,</a:t>
            </a:r>
            <a:r>
              <a:rPr lang="en-US" dirty="0" smtClean="0">
                <a:latin typeface="Georgia" charset="0"/>
                <a:cs typeface="+mn-cs"/>
              </a:rPr>
              <a:t> 437 U.S. 385, 390-391, 98 </a:t>
            </a:r>
            <a:r>
              <a:rPr lang="en-US" dirty="0" err="1" smtClean="0">
                <a:latin typeface="Georgia" charset="0"/>
                <a:cs typeface="+mn-cs"/>
              </a:rPr>
              <a:t>S.Ct</a:t>
            </a:r>
            <a:r>
              <a:rPr lang="en-US" dirty="0" smtClean="0">
                <a:latin typeface="Georgia" charset="0"/>
                <a:cs typeface="+mn-cs"/>
              </a:rPr>
              <a:t>. 2408, 2412-2413, 57 L.Ed.2d 290 (1978); </a:t>
            </a:r>
            <a:r>
              <a:rPr lang="en-US" i="1" dirty="0" smtClean="0">
                <a:latin typeface="Georgia" charset="0"/>
                <a:cs typeface="+mn-cs"/>
                <a:sym typeface="Georgia Bold Italic" charset="0"/>
              </a:rPr>
              <a:t>McDonald v. United States</a:t>
            </a:r>
            <a:r>
              <a:rPr lang="en-US" dirty="0" smtClean="0">
                <a:latin typeface="Georgia" charset="0"/>
                <a:cs typeface="+mn-cs"/>
              </a:rPr>
              <a:t>, 335 U.S. 451, 456, 69 </a:t>
            </a:r>
            <a:r>
              <a:rPr lang="en-US" dirty="0" err="1" smtClean="0">
                <a:latin typeface="Georgia" charset="0"/>
                <a:cs typeface="+mn-cs"/>
              </a:rPr>
              <a:t>S.Ct</a:t>
            </a:r>
            <a:r>
              <a:rPr lang="en-US" dirty="0" smtClean="0">
                <a:latin typeface="Georgia" charset="0"/>
                <a:cs typeface="+mn-cs"/>
              </a:rPr>
              <a:t>. 191, 193, 93 </a:t>
            </a:r>
            <a:r>
              <a:rPr lang="en-US" dirty="0" err="1" smtClean="0">
                <a:latin typeface="Georgia" charset="0"/>
                <a:cs typeface="+mn-cs"/>
              </a:rPr>
              <a:t>L.Ed</a:t>
            </a:r>
            <a:r>
              <a:rPr lang="en-US" dirty="0" smtClean="0">
                <a:latin typeface="Georgia" charset="0"/>
                <a:cs typeface="+mn-cs"/>
              </a:rPr>
              <a:t>. 153 (1948).</a:t>
            </a:r>
          </a:p>
          <a:p>
            <a:pPr marL="0" indent="0" eaLnBrk="1" hangingPunct="1">
              <a:defRPr/>
            </a:pPr>
            <a:endParaRPr lang="en-US" dirty="0" smtClean="0">
              <a:latin typeface="Georgia" charset="0"/>
              <a:cs typeface="+mn-cs"/>
            </a:endParaRPr>
          </a:p>
        </p:txBody>
      </p:sp>
    </p:spTree>
    <p:extLst>
      <p:ext uri="{BB962C8B-B14F-4D97-AF65-F5344CB8AC3E}">
        <p14:creationId xmlns:p14="http://schemas.microsoft.com/office/powerpoint/2010/main" val="3805529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1371600" y="482600"/>
            <a:ext cx="10464800" cy="1727200"/>
          </a:xfrm>
        </p:spPr>
        <p:txBody>
          <a:bodyPr/>
          <a:lstStyle/>
          <a:p>
            <a:pPr eaLnBrk="1" hangingPunct="1">
              <a:defRPr/>
            </a:pPr>
            <a:r>
              <a:rPr lang="en-US" sz="4400" dirty="0" smtClean="0">
                <a:solidFill>
                  <a:srgbClr val="FF0000"/>
                </a:solidFill>
                <a:latin typeface="Georgia Bold" charset="0"/>
                <a:cs typeface="+mj-cs"/>
              </a:rPr>
              <a:t>Motion to Suppress</a:t>
            </a:r>
          </a:p>
        </p:txBody>
      </p:sp>
      <p:sp>
        <p:nvSpPr>
          <p:cNvPr id="25602" name="Rectangle 2"/>
          <p:cNvSpPr>
            <a:spLocks noGrp="1" noChangeArrowheads="1"/>
          </p:cNvSpPr>
          <p:nvPr>
            <p:ph type="body" idx="1"/>
          </p:nvPr>
        </p:nvSpPr>
        <p:spPr>
          <a:xfrm>
            <a:off x="711200" y="2667000"/>
            <a:ext cx="11658600" cy="6451600"/>
          </a:xfrm>
        </p:spPr>
        <p:txBody>
          <a:bodyPr/>
          <a:lstStyle/>
          <a:p>
            <a:pPr marL="0" indent="0" algn="just" eaLnBrk="1" hangingPunct="1">
              <a:lnSpc>
                <a:spcPct val="80000"/>
              </a:lnSpc>
              <a:buNone/>
              <a:defRPr/>
            </a:pPr>
            <a:r>
              <a:rPr lang="en-US" sz="3200" dirty="0" smtClean="0">
                <a:latin typeface="Georgia" charset="0"/>
                <a:cs typeface="+mn-cs"/>
              </a:rPr>
              <a:t>Searches are conducted either with or without a search warrant. </a:t>
            </a:r>
            <a:r>
              <a:rPr lang="ja-JP" altLang="en-US" sz="3200" dirty="0" smtClean="0">
                <a:latin typeface="Georgia"/>
                <a:cs typeface="+mn-cs"/>
              </a:rPr>
              <a:t>‘</a:t>
            </a:r>
            <a:r>
              <a:rPr lang="en-US" sz="3200" dirty="0" smtClean="0">
                <a:latin typeface="Georgia" charset="0"/>
                <a:cs typeface="+mn-cs"/>
              </a:rPr>
              <a:t>The most basic constitutional rule in this area is that </a:t>
            </a:r>
            <a:r>
              <a:rPr lang="ja-JP" altLang="en-US" sz="3200" b="1" dirty="0" smtClean="0">
                <a:latin typeface="Georgia"/>
                <a:cs typeface="+mn-cs"/>
              </a:rPr>
              <a:t>‘</a:t>
            </a:r>
            <a:r>
              <a:rPr lang="en-US" sz="3200" b="1" dirty="0" smtClean="0">
                <a:latin typeface="Georgia" charset="0"/>
                <a:cs typeface="+mn-cs"/>
              </a:rPr>
              <a:t>searches conducted outside the judicial process, without prior approval by judge or magistrate, are </a:t>
            </a:r>
            <a:r>
              <a:rPr lang="en-US" sz="3200" b="1" dirty="0" smtClean="0">
                <a:latin typeface="Georgia" charset="0"/>
                <a:cs typeface="+mn-cs"/>
                <a:sym typeface="Georgia Italic" charset="0"/>
              </a:rPr>
              <a:t>per se</a:t>
            </a:r>
            <a:r>
              <a:rPr lang="en-US" sz="3200" b="1" dirty="0" smtClean="0">
                <a:latin typeface="Georgia" charset="0"/>
                <a:cs typeface="+mn-cs"/>
              </a:rPr>
              <a:t> unreasonable under the Fourth Amendment</a:t>
            </a:r>
            <a:r>
              <a:rPr lang="en-US" sz="3200" dirty="0" smtClean="0">
                <a:latin typeface="Georgia" charset="0"/>
                <a:cs typeface="+mn-cs"/>
              </a:rPr>
              <a:t>-subject only to a few specifically established and well-delineated exceptions.</a:t>
            </a:r>
            <a:r>
              <a:rPr lang="ja-JP" altLang="en-US" sz="3200" dirty="0" smtClean="0">
                <a:latin typeface="Georgia"/>
                <a:cs typeface="+mn-cs"/>
              </a:rPr>
              <a:t>’</a:t>
            </a:r>
            <a:r>
              <a:rPr lang="en-US" sz="3200" dirty="0" smtClean="0">
                <a:latin typeface="Georgia" charset="0"/>
                <a:cs typeface="+mn-cs"/>
              </a:rPr>
              <a:t> The exceptions are </a:t>
            </a:r>
            <a:r>
              <a:rPr lang="ja-JP" altLang="en-US" sz="3200" dirty="0" smtClean="0">
                <a:latin typeface="Georgia"/>
                <a:cs typeface="+mn-cs"/>
              </a:rPr>
              <a:t>‘</a:t>
            </a:r>
            <a:r>
              <a:rPr lang="en-US" sz="3200" dirty="0" smtClean="0">
                <a:latin typeface="Georgia" charset="0"/>
                <a:cs typeface="+mn-cs"/>
              </a:rPr>
              <a:t>jealously and carefully drawn,</a:t>
            </a:r>
            <a:r>
              <a:rPr lang="ja-JP" altLang="en-US" sz="3200" dirty="0" smtClean="0">
                <a:latin typeface="Georgia"/>
                <a:cs typeface="+mn-cs"/>
              </a:rPr>
              <a:t>’</a:t>
            </a:r>
            <a:r>
              <a:rPr lang="en-US" sz="3200" dirty="0" smtClean="0">
                <a:latin typeface="Georgia" charset="0"/>
                <a:cs typeface="+mn-cs"/>
              </a:rPr>
              <a:t> and there must be </a:t>
            </a:r>
            <a:r>
              <a:rPr lang="ja-JP" altLang="en-US" sz="3200" dirty="0" smtClean="0">
                <a:latin typeface="Georgia"/>
                <a:cs typeface="+mn-cs"/>
              </a:rPr>
              <a:t>‘</a:t>
            </a:r>
            <a:r>
              <a:rPr lang="en-US" sz="3200" dirty="0" smtClean="0">
                <a:latin typeface="Georgia" charset="0"/>
                <a:cs typeface="+mn-cs"/>
              </a:rPr>
              <a:t>a showing by those who seek ... that the exigencies of the situation made that course imperative.</a:t>
            </a:r>
            <a:r>
              <a:rPr lang="ja-JP" altLang="en-US" sz="3200" dirty="0" smtClean="0">
                <a:latin typeface="Georgia"/>
                <a:cs typeface="+mn-cs"/>
              </a:rPr>
              <a:t>’</a:t>
            </a:r>
            <a:r>
              <a:rPr lang="en-US" sz="3200" dirty="0" smtClean="0">
                <a:latin typeface="Georgia" charset="0"/>
                <a:cs typeface="+mn-cs"/>
              </a:rPr>
              <a:t> </a:t>
            </a:r>
            <a:r>
              <a:rPr lang="ja-JP" altLang="en-US" sz="3200" dirty="0" smtClean="0">
                <a:latin typeface="Georgia"/>
                <a:cs typeface="+mn-cs"/>
              </a:rPr>
              <a:t>‘</a:t>
            </a:r>
            <a:r>
              <a:rPr lang="en-US" sz="3200" dirty="0" smtClean="0">
                <a:latin typeface="Georgia" charset="0"/>
                <a:cs typeface="+mn-cs"/>
              </a:rPr>
              <a:t>[T]he burden is on those seeking the exemption to show the need for it.</a:t>
            </a:r>
            <a:r>
              <a:rPr lang="ja-JP" altLang="en-US" sz="3200" dirty="0" smtClean="0">
                <a:latin typeface="Georgia"/>
                <a:cs typeface="+mn-cs"/>
              </a:rPr>
              <a:t>’’</a:t>
            </a:r>
            <a:r>
              <a:rPr lang="en-US" sz="3200" dirty="0" smtClean="0">
                <a:latin typeface="Georgia" charset="0"/>
                <a:cs typeface="+mn-cs"/>
              </a:rPr>
              <a:t> </a:t>
            </a:r>
            <a:r>
              <a:rPr lang="en-US" sz="3200" i="1" dirty="0" smtClean="0">
                <a:latin typeface="Georgia" charset="0"/>
                <a:cs typeface="+mn-cs"/>
                <a:sym typeface="Georgia Bold Italic" charset="0"/>
              </a:rPr>
              <a:t>Coolidge v. New Hampshire</a:t>
            </a:r>
            <a:r>
              <a:rPr lang="en-US" sz="3200" dirty="0" smtClean="0">
                <a:latin typeface="Georgia" charset="0"/>
                <a:cs typeface="+mn-cs"/>
                <a:sym typeface="Georgia Italic" charset="0"/>
              </a:rPr>
              <a:t>,</a:t>
            </a:r>
            <a:r>
              <a:rPr lang="en-US" sz="3200" dirty="0" smtClean="0">
                <a:latin typeface="Georgia" charset="0"/>
                <a:cs typeface="+mn-cs"/>
              </a:rPr>
              <a:t> 403 U.S. 443, 454-455, 91 </a:t>
            </a:r>
            <a:r>
              <a:rPr lang="en-US" sz="3200" dirty="0" err="1" smtClean="0">
                <a:latin typeface="Georgia" charset="0"/>
                <a:cs typeface="+mn-cs"/>
              </a:rPr>
              <a:t>S.Ct</a:t>
            </a:r>
            <a:r>
              <a:rPr lang="en-US" sz="3200" dirty="0" smtClean="0">
                <a:latin typeface="Georgia" charset="0"/>
                <a:cs typeface="+mn-cs"/>
              </a:rPr>
              <a:t>. 2022, 2032, 29 L.Ed.2d 564 (1971) (citations omitted).</a:t>
            </a:r>
          </a:p>
          <a:p>
            <a:pPr marL="0" indent="0" algn="just" eaLnBrk="1" hangingPunct="1">
              <a:lnSpc>
                <a:spcPct val="80000"/>
              </a:lnSpc>
              <a:spcBef>
                <a:spcPts val="500"/>
              </a:spcBef>
              <a:defRPr/>
            </a:pPr>
            <a:endParaRPr lang="en-US" sz="3200" dirty="0" smtClean="0">
              <a:latin typeface="Georgia" charset="0"/>
              <a:cs typeface="+mn-cs"/>
              <a:sym typeface="Helvetica" charset="0"/>
            </a:endParaRPr>
          </a:p>
          <a:p>
            <a:pPr marL="0" indent="0" algn="l" eaLnBrk="1" hangingPunct="1">
              <a:lnSpc>
                <a:spcPct val="80000"/>
              </a:lnSpc>
              <a:defRPr/>
            </a:pPr>
            <a:r>
              <a:rPr lang="en-US" sz="3200" i="1" dirty="0" smtClean="0">
                <a:latin typeface="Georgia" charset="0"/>
                <a:cs typeface="+mn-cs"/>
                <a:sym typeface="Georgia Bold Italic" charset="0"/>
              </a:rPr>
              <a:t>State v. Slaughter</a:t>
            </a:r>
            <a:r>
              <a:rPr lang="en-US" sz="3200" dirty="0" smtClean="0">
                <a:latin typeface="Georgia" charset="0"/>
                <a:cs typeface="+mn-cs"/>
                <a:sym typeface="Georgia" charset="0"/>
              </a:rPr>
              <a:t>, 252 Ga. 435, 436, 315 S.E.2d 865 (1984):</a:t>
            </a:r>
            <a:endParaRPr lang="en-US" sz="3200" dirty="0" smtClean="0">
              <a:latin typeface="Georgia" charset="0"/>
              <a:cs typeface="+mn-cs"/>
              <a:sym typeface="Helvetica" charset="0"/>
            </a:endParaRPr>
          </a:p>
          <a:p>
            <a:pPr marL="0" indent="0" algn="just" eaLnBrk="1" hangingPunct="1">
              <a:lnSpc>
                <a:spcPct val="80000"/>
              </a:lnSpc>
              <a:spcBef>
                <a:spcPts val="500"/>
              </a:spcBef>
              <a:defRPr/>
            </a:pPr>
            <a:endParaRPr lang="en-US" sz="3200" dirty="0" smtClean="0">
              <a:latin typeface="Georgia" charset="0"/>
              <a:cs typeface="+mn-cs"/>
            </a:endParaRPr>
          </a:p>
          <a:p>
            <a:pPr marL="0" indent="0" algn="just" eaLnBrk="1" hangingPunct="1">
              <a:lnSpc>
                <a:spcPct val="80000"/>
              </a:lnSpc>
              <a:spcBef>
                <a:spcPts val="500"/>
              </a:spcBef>
              <a:defRPr/>
            </a:pPr>
            <a:endParaRPr lang="en-US" sz="2000" dirty="0" smtClean="0">
              <a:latin typeface="Helvetica" charset="0"/>
              <a:cs typeface="+mn-cs"/>
              <a:sym typeface="Helvetica" charset="0"/>
            </a:endParaRPr>
          </a:p>
          <a:p>
            <a:pPr marL="0" indent="0" algn="just" eaLnBrk="1" hangingPunct="1">
              <a:lnSpc>
                <a:spcPct val="80000"/>
              </a:lnSpc>
              <a:spcBef>
                <a:spcPts val="500"/>
              </a:spcBef>
              <a:defRPr/>
            </a:pPr>
            <a:endParaRPr lang="en-US" sz="2000" dirty="0" smtClean="0">
              <a:latin typeface="Helvetica" charset="0"/>
              <a:cs typeface="+mn-cs"/>
              <a:sym typeface="Helvetica" charset="0"/>
            </a:endParaRPr>
          </a:p>
          <a:p>
            <a:pPr marL="0" indent="0" eaLnBrk="1" hangingPunct="1">
              <a:lnSpc>
                <a:spcPct val="80000"/>
              </a:lnSpc>
              <a:spcBef>
                <a:spcPts val="500"/>
              </a:spcBef>
              <a:defRPr/>
            </a:pPr>
            <a:endParaRPr lang="en-US" sz="2000" dirty="0" smtClean="0">
              <a:cs typeface="+mn-cs"/>
            </a:endParaRPr>
          </a:p>
        </p:txBody>
      </p:sp>
    </p:spTree>
    <p:extLst>
      <p:ext uri="{BB962C8B-B14F-4D97-AF65-F5344CB8AC3E}">
        <p14:creationId xmlns:p14="http://schemas.microsoft.com/office/powerpoint/2010/main" val="31717849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1371600" y="482600"/>
            <a:ext cx="10464800" cy="1955800"/>
          </a:xfrm>
        </p:spPr>
        <p:txBody>
          <a:bodyPr/>
          <a:lstStyle/>
          <a:p>
            <a:pPr eaLnBrk="1" hangingPunct="1">
              <a:defRPr/>
            </a:pPr>
            <a:r>
              <a:rPr lang="en-US" sz="4400" dirty="0" smtClean="0">
                <a:solidFill>
                  <a:srgbClr val="FF0000"/>
                </a:solidFill>
                <a:latin typeface="Georgia Bold" charset="0"/>
                <a:cs typeface="+mj-cs"/>
              </a:rPr>
              <a:t>Motion to Suppress</a:t>
            </a:r>
          </a:p>
        </p:txBody>
      </p:sp>
      <p:sp>
        <p:nvSpPr>
          <p:cNvPr id="26626" name="Rectangle 2"/>
          <p:cNvSpPr>
            <a:spLocks noGrp="1" noChangeArrowheads="1"/>
          </p:cNvSpPr>
          <p:nvPr>
            <p:ph type="body" idx="1"/>
          </p:nvPr>
        </p:nvSpPr>
        <p:spPr>
          <a:xfrm>
            <a:off x="635000" y="3048000"/>
            <a:ext cx="11658600" cy="6299200"/>
          </a:xfrm>
        </p:spPr>
        <p:txBody>
          <a:bodyPr/>
          <a:lstStyle/>
          <a:p>
            <a:pPr marL="0" indent="0" eaLnBrk="1" hangingPunct="1">
              <a:defRPr/>
            </a:pPr>
            <a:r>
              <a:rPr lang="en-US" dirty="0" smtClean="0">
                <a:latin typeface="Helvetica" charset="0"/>
                <a:cs typeface="Helvetica" charset="0"/>
                <a:sym typeface="Helvetica" charset="0"/>
              </a:rPr>
              <a:t> </a:t>
            </a:r>
            <a:r>
              <a:rPr lang="ja-JP" altLang="en-US" sz="4000" dirty="0" smtClean="0">
                <a:latin typeface="Georgia" charset="0"/>
                <a:cs typeface="Helvetica" charset="0"/>
                <a:sym typeface="Helvetica" charset="0"/>
              </a:rPr>
              <a:t>“</a:t>
            </a:r>
            <a:r>
              <a:rPr lang="en-US" sz="4000" dirty="0" smtClean="0">
                <a:latin typeface="Georgia" charset="0"/>
                <a:cs typeface="Helvetica" charset="0"/>
                <a:sym typeface="Helvetica" charset="0"/>
              </a:rPr>
              <a:t>Once a defendant files a </a:t>
            </a:r>
            <a:r>
              <a:rPr lang="en-US" sz="4000" b="1" dirty="0" smtClean="0">
                <a:latin typeface="Georgia" charset="0"/>
                <a:cs typeface="Helvetica" charset="0"/>
                <a:sym typeface="Helvetica" charset="0"/>
              </a:rPr>
              <a:t>motion to suppress alleging an illegal search and seizure, the state bears the burden of proving that the search is lawful.</a:t>
            </a:r>
            <a:r>
              <a:rPr lang="ja-JP" altLang="en-US" sz="4000" b="1" dirty="0" smtClean="0">
                <a:latin typeface="Georgia" charset="0"/>
                <a:cs typeface="Helvetica" charset="0"/>
                <a:sym typeface="Helvetica" charset="0"/>
              </a:rPr>
              <a:t>”</a:t>
            </a:r>
            <a:r>
              <a:rPr lang="en-US" sz="4000" dirty="0" smtClean="0">
                <a:latin typeface="Georgia" charset="0"/>
                <a:cs typeface="Helvetica" charset="0"/>
                <a:sym typeface="Helvetica" charset="0"/>
              </a:rPr>
              <a:t>  </a:t>
            </a:r>
          </a:p>
          <a:p>
            <a:pPr marL="0" indent="0" eaLnBrk="1" hangingPunct="1">
              <a:defRPr/>
            </a:pPr>
            <a:endParaRPr lang="en-US" sz="4000" dirty="0" smtClean="0">
              <a:latin typeface="Georgia" charset="0"/>
              <a:cs typeface="+mn-cs"/>
              <a:sym typeface="Helvetica" charset="0"/>
            </a:endParaRPr>
          </a:p>
          <a:p>
            <a:pPr marL="0" indent="0" eaLnBrk="1" hangingPunct="1">
              <a:defRPr/>
            </a:pPr>
            <a:r>
              <a:rPr lang="en-US" sz="4000" i="1" dirty="0" smtClean="0">
                <a:latin typeface="Georgia" charset="0"/>
                <a:cs typeface="+mn-cs"/>
                <a:sym typeface="Georgia Bold Italic" charset="0"/>
              </a:rPr>
              <a:t>State v. </a:t>
            </a:r>
            <a:r>
              <a:rPr lang="en-US" sz="4000" i="1" dirty="0" err="1" smtClean="0">
                <a:latin typeface="Georgia" charset="0"/>
                <a:cs typeface="+mn-cs"/>
                <a:sym typeface="Georgia Bold Italic" charset="0"/>
              </a:rPr>
              <a:t>Kuhnhausen</a:t>
            </a:r>
            <a:r>
              <a:rPr lang="en-US" sz="4000" dirty="0" smtClean="0">
                <a:latin typeface="Georgia" charset="0"/>
                <a:cs typeface="+mn-cs"/>
                <a:sym typeface="Georgia" charset="0"/>
              </a:rPr>
              <a:t>, 289 Ga. App. 489, 657 S.E.2d 592 (2008), </a:t>
            </a:r>
            <a:r>
              <a:rPr lang="en-US" sz="4000" dirty="0" smtClean="0">
                <a:latin typeface="Georgia" charset="0"/>
                <a:cs typeface="+mn-cs"/>
                <a:sym typeface="Georgia Italic" charset="0"/>
              </a:rPr>
              <a:t>citing</a:t>
            </a:r>
            <a:r>
              <a:rPr lang="en-US" sz="4000" dirty="0" smtClean="0">
                <a:latin typeface="Georgia" charset="0"/>
                <a:cs typeface="+mn-cs"/>
                <a:sym typeface="Georgia" charset="0"/>
              </a:rPr>
              <a:t> </a:t>
            </a:r>
            <a:r>
              <a:rPr lang="en-US" sz="4000" i="1" dirty="0" smtClean="0">
                <a:latin typeface="Georgia" charset="0"/>
                <a:cs typeface="+mn-cs"/>
                <a:sym typeface="Georgia Bold Italic" charset="0"/>
              </a:rPr>
              <a:t>State v. King</a:t>
            </a:r>
            <a:r>
              <a:rPr lang="en-US" sz="4000" dirty="0" smtClean="0">
                <a:latin typeface="Georgia" charset="0"/>
                <a:cs typeface="+mn-cs"/>
                <a:sym typeface="Georgia" charset="0"/>
              </a:rPr>
              <a:t>, 287 Ga. App. 680, 652 S.E.2d 574 (2007).</a:t>
            </a:r>
            <a:r>
              <a:rPr lang="en-US" dirty="0" smtClean="0">
                <a:latin typeface="Georgia" charset="0"/>
                <a:cs typeface="+mn-cs"/>
                <a:sym typeface="Georgia" charset="0"/>
              </a:rPr>
              <a:t>  </a:t>
            </a:r>
          </a:p>
        </p:txBody>
      </p:sp>
    </p:spTree>
    <p:extLst>
      <p:ext uri="{BB962C8B-B14F-4D97-AF65-F5344CB8AC3E}">
        <p14:creationId xmlns:p14="http://schemas.microsoft.com/office/powerpoint/2010/main" val="3949771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1320800" y="1040713"/>
            <a:ext cx="10464800" cy="1626058"/>
          </a:xfrm>
        </p:spPr>
        <p:txBody>
          <a:bodyPr/>
          <a:lstStyle/>
          <a:p>
            <a:pPr eaLnBrk="1" hangingPunct="1">
              <a:defRPr/>
            </a:pPr>
            <a:r>
              <a:rPr lang="en-US" sz="4400" dirty="0" smtClean="0">
                <a:solidFill>
                  <a:srgbClr val="FF0000"/>
                </a:solidFill>
                <a:latin typeface="Georgia Bold" charset="0"/>
                <a:cs typeface="+mj-cs"/>
              </a:rPr>
              <a:t>Motion in </a:t>
            </a:r>
            <a:r>
              <a:rPr lang="en-US" sz="4400" dirty="0" err="1" smtClean="0">
                <a:solidFill>
                  <a:srgbClr val="FF0000"/>
                </a:solidFill>
                <a:latin typeface="Georgia Bold" charset="0"/>
                <a:cs typeface="+mj-cs"/>
              </a:rPr>
              <a:t>Limine</a:t>
            </a:r>
            <a:endParaRPr lang="en-US" sz="4400" dirty="0" smtClean="0">
              <a:solidFill>
                <a:srgbClr val="FF0000"/>
              </a:solidFill>
              <a:latin typeface="Georgia Bold" charset="0"/>
              <a:cs typeface="+mj-cs"/>
            </a:endParaRPr>
          </a:p>
        </p:txBody>
      </p:sp>
      <p:sp>
        <p:nvSpPr>
          <p:cNvPr id="29698" name="Rectangle 2"/>
          <p:cNvSpPr>
            <a:spLocks noGrp="1" noChangeArrowheads="1"/>
          </p:cNvSpPr>
          <p:nvPr>
            <p:ph type="body" idx="1"/>
          </p:nvPr>
        </p:nvSpPr>
        <p:spPr>
          <a:xfrm>
            <a:off x="635000" y="4191000"/>
            <a:ext cx="11811000" cy="5156200"/>
          </a:xfrm>
        </p:spPr>
        <p:txBody>
          <a:bodyPr/>
          <a:lstStyle/>
          <a:p>
            <a:pPr marL="0" indent="0" eaLnBrk="1" hangingPunct="1">
              <a:buNone/>
              <a:defRPr/>
            </a:pP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In </a:t>
            </a:r>
            <a:r>
              <a:rPr lang="en-US" dirty="0" err="1" smtClean="0">
                <a:solidFill>
                  <a:srgbClr val="FF0000"/>
                </a:solidFill>
                <a:latin typeface="Georgia" charset="0"/>
                <a:cs typeface="+mn-cs"/>
                <a:sym typeface="Times New Roman" charset="0"/>
              </a:rPr>
              <a:t>limine</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 means </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at the threshold</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 or before the trial begins.</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 </a:t>
            </a:r>
            <a:r>
              <a:rPr lang="en-US" i="1" dirty="0" smtClean="0">
                <a:solidFill>
                  <a:srgbClr val="FF0000"/>
                </a:solidFill>
                <a:latin typeface="Georgia" charset="0"/>
                <a:cs typeface="+mn-cs"/>
                <a:sym typeface="Georgia Bold Italic" charset="0"/>
              </a:rPr>
              <a:t>State v. Johnston</a:t>
            </a:r>
            <a:r>
              <a:rPr lang="en-US" dirty="0" smtClean="0">
                <a:solidFill>
                  <a:srgbClr val="FF0000"/>
                </a:solidFill>
                <a:latin typeface="Georgia" charset="0"/>
                <a:cs typeface="+mn-cs"/>
                <a:sym typeface="Georgia" charset="0"/>
              </a:rPr>
              <a:t>, 249 Ga. 413, 414 (fn. 3), 291 S.E.2d 543 (1982), </a:t>
            </a:r>
            <a:r>
              <a:rPr lang="en-US" dirty="0" smtClean="0">
                <a:solidFill>
                  <a:srgbClr val="FF0000"/>
                </a:solidFill>
                <a:latin typeface="Georgia" charset="0"/>
                <a:cs typeface="+mn-cs"/>
                <a:sym typeface="Georgia Italic" charset="0"/>
              </a:rPr>
              <a:t>quoting</a:t>
            </a:r>
            <a:r>
              <a:rPr lang="en-US" dirty="0" smtClean="0">
                <a:solidFill>
                  <a:srgbClr val="FF0000"/>
                </a:solidFill>
                <a:latin typeface="Georgia" charset="0"/>
                <a:cs typeface="+mn-cs"/>
                <a:sym typeface="Georgia" charset="0"/>
              </a:rPr>
              <a:t>, </a:t>
            </a:r>
            <a:r>
              <a:rPr lang="en-US" i="1" dirty="0" smtClean="0">
                <a:solidFill>
                  <a:srgbClr val="FF0000"/>
                </a:solidFill>
                <a:latin typeface="Georgia" charset="0"/>
                <a:cs typeface="+mn-cs"/>
                <a:sym typeface="Georgia Bold Italic" charset="0"/>
              </a:rPr>
              <a:t>Stevens v. State</a:t>
            </a:r>
            <a:r>
              <a:rPr lang="en-US" dirty="0" smtClean="0">
                <a:solidFill>
                  <a:srgbClr val="FF0000"/>
                </a:solidFill>
                <a:latin typeface="Georgia" charset="0"/>
                <a:cs typeface="+mn-cs"/>
                <a:sym typeface="Georgia Italic" charset="0"/>
              </a:rPr>
              <a:t>, </a:t>
            </a:r>
            <a:r>
              <a:rPr lang="en-US" dirty="0" smtClean="0">
                <a:solidFill>
                  <a:srgbClr val="FF0000"/>
                </a:solidFill>
                <a:latin typeface="Georgia" charset="0"/>
                <a:cs typeface="+mn-cs"/>
                <a:sym typeface="Georgia" charset="0"/>
              </a:rPr>
              <a:t>265 Ind. 411</a:t>
            </a:r>
            <a:r>
              <a:rPr lang="en-US" dirty="0" smtClean="0">
                <a:solidFill>
                  <a:srgbClr val="FF0000"/>
                </a:solidFill>
                <a:latin typeface="Georgia" charset="0"/>
                <a:cs typeface="+mn-cs"/>
                <a:sym typeface="Georgia Italic" charset="0"/>
              </a:rPr>
              <a:t>,</a:t>
            </a:r>
            <a:r>
              <a:rPr lang="en-US" dirty="0" smtClean="0">
                <a:solidFill>
                  <a:srgbClr val="FF0000"/>
                </a:solidFill>
                <a:latin typeface="Georgia" charset="0"/>
                <a:cs typeface="+mn-cs"/>
                <a:sym typeface="Georgia" charset="0"/>
              </a:rPr>
              <a:t> 354 N.E.2d 727, 733 (1976). </a:t>
            </a:r>
          </a:p>
        </p:txBody>
      </p:sp>
    </p:spTree>
    <p:extLst>
      <p:ext uri="{BB962C8B-B14F-4D97-AF65-F5344CB8AC3E}">
        <p14:creationId xmlns:p14="http://schemas.microsoft.com/office/powerpoint/2010/main" val="9080445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635000" y="1447800"/>
            <a:ext cx="11734800" cy="1651000"/>
          </a:xfrm>
        </p:spPr>
        <p:txBody>
          <a:bodyPr>
            <a:normAutofit fontScale="90000"/>
          </a:bodyPr>
          <a:lstStyle/>
          <a:p>
            <a:pPr eaLnBrk="1" hangingPunct="1">
              <a:defRPr/>
            </a:pPr>
            <a:r>
              <a:rPr lang="en-US" sz="4400" dirty="0" smtClean="0">
                <a:solidFill>
                  <a:srgbClr val="FF0000"/>
                </a:solidFill>
                <a:latin typeface="Georgia Bold" charset="0"/>
                <a:cs typeface="+mj-cs"/>
              </a:rPr>
              <a:t>Motion in </a:t>
            </a:r>
            <a:r>
              <a:rPr lang="en-US" sz="4400" dirty="0" err="1" smtClean="0">
                <a:solidFill>
                  <a:srgbClr val="FF0000"/>
                </a:solidFill>
                <a:latin typeface="Georgia Bold" charset="0"/>
                <a:cs typeface="+mj-cs"/>
              </a:rPr>
              <a:t>Limine</a:t>
            </a:r>
            <a:r>
              <a:rPr lang="en-US" sz="4400" dirty="0" smtClean="0">
                <a:solidFill>
                  <a:srgbClr val="FF0000"/>
                </a:solidFill>
                <a:latin typeface="Georgia Bold" charset="0"/>
                <a:cs typeface="+mj-cs"/>
              </a:rPr>
              <a:t>:</a:t>
            </a:r>
            <a:br>
              <a:rPr lang="en-US" sz="4400" dirty="0" smtClean="0">
                <a:solidFill>
                  <a:srgbClr val="FF0000"/>
                </a:solidFill>
                <a:latin typeface="Georgia Bold" charset="0"/>
                <a:cs typeface="+mj-cs"/>
              </a:rPr>
            </a:br>
            <a:r>
              <a:rPr lang="en-US" sz="4400" dirty="0" smtClean="0">
                <a:solidFill>
                  <a:srgbClr val="FF0000"/>
                </a:solidFill>
                <a:latin typeface="Georgia Bold" charset="0"/>
                <a:cs typeface="+mj-cs"/>
              </a:rPr>
              <a:t/>
            </a:r>
            <a:br>
              <a:rPr lang="en-US" sz="4400" dirty="0" smtClean="0">
                <a:solidFill>
                  <a:srgbClr val="FF0000"/>
                </a:solidFill>
                <a:latin typeface="Georgia Bold" charset="0"/>
                <a:cs typeface="+mj-cs"/>
              </a:rPr>
            </a:br>
            <a:r>
              <a:rPr lang="en-US" sz="4400" dirty="0" smtClean="0">
                <a:solidFill>
                  <a:srgbClr val="FF0000"/>
                </a:solidFill>
                <a:latin typeface="Georgia Bold" charset="0"/>
                <a:cs typeface="+mj-cs"/>
              </a:rPr>
              <a:t> 2 Possible Uses by the Trial Court</a:t>
            </a:r>
          </a:p>
        </p:txBody>
      </p:sp>
      <p:sp>
        <p:nvSpPr>
          <p:cNvPr id="30722" name="Rectangle 2"/>
          <p:cNvSpPr>
            <a:spLocks noGrp="1" noChangeArrowheads="1"/>
          </p:cNvSpPr>
          <p:nvPr>
            <p:ph type="body" idx="1"/>
          </p:nvPr>
        </p:nvSpPr>
        <p:spPr>
          <a:xfrm>
            <a:off x="406400" y="3810000"/>
            <a:ext cx="12268200" cy="6248400"/>
          </a:xfrm>
        </p:spPr>
        <p:txBody>
          <a:bodyPr/>
          <a:lstStyle/>
          <a:p>
            <a:pPr marL="0" indent="0" algn="l" eaLnBrk="1" hangingPunct="1">
              <a:buNone/>
              <a:defRPr/>
            </a:pPr>
            <a:r>
              <a:rPr lang="en-US" sz="3200" dirty="0" smtClean="0">
                <a:latin typeface="Georgia" charset="0"/>
                <a:cs typeface="+mn-cs"/>
                <a:sym typeface="Georgia" charset="0"/>
              </a:rPr>
              <a:t>A motion in </a:t>
            </a:r>
            <a:r>
              <a:rPr lang="en-US" sz="3200" dirty="0" err="1" smtClean="0">
                <a:latin typeface="Georgia" charset="0"/>
                <a:cs typeface="+mn-cs"/>
                <a:sym typeface="Georgia" charset="0"/>
              </a:rPr>
              <a:t>limine</a:t>
            </a:r>
            <a:r>
              <a:rPr lang="en-US" sz="3200" dirty="0" smtClean="0">
                <a:latin typeface="Georgia" charset="0"/>
                <a:cs typeface="+mn-cs"/>
                <a:sym typeface="Georgia" charset="0"/>
              </a:rPr>
              <a:t> is a </a:t>
            </a:r>
            <a:r>
              <a:rPr lang="en-US" sz="3200" dirty="0" smtClean="0">
                <a:latin typeface="Georgia" charset="0"/>
                <a:cs typeface="+mn-cs"/>
                <a:sym typeface="Georgia Italic" charset="0"/>
              </a:rPr>
              <a:t>pretrial</a:t>
            </a:r>
            <a:r>
              <a:rPr lang="en-US" sz="3200" dirty="0" smtClean="0">
                <a:latin typeface="Georgia" charset="0"/>
                <a:cs typeface="+mn-cs"/>
                <a:sym typeface="Georgia" charset="0"/>
              </a:rPr>
              <a:t> motion which may be used two ways: </a:t>
            </a:r>
          </a:p>
          <a:p>
            <a:pPr marL="0" indent="0" algn="just" eaLnBrk="1" hangingPunct="1">
              <a:buNone/>
              <a:defRPr/>
            </a:pPr>
            <a:r>
              <a:rPr lang="en-US" sz="3200" dirty="0" smtClean="0">
                <a:latin typeface="Georgia" charset="0"/>
                <a:cs typeface="+mn-cs"/>
                <a:sym typeface="Georgia" charset="0"/>
              </a:rPr>
              <a:t>1) The movant seeks, not a final ruling on the admissibility of evidence, but only to prevent the mention by anyone, during the trial, of a certain item of evidence or area of inquiry until its admissibility can be determined during the course of the trial </a:t>
            </a:r>
            <a:r>
              <a:rPr lang="en-US" sz="3200" dirty="0" smtClean="0">
                <a:latin typeface="Georgia" charset="0"/>
                <a:cs typeface="+mn-cs"/>
                <a:sym typeface="Georgia Italic" charset="0"/>
              </a:rPr>
              <a:t>outside</a:t>
            </a:r>
            <a:r>
              <a:rPr lang="en-US" sz="3200" dirty="0" smtClean="0">
                <a:latin typeface="Georgia" charset="0"/>
                <a:cs typeface="+mn-cs"/>
                <a:sym typeface="Georgia" charset="0"/>
              </a:rPr>
              <a:t> the presence of the jury; and,</a:t>
            </a:r>
            <a:endParaRPr lang="en-US" sz="3200" dirty="0" smtClean="0">
              <a:latin typeface="Georgia" charset="0"/>
              <a:cs typeface="+mn-cs"/>
              <a:sym typeface="Times New Roman" charset="0"/>
            </a:endParaRPr>
          </a:p>
          <a:p>
            <a:pPr marL="0" indent="0" eaLnBrk="1" hangingPunct="1">
              <a:buNone/>
              <a:defRPr/>
            </a:pPr>
            <a:endParaRPr lang="en-US" sz="3200" dirty="0" smtClean="0">
              <a:latin typeface="Georgia" charset="0"/>
              <a:cs typeface="+mn-cs"/>
              <a:sym typeface="Times New Roman" charset="0"/>
            </a:endParaRPr>
          </a:p>
          <a:p>
            <a:pPr marL="0" indent="0" algn="just" eaLnBrk="1" hangingPunct="1">
              <a:buNone/>
              <a:defRPr/>
            </a:pPr>
            <a:endParaRPr lang="en-US" sz="3200" dirty="0" smtClean="0">
              <a:latin typeface="Georgia" charset="0"/>
              <a:cs typeface="+mn-cs"/>
            </a:endParaRPr>
          </a:p>
          <a:p>
            <a:pPr marL="0" indent="0" eaLnBrk="1" hangingPunct="1">
              <a:lnSpc>
                <a:spcPct val="150000"/>
              </a:lnSpc>
              <a:buNone/>
              <a:defRPr/>
            </a:pPr>
            <a:endParaRPr lang="en-US" sz="3200" dirty="0" smtClean="0">
              <a:latin typeface="Georgia" charset="0"/>
              <a:cs typeface="+mn-cs"/>
            </a:endParaRPr>
          </a:p>
        </p:txBody>
      </p:sp>
    </p:spTree>
    <p:extLst>
      <p:ext uri="{BB962C8B-B14F-4D97-AF65-F5344CB8AC3E}">
        <p14:creationId xmlns:p14="http://schemas.microsoft.com/office/powerpoint/2010/main" val="32789113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397000" y="228600"/>
            <a:ext cx="10464800" cy="2540000"/>
          </a:xfrm>
        </p:spPr>
        <p:txBody>
          <a:bodyPr/>
          <a:lstStyle/>
          <a:p>
            <a:pPr eaLnBrk="1" hangingPunct="1">
              <a:defRPr/>
            </a:pPr>
            <a:r>
              <a:rPr lang="en-US" sz="4000" dirty="0" smtClean="0">
                <a:solidFill>
                  <a:srgbClr val="000090"/>
                </a:solidFill>
                <a:latin typeface="Georgia Bold" charset="0"/>
                <a:cs typeface="+mj-cs"/>
              </a:rPr>
              <a:t>Motion in </a:t>
            </a:r>
            <a:r>
              <a:rPr lang="en-US" sz="4000" dirty="0" err="1" smtClean="0">
                <a:solidFill>
                  <a:srgbClr val="000090"/>
                </a:solidFill>
                <a:latin typeface="Georgia Bold" charset="0"/>
                <a:cs typeface="+mj-cs"/>
              </a:rPr>
              <a:t>Limine</a:t>
            </a:r>
            <a:r>
              <a:rPr lang="en-US" sz="4000" dirty="0" smtClean="0">
                <a:solidFill>
                  <a:srgbClr val="000090"/>
                </a:solidFill>
                <a:latin typeface="Georgia Bold" charset="0"/>
                <a:cs typeface="+mj-cs"/>
              </a:rPr>
              <a:t>:</a:t>
            </a:r>
            <a:br>
              <a:rPr lang="en-US" sz="4000" dirty="0" smtClean="0">
                <a:solidFill>
                  <a:srgbClr val="000090"/>
                </a:solidFill>
                <a:latin typeface="Georgia Bold" charset="0"/>
                <a:cs typeface="+mj-cs"/>
              </a:rPr>
            </a:br>
            <a:r>
              <a:rPr lang="en-US" sz="4000" dirty="0" smtClean="0">
                <a:solidFill>
                  <a:srgbClr val="000090"/>
                </a:solidFill>
                <a:latin typeface="Georgia Bold" charset="0"/>
                <a:cs typeface="+mj-cs"/>
              </a:rPr>
              <a:t> </a:t>
            </a:r>
            <a:r>
              <a:rPr lang="en-US" sz="4400" dirty="0" smtClean="0">
                <a:solidFill>
                  <a:srgbClr val="000090"/>
                </a:solidFill>
                <a:latin typeface="Georgia Bold" charset="0"/>
                <a:cs typeface="+mj-cs"/>
              </a:rPr>
              <a:t>2 Possible Uses by the Trial Court</a:t>
            </a:r>
          </a:p>
        </p:txBody>
      </p:sp>
      <p:sp>
        <p:nvSpPr>
          <p:cNvPr id="71683" name="Rectangle 3"/>
          <p:cNvSpPr>
            <a:spLocks noGrp="1" noChangeArrowheads="1"/>
          </p:cNvSpPr>
          <p:nvPr>
            <p:ph type="body" idx="1"/>
          </p:nvPr>
        </p:nvSpPr>
        <p:spPr>
          <a:xfrm>
            <a:off x="330200" y="2819400"/>
            <a:ext cx="12344400" cy="6934200"/>
          </a:xfrm>
        </p:spPr>
        <p:txBody>
          <a:bodyPr>
            <a:normAutofit lnSpcReduction="10000"/>
          </a:bodyPr>
          <a:lstStyle/>
          <a:p>
            <a:pPr marL="0" indent="0" algn="just" eaLnBrk="1" hangingPunct="1">
              <a:lnSpc>
                <a:spcPct val="80000"/>
              </a:lnSpc>
              <a:buNone/>
              <a:defRPr/>
            </a:pPr>
            <a:r>
              <a:rPr lang="en-US" sz="3200" dirty="0" smtClean="0">
                <a:latin typeface="Georgia" charset="0"/>
                <a:cs typeface="+mn-cs"/>
                <a:sym typeface="Georgia" charset="0"/>
              </a:rPr>
              <a:t>A motion in </a:t>
            </a:r>
            <a:r>
              <a:rPr lang="en-US" sz="3200" dirty="0" err="1" smtClean="0">
                <a:latin typeface="Georgia" charset="0"/>
                <a:cs typeface="+mn-cs"/>
                <a:sym typeface="Georgia" charset="0"/>
              </a:rPr>
              <a:t>limine</a:t>
            </a:r>
            <a:r>
              <a:rPr lang="en-US" sz="3200" dirty="0" smtClean="0">
                <a:latin typeface="Georgia" charset="0"/>
                <a:cs typeface="+mn-cs"/>
                <a:sym typeface="Georgia" charset="0"/>
              </a:rPr>
              <a:t> is a </a:t>
            </a:r>
            <a:r>
              <a:rPr lang="en-US" sz="3200" dirty="0" smtClean="0">
                <a:latin typeface="Georgia" charset="0"/>
                <a:cs typeface="+mn-cs"/>
                <a:sym typeface="Georgia Italic" charset="0"/>
              </a:rPr>
              <a:t>pretrial</a:t>
            </a:r>
            <a:r>
              <a:rPr lang="en-US" sz="3200" dirty="0" smtClean="0">
                <a:latin typeface="Georgia" charset="0"/>
                <a:cs typeface="+mn-cs"/>
                <a:sym typeface="Georgia" charset="0"/>
              </a:rPr>
              <a:t> motion which may be used two ways:</a:t>
            </a:r>
          </a:p>
          <a:p>
            <a:pPr marL="0" indent="0" algn="just" eaLnBrk="1" hangingPunct="1">
              <a:lnSpc>
                <a:spcPct val="80000"/>
              </a:lnSpc>
              <a:defRPr/>
            </a:pPr>
            <a:endParaRPr lang="en-US" sz="3200" dirty="0" smtClean="0">
              <a:latin typeface="Georgia" charset="0"/>
              <a:cs typeface="+mn-cs"/>
              <a:sym typeface="Georgia" charset="0"/>
            </a:endParaRPr>
          </a:p>
          <a:p>
            <a:pPr marL="0" indent="0" algn="just" eaLnBrk="1" hangingPunct="1">
              <a:lnSpc>
                <a:spcPct val="80000"/>
              </a:lnSpc>
              <a:buNone/>
              <a:defRPr/>
            </a:pPr>
            <a:r>
              <a:rPr lang="en-US" sz="3200" dirty="0" smtClean="0">
                <a:latin typeface="Georgia" charset="0"/>
                <a:cs typeface="+mn-cs"/>
                <a:sym typeface="Georgia" charset="0"/>
              </a:rPr>
              <a:t>2) The movant seeks a ruling on the admissibility of evidence prior to the trial. The trial court has an absolute right to refuse to decide the admissibility of evidence, allegedly </a:t>
            </a:r>
            <a:r>
              <a:rPr lang="en-US" sz="3200" dirty="0" err="1" smtClean="0">
                <a:latin typeface="Georgia" charset="0"/>
                <a:cs typeface="+mn-cs"/>
                <a:sym typeface="Georgia" charset="0"/>
              </a:rPr>
              <a:t>violative</a:t>
            </a:r>
            <a:r>
              <a:rPr lang="en-US" sz="3200" dirty="0" smtClean="0">
                <a:latin typeface="Georgia" charset="0"/>
                <a:cs typeface="+mn-cs"/>
                <a:sym typeface="Georgia" charset="0"/>
              </a:rPr>
              <a:t> of some ordinary rule of evidence, prior to trial. If, however, the trial court decides to rule on the admissibility of evidence prior to trial, the court's determination of admissibility is similar to a preliminary ruling on evidence at a pretrial conference, and it </a:t>
            </a:r>
            <a:r>
              <a:rPr lang="en-US" sz="3200" dirty="0" smtClean="0">
                <a:latin typeface="Georgia" charset="0"/>
                <a:cs typeface="+mn-cs"/>
                <a:sym typeface="Georgia Italic" charset="0"/>
              </a:rPr>
              <a:t>controls</a:t>
            </a:r>
            <a:r>
              <a:rPr lang="en-US" sz="3200" dirty="0" smtClean="0">
                <a:latin typeface="Georgia" charset="0"/>
                <a:cs typeface="+mn-cs"/>
                <a:sym typeface="Georgia" charset="0"/>
              </a:rPr>
              <a:t> the subsequent course of action, unless modified at trial to prevent manifest injustice.</a:t>
            </a:r>
          </a:p>
          <a:p>
            <a:pPr marL="0" indent="0" algn="just" eaLnBrk="1" hangingPunct="1">
              <a:lnSpc>
                <a:spcPct val="80000"/>
              </a:lnSpc>
              <a:defRPr/>
            </a:pPr>
            <a:endParaRPr lang="en-US" sz="3200" dirty="0" smtClean="0">
              <a:latin typeface="Georgia" charset="0"/>
              <a:cs typeface="+mn-cs"/>
              <a:sym typeface="Georgia" charset="0"/>
            </a:endParaRPr>
          </a:p>
          <a:p>
            <a:pPr marL="0" indent="0" algn="just" eaLnBrk="1" hangingPunct="1">
              <a:lnSpc>
                <a:spcPct val="80000"/>
              </a:lnSpc>
              <a:defRPr/>
            </a:pPr>
            <a:r>
              <a:rPr lang="en-US" sz="3200" i="1" dirty="0" smtClean="0">
                <a:latin typeface="Georgia" charset="0"/>
                <a:cs typeface="+mn-cs"/>
                <a:sym typeface="Georgia Bold Italic" charset="0"/>
              </a:rPr>
              <a:t>Gaston v. State</a:t>
            </a:r>
            <a:r>
              <a:rPr lang="en-US" sz="3200" dirty="0" smtClean="0">
                <a:latin typeface="Georgia" charset="0"/>
                <a:cs typeface="+mn-cs"/>
              </a:rPr>
              <a:t>, 227 Ga. App. 666, 669, 490 S.E.2d 198 (1997)(citations and punctuation omitted), </a:t>
            </a:r>
            <a:r>
              <a:rPr lang="en-US" sz="3200" dirty="0" smtClean="0">
                <a:latin typeface="Georgia" charset="0"/>
                <a:cs typeface="+mn-cs"/>
                <a:sym typeface="Georgia Italic" charset="0"/>
              </a:rPr>
              <a:t>quoting</a:t>
            </a:r>
            <a:r>
              <a:rPr lang="en-US" sz="3200" dirty="0" smtClean="0">
                <a:latin typeface="Georgia" charset="0"/>
                <a:cs typeface="+mn-cs"/>
              </a:rPr>
              <a:t>, </a:t>
            </a:r>
            <a:r>
              <a:rPr lang="en-US" sz="3200" i="1" dirty="0" smtClean="0">
                <a:latin typeface="Georgia" charset="0"/>
                <a:cs typeface="+mn-cs"/>
                <a:sym typeface="Georgia Bold Italic" charset="0"/>
              </a:rPr>
              <a:t>State v. Johnston</a:t>
            </a:r>
            <a:r>
              <a:rPr lang="en-US" sz="3200" dirty="0" smtClean="0">
                <a:latin typeface="Georgia" charset="0"/>
                <a:cs typeface="+mn-cs"/>
              </a:rPr>
              <a:t>, 249 Ga. 413, 415, 291 S.E.2d 543 (1982). </a:t>
            </a:r>
            <a:endParaRPr lang="en-US" sz="3200" dirty="0" smtClean="0">
              <a:latin typeface="Georgia" charset="0"/>
              <a:cs typeface="+mn-cs"/>
              <a:sym typeface="Times New Roman" charset="0"/>
            </a:endParaRPr>
          </a:p>
          <a:p>
            <a:pPr marL="0" indent="0" algn="just" eaLnBrk="1" hangingPunct="1">
              <a:lnSpc>
                <a:spcPct val="80000"/>
              </a:lnSpc>
              <a:defRPr/>
            </a:pPr>
            <a:endParaRPr lang="en-US" sz="3200" dirty="0" smtClean="0">
              <a:latin typeface="Georgia" charset="0"/>
              <a:cs typeface="+mn-cs"/>
              <a:sym typeface="Georgia" charset="0"/>
            </a:endParaRPr>
          </a:p>
          <a:p>
            <a:pPr marL="0" indent="0" eaLnBrk="1" hangingPunct="1">
              <a:lnSpc>
                <a:spcPct val="80000"/>
              </a:lnSpc>
              <a:defRPr/>
            </a:pPr>
            <a:endParaRPr lang="en-US" sz="3200" dirty="0" smtClean="0">
              <a:cs typeface="+mn-cs"/>
            </a:endParaRPr>
          </a:p>
        </p:txBody>
      </p:sp>
    </p:spTree>
    <p:extLst>
      <p:ext uri="{BB962C8B-B14F-4D97-AF65-F5344CB8AC3E}">
        <p14:creationId xmlns:p14="http://schemas.microsoft.com/office/powerpoint/2010/main" val="37892260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1092200" y="1066800"/>
            <a:ext cx="10464800" cy="1676400"/>
          </a:xfrm>
        </p:spPr>
        <p:txBody>
          <a:bodyPr/>
          <a:lstStyle/>
          <a:p>
            <a:pPr eaLnBrk="1" hangingPunct="1">
              <a:defRPr/>
            </a:pPr>
            <a:r>
              <a:rPr lang="en-US" sz="4400" smtClean="0">
                <a:solidFill>
                  <a:srgbClr val="000090"/>
                </a:solidFill>
                <a:latin typeface="Georgia Bold" charset="0"/>
                <a:cs typeface="+mj-cs"/>
              </a:rPr>
              <a:t>Motion in Limine</a:t>
            </a:r>
          </a:p>
        </p:txBody>
      </p:sp>
      <p:sp>
        <p:nvSpPr>
          <p:cNvPr id="31746" name="Rectangle 2"/>
          <p:cNvSpPr>
            <a:spLocks noGrp="1" noChangeArrowheads="1"/>
          </p:cNvSpPr>
          <p:nvPr>
            <p:ph type="body" idx="1"/>
          </p:nvPr>
        </p:nvSpPr>
        <p:spPr>
          <a:xfrm>
            <a:off x="482600" y="3657600"/>
            <a:ext cx="12039600" cy="5689600"/>
          </a:xfrm>
        </p:spPr>
        <p:txBody>
          <a:bodyPr/>
          <a:lstStyle/>
          <a:p>
            <a:pPr marL="0" indent="0" algn="just" eaLnBrk="1" hangingPunct="1">
              <a:buNone/>
              <a:defRPr/>
            </a:pPr>
            <a:r>
              <a:rPr lang="ja-JP" altLang="en-US" dirty="0" smtClean="0">
                <a:latin typeface="Georgia" charset="0"/>
                <a:cs typeface="Helvetica" charset="0"/>
                <a:sym typeface="Helvetica" charset="0"/>
              </a:rPr>
              <a:t>“</a:t>
            </a:r>
            <a:r>
              <a:rPr lang="en-US" dirty="0" smtClean="0">
                <a:latin typeface="Georgia" charset="0"/>
                <a:cs typeface="Helvetica" charset="0"/>
                <a:sym typeface="Helvetica" charset="0"/>
              </a:rPr>
              <a:t>Any challenge to the procedures used in reading [the defendant] his statutory implied consent warning, OCGA § 40-5-67.1(b)(2), and the proper working of the </a:t>
            </a:r>
            <a:r>
              <a:rPr lang="en-US" dirty="0" err="1" smtClean="0">
                <a:latin typeface="Georgia" charset="0"/>
                <a:cs typeface="Helvetica" charset="0"/>
                <a:sym typeface="Helvetica" charset="0"/>
              </a:rPr>
              <a:t>Intoxilyzer</a:t>
            </a:r>
            <a:r>
              <a:rPr lang="en-US" dirty="0" smtClean="0">
                <a:latin typeface="Georgia" charset="0"/>
                <a:cs typeface="Helvetica" charset="0"/>
                <a:sym typeface="Helvetica" charset="0"/>
              </a:rPr>
              <a:t> 5000 machine would have been appropriately raised by a motion in </a:t>
            </a:r>
            <a:r>
              <a:rPr lang="en-US" dirty="0" err="1" smtClean="0">
                <a:latin typeface="Georgia" charset="0"/>
                <a:cs typeface="Helvetica" charset="0"/>
                <a:sym typeface="Helvetica" charset="0"/>
              </a:rPr>
              <a:t>limine</a:t>
            </a:r>
            <a:r>
              <a:rPr lang="en-US" dirty="0" smtClean="0">
                <a:latin typeface="Georgia" charset="0"/>
                <a:cs typeface="Helvetica" charset="0"/>
                <a:sym typeface="Helvetica" charset="0"/>
              </a:rPr>
              <a:t>, which was not done here.</a:t>
            </a:r>
            <a:r>
              <a:rPr lang="ja-JP" altLang="en-US" dirty="0" smtClean="0">
                <a:latin typeface="Georgia" charset="0"/>
                <a:cs typeface="Helvetica" charset="0"/>
                <a:sym typeface="Helvetica" charset="0"/>
              </a:rPr>
              <a:t>”</a:t>
            </a:r>
            <a:r>
              <a:rPr lang="en-US" dirty="0" smtClean="0">
                <a:latin typeface="Georgia" charset="0"/>
                <a:cs typeface="Helvetica" charset="0"/>
                <a:sym typeface="Helvetica" charset="0"/>
              </a:rPr>
              <a:t> </a:t>
            </a:r>
            <a:endParaRPr lang="en-US" dirty="0" smtClean="0">
              <a:latin typeface="Georgia" charset="0"/>
              <a:cs typeface="+mn-cs"/>
              <a:sym typeface="Helvetica" charset="0"/>
            </a:endParaRPr>
          </a:p>
          <a:p>
            <a:pPr marL="0" indent="0" eaLnBrk="1" hangingPunct="1">
              <a:defRPr/>
            </a:pPr>
            <a:endParaRPr lang="en-US" i="1" dirty="0" smtClean="0">
              <a:latin typeface="Georgia" charset="0"/>
              <a:cs typeface="+mn-cs"/>
              <a:sym typeface="Georgia Bold Italic" charset="0"/>
            </a:endParaRPr>
          </a:p>
          <a:p>
            <a:pPr marL="0" indent="0" algn="l" eaLnBrk="1" hangingPunct="1">
              <a:buNone/>
              <a:defRPr/>
            </a:pPr>
            <a:r>
              <a:rPr lang="en-US" i="1" dirty="0" smtClean="0">
                <a:latin typeface="Georgia" charset="0"/>
                <a:cs typeface="+mn-cs"/>
                <a:sym typeface="Georgia Bold Italic" charset="0"/>
              </a:rPr>
              <a:t>Goddard v. State</a:t>
            </a:r>
            <a:r>
              <a:rPr lang="en-US" dirty="0" smtClean="0">
                <a:latin typeface="Georgia" charset="0"/>
                <a:cs typeface="+mn-cs"/>
                <a:sym typeface="Georgia" charset="0"/>
              </a:rPr>
              <a:t>, 244 Ga. App. 730, 731, 536 S.E.2d 160 (2000). </a:t>
            </a:r>
          </a:p>
        </p:txBody>
      </p:sp>
    </p:spTree>
    <p:extLst>
      <p:ext uri="{BB962C8B-B14F-4D97-AF65-F5344CB8AC3E}">
        <p14:creationId xmlns:p14="http://schemas.microsoft.com/office/powerpoint/2010/main" val="12984841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1371600" y="482600"/>
            <a:ext cx="10464800" cy="4470400"/>
          </a:xfrm>
        </p:spPr>
        <p:txBody>
          <a:bodyPr/>
          <a:lstStyle/>
          <a:p>
            <a:pPr eaLnBrk="1" hangingPunct="1">
              <a:defRPr/>
            </a:pPr>
            <a:r>
              <a:rPr lang="en-US" sz="4400" dirty="0" smtClean="0">
                <a:solidFill>
                  <a:srgbClr val="000090"/>
                </a:solidFill>
                <a:latin typeface="Georgia Bold" charset="0"/>
                <a:cs typeface="+mj-cs"/>
              </a:rPr>
              <a:t>Preparing for Motions</a:t>
            </a:r>
          </a:p>
        </p:txBody>
      </p:sp>
    </p:spTree>
    <p:extLst>
      <p:ext uri="{BB962C8B-B14F-4D97-AF65-F5344CB8AC3E}">
        <p14:creationId xmlns:p14="http://schemas.microsoft.com/office/powerpoint/2010/main" val="16464361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1473200" y="414558"/>
            <a:ext cx="10464800" cy="2362200"/>
          </a:xfrm>
        </p:spPr>
        <p:txBody>
          <a:bodyPr/>
          <a:lstStyle/>
          <a:p>
            <a:pPr eaLnBrk="1" hangingPunct="1">
              <a:defRPr/>
            </a:pPr>
            <a:r>
              <a:rPr lang="en-US" sz="4400" dirty="0" smtClean="0">
                <a:solidFill>
                  <a:srgbClr val="FF0000"/>
                </a:solidFill>
                <a:latin typeface="Georgia Bold" charset="0"/>
                <a:cs typeface="+mj-cs"/>
              </a:rPr>
              <a:t>Preparing for Motions</a:t>
            </a:r>
          </a:p>
        </p:txBody>
      </p:sp>
      <p:sp>
        <p:nvSpPr>
          <p:cNvPr id="33794" name="Rectangle 2"/>
          <p:cNvSpPr>
            <a:spLocks noGrp="1" noChangeArrowheads="1"/>
          </p:cNvSpPr>
          <p:nvPr>
            <p:ph type="body" idx="1"/>
          </p:nvPr>
        </p:nvSpPr>
        <p:spPr>
          <a:xfrm>
            <a:off x="482600" y="4572000"/>
            <a:ext cx="12115800" cy="4775200"/>
          </a:xfrm>
        </p:spPr>
        <p:txBody>
          <a:bodyPr/>
          <a:lstStyle/>
          <a:p>
            <a:pPr marL="0" indent="0" algn="just" eaLnBrk="1" hangingPunct="1">
              <a:buNone/>
              <a:defRPr/>
            </a:pPr>
            <a:r>
              <a:rPr lang="en-US" dirty="0" smtClean="0">
                <a:latin typeface="Georgia" charset="0"/>
                <a:cs typeface="+mn-cs"/>
              </a:rPr>
              <a:t>If at all possible, go into motions with a developed theory of the case. </a:t>
            </a:r>
          </a:p>
          <a:p>
            <a:pPr marL="0" indent="0" algn="just" eaLnBrk="1" hangingPunct="1">
              <a:defRPr/>
            </a:pPr>
            <a:endParaRPr lang="en-US" dirty="0">
              <a:latin typeface="Georgia" charset="0"/>
              <a:cs typeface="+mn-cs"/>
            </a:endParaRPr>
          </a:p>
          <a:p>
            <a:pPr marL="0" indent="0" algn="just" eaLnBrk="1" hangingPunct="1">
              <a:buNone/>
              <a:defRPr/>
            </a:pPr>
            <a:r>
              <a:rPr lang="en-US" b="1" dirty="0" smtClean="0">
                <a:latin typeface="Georgia" charset="0"/>
                <a:cs typeface="+mn-cs"/>
              </a:rPr>
              <a:t>If you are doing motions immediately prior to trial, </a:t>
            </a:r>
            <a:r>
              <a:rPr lang="en-US" b="1" i="1" dirty="0" smtClean="0">
                <a:latin typeface="Georgia" charset="0"/>
                <a:cs typeface="+mn-cs"/>
              </a:rPr>
              <a:t>you better have a theory</a:t>
            </a:r>
            <a:r>
              <a:rPr lang="en-US" dirty="0" smtClean="0">
                <a:latin typeface="Georgia" charset="0"/>
                <a:cs typeface="+mn-cs"/>
              </a:rPr>
              <a:t>.  </a:t>
            </a:r>
          </a:p>
        </p:txBody>
      </p:sp>
    </p:spTree>
    <p:extLst>
      <p:ext uri="{BB962C8B-B14F-4D97-AF65-F5344CB8AC3E}">
        <p14:creationId xmlns:p14="http://schemas.microsoft.com/office/powerpoint/2010/main" val="21023934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1371600" y="482600"/>
            <a:ext cx="10464800" cy="3327400"/>
          </a:xfrm>
        </p:spPr>
        <p:txBody>
          <a:bodyPr/>
          <a:lstStyle/>
          <a:p>
            <a:pPr eaLnBrk="1" hangingPunct="1">
              <a:defRPr/>
            </a:pPr>
            <a:r>
              <a:rPr lang="en-US" sz="4400" dirty="0" smtClean="0">
                <a:solidFill>
                  <a:srgbClr val="FF0000"/>
                </a:solidFill>
                <a:latin typeface="Century"/>
                <a:cs typeface="Century"/>
              </a:rPr>
              <a:t>To Brief or Not to Brief?</a:t>
            </a:r>
          </a:p>
        </p:txBody>
      </p:sp>
      <p:sp>
        <p:nvSpPr>
          <p:cNvPr id="34818" name="Rectangle 2"/>
          <p:cNvSpPr>
            <a:spLocks noGrp="1" noChangeArrowheads="1"/>
          </p:cNvSpPr>
          <p:nvPr>
            <p:ph type="body" idx="1"/>
          </p:nvPr>
        </p:nvSpPr>
        <p:spPr>
          <a:xfrm>
            <a:off x="1397000" y="3503658"/>
            <a:ext cx="10464800" cy="4876800"/>
          </a:xfrm>
        </p:spPr>
        <p:txBody>
          <a:bodyPr/>
          <a:lstStyle/>
          <a:p>
            <a:pPr marL="0" indent="0" eaLnBrk="1" hangingPunct="1">
              <a:buNone/>
              <a:defRPr/>
            </a:pPr>
            <a:r>
              <a:rPr lang="en-US" sz="4400" dirty="0" smtClean="0">
                <a:solidFill>
                  <a:schemeClr val="tx1"/>
                </a:solidFill>
                <a:latin typeface="Century"/>
                <a:cs typeface="Century"/>
              </a:rPr>
              <a:t>That</a:t>
            </a:r>
            <a:r>
              <a:rPr lang="ja-JP" altLang="en-US" sz="4400" dirty="0" smtClean="0">
                <a:solidFill>
                  <a:schemeClr val="tx1"/>
                </a:solidFill>
                <a:latin typeface="Century"/>
                <a:cs typeface="Century"/>
              </a:rPr>
              <a:t>’</a:t>
            </a:r>
            <a:r>
              <a:rPr lang="en-US" sz="4400" dirty="0" smtClean="0">
                <a:solidFill>
                  <a:schemeClr val="tx1"/>
                </a:solidFill>
                <a:latin typeface="Century"/>
                <a:cs typeface="Century"/>
              </a:rPr>
              <a:t>s not really a question. </a:t>
            </a:r>
          </a:p>
          <a:p>
            <a:pPr marL="0" indent="0" eaLnBrk="1" hangingPunct="1">
              <a:buNone/>
              <a:defRPr/>
            </a:pPr>
            <a:r>
              <a:rPr lang="en-US" sz="4400" b="1" dirty="0" smtClean="0">
                <a:solidFill>
                  <a:schemeClr val="tx1"/>
                </a:solidFill>
                <a:latin typeface="Century"/>
                <a:cs typeface="Century"/>
              </a:rPr>
              <a:t>See Rule No.</a:t>
            </a:r>
            <a:r>
              <a:rPr lang="en-US" b="1" dirty="0" smtClean="0">
                <a:solidFill>
                  <a:schemeClr val="tx1"/>
                </a:solidFill>
                <a:latin typeface="Century"/>
                <a:cs typeface="Century"/>
              </a:rPr>
              <a:t> 11</a:t>
            </a:r>
          </a:p>
        </p:txBody>
      </p:sp>
    </p:spTree>
    <p:extLst>
      <p:ext uri="{BB962C8B-B14F-4D97-AF65-F5344CB8AC3E}">
        <p14:creationId xmlns:p14="http://schemas.microsoft.com/office/powerpoint/2010/main" val="4693669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711200" y="254000"/>
            <a:ext cx="11887200" cy="2260600"/>
          </a:xfrm>
        </p:spPr>
        <p:txBody>
          <a:bodyPr/>
          <a:lstStyle/>
          <a:p>
            <a:pPr eaLnBrk="1" hangingPunct="1">
              <a:defRPr/>
            </a:pPr>
            <a:r>
              <a:rPr lang="en-US" sz="4400" dirty="0" smtClean="0">
                <a:solidFill>
                  <a:srgbClr val="FF0000"/>
                </a:solidFill>
                <a:latin typeface="Georgia Bold" charset="0"/>
                <a:cs typeface="+mj-cs"/>
              </a:rPr>
              <a:t>Effectively Attacking Probable Cause:</a:t>
            </a:r>
            <a:br>
              <a:rPr lang="en-US" sz="4400" dirty="0" smtClean="0">
                <a:solidFill>
                  <a:srgbClr val="FF0000"/>
                </a:solidFill>
                <a:latin typeface="Georgia Bold" charset="0"/>
                <a:cs typeface="+mj-cs"/>
              </a:rPr>
            </a:br>
            <a:r>
              <a:rPr lang="en-US" sz="4400" dirty="0" smtClean="0">
                <a:solidFill>
                  <a:srgbClr val="FF0000"/>
                </a:solidFill>
                <a:latin typeface="Georgia Bold" charset="0"/>
                <a:cs typeface="+mj-cs"/>
              </a:rPr>
              <a:t/>
            </a:r>
            <a:br>
              <a:rPr lang="en-US" sz="4400" dirty="0" smtClean="0">
                <a:solidFill>
                  <a:srgbClr val="FF0000"/>
                </a:solidFill>
                <a:latin typeface="Georgia Bold" charset="0"/>
                <a:cs typeface="+mj-cs"/>
              </a:rPr>
            </a:br>
            <a:r>
              <a:rPr lang="en-US" sz="4400" dirty="0" smtClean="0">
                <a:solidFill>
                  <a:srgbClr val="FF0000"/>
                </a:solidFill>
                <a:cs typeface="+mj-cs"/>
              </a:rPr>
              <a:t>Credibility is </a:t>
            </a:r>
            <a:r>
              <a:rPr lang="en-US" sz="4400" u="sng" dirty="0" smtClean="0">
                <a:solidFill>
                  <a:srgbClr val="FF0000"/>
                </a:solidFill>
                <a:cs typeface="+mj-cs"/>
              </a:rPr>
              <a:t>Key</a:t>
            </a:r>
          </a:p>
        </p:txBody>
      </p:sp>
      <p:sp>
        <p:nvSpPr>
          <p:cNvPr id="36866" name="Rectangle 2"/>
          <p:cNvSpPr>
            <a:spLocks noGrp="1" noChangeArrowheads="1"/>
          </p:cNvSpPr>
          <p:nvPr>
            <p:ph type="body" idx="1"/>
          </p:nvPr>
        </p:nvSpPr>
        <p:spPr>
          <a:xfrm>
            <a:off x="25400" y="2438400"/>
            <a:ext cx="12420600" cy="6858000"/>
          </a:xfrm>
        </p:spPr>
        <p:txBody>
          <a:bodyPr>
            <a:normAutofit/>
          </a:bodyPr>
          <a:lstStyle/>
          <a:p>
            <a:pPr marL="0" indent="0" algn="just" eaLnBrk="1" hangingPunct="1">
              <a:buNone/>
              <a:defRPr/>
            </a:pPr>
            <a:r>
              <a:rPr lang="en-US" sz="2600" dirty="0" smtClean="0">
                <a:latin typeface="Georgia" charset="0"/>
                <a:cs typeface="+mn-cs"/>
                <a:sym typeface="Georgia" charset="0"/>
              </a:rPr>
              <a:t>Success in most probable cause hearings requires us to call into question the credibility of the evidence or the arresting officer. </a:t>
            </a:r>
            <a:endParaRPr lang="en-US" sz="2600" dirty="0" smtClean="0">
              <a:latin typeface="Georgia" charset="0"/>
              <a:cs typeface="+mn-cs"/>
            </a:endParaRPr>
          </a:p>
          <a:p>
            <a:pPr marL="0" indent="0" algn="just" eaLnBrk="1" hangingPunct="1">
              <a:buNone/>
              <a:defRPr/>
            </a:pPr>
            <a:r>
              <a:rPr lang="en-US" sz="2600" dirty="0" smtClean="0">
                <a:latin typeface="Georgia" charset="0"/>
                <a:cs typeface="+mn-cs"/>
              </a:rPr>
              <a:t>Credibility of witnesses and the weight to be given their testimony is a decision-making power that lies solely with the trier of fact. </a:t>
            </a:r>
            <a:r>
              <a:rPr lang="en-US" sz="2600" b="1" dirty="0" smtClean="0">
                <a:latin typeface="Georgia" charset="0"/>
                <a:cs typeface="+mn-cs"/>
              </a:rPr>
              <a:t>The trier of fact is not obligated to believe a witness even if the testimony is </a:t>
            </a:r>
            <a:r>
              <a:rPr lang="en-US" sz="2600" b="1" dirty="0" err="1" smtClean="0">
                <a:latin typeface="Georgia" charset="0"/>
                <a:cs typeface="+mn-cs"/>
              </a:rPr>
              <a:t>uncontradicted</a:t>
            </a:r>
            <a:r>
              <a:rPr lang="en-US" sz="2600" b="1" dirty="0" smtClean="0">
                <a:latin typeface="Georgia" charset="0"/>
                <a:cs typeface="+mn-cs"/>
              </a:rPr>
              <a:t> and may accept or reject any portion of the testimony.</a:t>
            </a:r>
          </a:p>
          <a:p>
            <a:pPr marL="0" indent="0" algn="l" eaLnBrk="1" hangingPunct="1">
              <a:buNone/>
              <a:defRPr/>
            </a:pPr>
            <a:r>
              <a:rPr lang="en-US" sz="2600" i="1" dirty="0" smtClean="0">
                <a:latin typeface="Georgia" charset="0"/>
                <a:cs typeface="+mn-cs"/>
                <a:sym typeface="Georgia Bold Italic" charset="0"/>
              </a:rPr>
              <a:t>Tate v. State</a:t>
            </a:r>
            <a:r>
              <a:rPr lang="en-US" sz="2600" dirty="0" smtClean="0">
                <a:latin typeface="Georgia" charset="0"/>
                <a:cs typeface="+mn-cs"/>
              </a:rPr>
              <a:t>, 264 Ga. 53, 56, 440 S.E.2d 646 (1994). </a:t>
            </a:r>
          </a:p>
          <a:p>
            <a:pPr marL="0" indent="0" algn="just" eaLnBrk="1" hangingPunct="1">
              <a:buNone/>
              <a:defRPr/>
            </a:pPr>
            <a:r>
              <a:rPr lang="en-US" sz="2600" dirty="0" smtClean="0">
                <a:latin typeface="Georgia" charset="0"/>
                <a:cs typeface="+mn-cs"/>
              </a:rPr>
              <a:t>A rational trier of fact can choose to reject even </a:t>
            </a:r>
            <a:r>
              <a:rPr lang="ja-JP" altLang="en-US" sz="2600" dirty="0" smtClean="0">
                <a:latin typeface="Georgia"/>
                <a:cs typeface="+mn-cs"/>
              </a:rPr>
              <a:t>“</a:t>
            </a:r>
            <a:r>
              <a:rPr lang="en-US" sz="2600" dirty="0" smtClean="0">
                <a:latin typeface="Georgia" charset="0"/>
                <a:cs typeface="+mn-cs"/>
              </a:rPr>
              <a:t>undisputed</a:t>
            </a:r>
            <a:r>
              <a:rPr lang="ja-JP" altLang="en-US" sz="2600" dirty="0" smtClean="0">
                <a:latin typeface="Georgia"/>
                <a:cs typeface="+mn-cs"/>
              </a:rPr>
              <a:t>”</a:t>
            </a:r>
            <a:r>
              <a:rPr lang="en-US" sz="2600" dirty="0" smtClean="0">
                <a:latin typeface="Georgia" charset="0"/>
                <a:cs typeface="+mn-cs"/>
              </a:rPr>
              <a:t> testimony if that fact finder believes that witness's testimony to be unreliable. Factors such as demeanor, contradictory or inconsistent statements and evidence that an officer had </a:t>
            </a:r>
            <a:r>
              <a:rPr lang="ja-JP" altLang="en-US" sz="2600" dirty="0" smtClean="0">
                <a:latin typeface="Georgia"/>
                <a:cs typeface="+mn-cs"/>
              </a:rPr>
              <a:t>“</a:t>
            </a:r>
            <a:r>
              <a:rPr lang="en-US" sz="2600" dirty="0" smtClean="0">
                <a:latin typeface="Georgia" charset="0"/>
                <a:cs typeface="+mn-cs"/>
              </a:rPr>
              <a:t>ulterior motives</a:t>
            </a:r>
            <a:r>
              <a:rPr lang="ja-JP" altLang="en-US" sz="2600" dirty="0" smtClean="0">
                <a:latin typeface="Georgia"/>
                <a:cs typeface="+mn-cs"/>
              </a:rPr>
              <a:t>”</a:t>
            </a:r>
            <a:r>
              <a:rPr lang="en-US" sz="2600" dirty="0" smtClean="0">
                <a:latin typeface="Georgia" charset="0"/>
                <a:cs typeface="+mn-cs"/>
              </a:rPr>
              <a:t> can all lead a finder of fact to disregard testimony by an officer that an accused was violating the law.</a:t>
            </a:r>
          </a:p>
          <a:p>
            <a:pPr marL="0" indent="0" algn="l" eaLnBrk="1" hangingPunct="1">
              <a:buNone/>
              <a:defRPr/>
            </a:pPr>
            <a:r>
              <a:rPr lang="en-US" sz="2600" i="1" dirty="0" smtClean="0">
                <a:latin typeface="Georgia" charset="0"/>
                <a:cs typeface="+mn-cs"/>
                <a:sym typeface="Georgia Bold Italic" charset="0"/>
              </a:rPr>
              <a:t>Tate v. State</a:t>
            </a:r>
            <a:r>
              <a:rPr lang="en-US" sz="2600" dirty="0" smtClean="0">
                <a:latin typeface="Georgia" charset="0"/>
                <a:cs typeface="+mn-cs"/>
              </a:rPr>
              <a:t>, 264 Ga. 53, 56 (fn. 5), 440 S.E.2d 646 (1994).</a:t>
            </a:r>
          </a:p>
        </p:txBody>
      </p:sp>
    </p:spTree>
    <p:extLst>
      <p:ext uri="{BB962C8B-B14F-4D97-AF65-F5344CB8AC3E}">
        <p14:creationId xmlns:p14="http://schemas.microsoft.com/office/powerpoint/2010/main" val="2067677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0" y="1828800"/>
            <a:ext cx="13004800" cy="1295400"/>
          </a:xfrm>
        </p:spPr>
        <p:txBody>
          <a:bodyPr>
            <a:normAutofit fontScale="90000"/>
          </a:bodyPr>
          <a:lstStyle/>
          <a:p>
            <a:pPr eaLnBrk="1" hangingPunct="1">
              <a:defRPr/>
            </a:pPr>
            <a:r>
              <a:rPr lang="en-US" sz="4400" dirty="0" smtClean="0">
                <a:solidFill>
                  <a:srgbClr val="FF0000"/>
                </a:solidFill>
                <a:latin typeface="Georgia Bold" charset="0"/>
                <a:cs typeface="+mj-cs"/>
              </a:rPr>
              <a:t>Learn Your Favorite Probable Cause Cases:</a:t>
            </a:r>
            <a:r>
              <a:rPr lang="en-US" sz="4800" dirty="0" smtClean="0">
                <a:solidFill>
                  <a:srgbClr val="FF0000"/>
                </a:solidFill>
                <a:latin typeface="Georgia Bold" charset="0"/>
                <a:cs typeface="+mj-cs"/>
              </a:rPr>
              <a:t/>
            </a:r>
            <a:br>
              <a:rPr lang="en-US" sz="4800" dirty="0" smtClean="0">
                <a:solidFill>
                  <a:srgbClr val="FF0000"/>
                </a:solidFill>
                <a:latin typeface="Georgia Bold" charset="0"/>
                <a:cs typeface="+mj-cs"/>
              </a:rPr>
            </a:br>
            <a:r>
              <a:rPr lang="en-US" dirty="0" smtClean="0">
                <a:solidFill>
                  <a:srgbClr val="FF0000"/>
                </a:solidFill>
                <a:cs typeface="+mj-cs"/>
              </a:rPr>
              <a:t/>
            </a:r>
            <a:br>
              <a:rPr lang="en-US" dirty="0" smtClean="0">
                <a:solidFill>
                  <a:srgbClr val="FF0000"/>
                </a:solidFill>
                <a:cs typeface="+mj-cs"/>
              </a:rPr>
            </a:br>
            <a:endParaRPr lang="en-US" dirty="0" smtClean="0">
              <a:solidFill>
                <a:srgbClr val="FF0000"/>
              </a:solidFill>
              <a:cs typeface="+mj-cs"/>
            </a:endParaRPr>
          </a:p>
        </p:txBody>
      </p:sp>
      <p:sp>
        <p:nvSpPr>
          <p:cNvPr id="37890" name="Rectangle 2"/>
          <p:cNvSpPr>
            <a:spLocks noGrp="1" noChangeArrowheads="1"/>
          </p:cNvSpPr>
          <p:nvPr>
            <p:ph type="body" idx="1"/>
          </p:nvPr>
        </p:nvSpPr>
        <p:spPr>
          <a:xfrm>
            <a:off x="406400" y="3124200"/>
            <a:ext cx="12039600" cy="4495800"/>
          </a:xfrm>
        </p:spPr>
        <p:txBody>
          <a:bodyPr>
            <a:normAutofit/>
          </a:bodyPr>
          <a:lstStyle/>
          <a:p>
            <a:pPr marL="0" indent="0" eaLnBrk="1" hangingPunct="1">
              <a:buNone/>
              <a:defRPr/>
            </a:pPr>
            <a:endParaRPr lang="en-US" dirty="0" smtClean="0">
              <a:cs typeface="+mn-cs"/>
            </a:endParaRPr>
          </a:p>
          <a:p>
            <a:pPr marL="0" indent="0" eaLnBrk="1" hangingPunct="1">
              <a:buNone/>
              <a:defRPr/>
            </a:pPr>
            <a:r>
              <a:rPr lang="en-US" sz="4400" dirty="0" smtClean="0">
                <a:latin typeface="Georgia" charset="0"/>
                <a:cs typeface="+mn-cs"/>
              </a:rPr>
              <a:t>Pick out your favorite PC cases, learn them, and get really good at arguing that your facts fit within those cases. </a:t>
            </a:r>
          </a:p>
        </p:txBody>
      </p:sp>
    </p:spTree>
    <p:extLst>
      <p:ext uri="{BB962C8B-B14F-4D97-AF65-F5344CB8AC3E}">
        <p14:creationId xmlns:p14="http://schemas.microsoft.com/office/powerpoint/2010/main" val="2130416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Group 2"/>
          <p:cNvGraphicFramePr>
            <a:graphicFrameLocks noGrp="1"/>
          </p:cNvGraphicFramePr>
          <p:nvPr>
            <p:extLst>
              <p:ext uri="{D42A27DB-BD31-4B8C-83A1-F6EECF244321}">
                <p14:modId xmlns:p14="http://schemas.microsoft.com/office/powerpoint/2010/main" val="2493044791"/>
              </p:ext>
            </p:extLst>
          </p:nvPr>
        </p:nvGraphicFramePr>
        <p:xfrm>
          <a:off x="635000" y="609600"/>
          <a:ext cx="12371388" cy="8913814"/>
        </p:xfrm>
        <a:graphic>
          <a:graphicData uri="http://schemas.openxmlformats.org/drawingml/2006/table">
            <a:tbl>
              <a:tblPr/>
              <a:tblGrid>
                <a:gridCol w="2043113"/>
                <a:gridCol w="2016125"/>
                <a:gridCol w="1563687"/>
                <a:gridCol w="2022475"/>
                <a:gridCol w="2100263"/>
                <a:gridCol w="2625725"/>
              </a:tblGrid>
              <a:tr h="1836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0000"/>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Handley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294 Ga. App. 236 (2008)</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Gray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267 Ga. App. 753 (2004)</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Batty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259 Ga. App. 431 (2003)</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Ellison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271 Ga. App. 898 (2005)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Case at Bar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476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Basis for Stop</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Tag Violation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Traffic Accident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Red light violation and following too closely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Roadblock</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Speeding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22875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Bold"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charset="0"/>
                        </a:rPr>
                        <a:t>Odor of Alcohol (Noted on Test Printout as </a:t>
                      </a:r>
                      <a:r>
                        <a:rPr kumimoji="0" lang="ja-JP" altLang="en-US" sz="1800" b="0" i="0" u="none" strike="noStrike" cap="none" normalizeH="0" baseline="0" dirty="0">
                          <a:ln>
                            <a:noFill/>
                          </a:ln>
                          <a:solidFill>
                            <a:srgbClr val="FF0000"/>
                          </a:solidFill>
                          <a:effectLst/>
                          <a:latin typeface="+mj-lt"/>
                          <a:ea typeface="ＭＳ Ｐゴシック" charset="0"/>
                          <a:sym typeface="Georgia" charset="0"/>
                        </a:rPr>
                        <a:t>“</a:t>
                      </a:r>
                      <a:r>
                        <a:rPr kumimoji="0" lang="en-US" sz="1800" b="0" i="0" u="none" strike="noStrike" cap="none" normalizeH="0" baseline="0" dirty="0">
                          <a:ln>
                            <a:noFill/>
                          </a:ln>
                          <a:solidFill>
                            <a:srgbClr val="FF0000"/>
                          </a:solidFill>
                          <a:effectLst/>
                          <a:latin typeface="+mj-lt"/>
                          <a:ea typeface="ＭＳ Ｐゴシック" charset="0"/>
                          <a:sym typeface="Georgia" charset="0"/>
                        </a:rPr>
                        <a:t>Very Strong</a:t>
                      </a:r>
                      <a:r>
                        <a:rPr kumimoji="0" lang="ja-JP" altLang="en-US" sz="1800" b="0" i="0" u="none" strike="noStrike" cap="none" normalizeH="0" baseline="0" dirty="0">
                          <a:ln>
                            <a:noFill/>
                          </a:ln>
                          <a:solidFill>
                            <a:srgbClr val="FF0000"/>
                          </a:solidFill>
                          <a:effectLst/>
                          <a:latin typeface="+mj-lt"/>
                          <a:ea typeface="ＭＳ Ｐゴシック" charset="0"/>
                          <a:sym typeface="Georgia" charset="0"/>
                        </a:rPr>
                        <a:t>”</a:t>
                      </a:r>
                      <a:r>
                        <a:rPr kumimoji="0" lang="en-US" sz="1800" b="0" i="0" u="none" strike="noStrike" cap="none" normalizeH="0" baseline="0" dirty="0">
                          <a:ln>
                            <a:noFill/>
                          </a:ln>
                          <a:solidFill>
                            <a:srgbClr val="FF0000"/>
                          </a:solidFill>
                          <a:effectLst/>
                          <a:latin typeface="+mj-lt"/>
                          <a:ea typeface="ＭＳ Ｐゴシック" charset="0"/>
                          <a:sym typeface="Georgia" charset="0"/>
                        </a:rPr>
                        <a:t> but no testimony)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Strong Odor of Alcohol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4747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charset="0"/>
                        </a:rPr>
                        <a:t>Initial Denial of Drinking but Later Admission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Initial Denial of Drinking but Later Admission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8383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Appearance of Eyes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Noted on Test Printout as Bloodshot Eyes but no testimony</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Bloodshot Eyes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Red, Bloodshot, and Watery Eyers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charset="0"/>
                        </a:rPr>
                        <a:t>Red and Bloodshot Eyes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23223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937" name="Group 161"/>
          <p:cNvGraphicFramePr>
            <a:graphicFrameLocks noGrp="1"/>
          </p:cNvGraphicFramePr>
          <p:nvPr>
            <p:extLst>
              <p:ext uri="{D42A27DB-BD31-4B8C-83A1-F6EECF244321}">
                <p14:modId xmlns:p14="http://schemas.microsoft.com/office/powerpoint/2010/main" val="1669517705"/>
              </p:ext>
            </p:extLst>
          </p:nvPr>
        </p:nvGraphicFramePr>
        <p:xfrm>
          <a:off x="392113" y="180975"/>
          <a:ext cx="12420600" cy="9423401"/>
        </p:xfrm>
        <a:graphic>
          <a:graphicData uri="http://schemas.openxmlformats.org/drawingml/2006/table">
            <a:tbl>
              <a:tblPr/>
              <a:tblGrid>
                <a:gridCol w="2051050"/>
                <a:gridCol w="2024062"/>
                <a:gridCol w="1570038"/>
                <a:gridCol w="2030412"/>
                <a:gridCol w="2108200"/>
                <a:gridCol w="2636838"/>
              </a:tblGrid>
              <a:tr h="1412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414141"/>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Handley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294 Ga. App. 236 (2008)</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Gray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267 Ga. App. 753 (2004)</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Batty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259 Ga. App. 431 (2003)</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Ellison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271 Ga. App. 898 (2005)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Case at Bar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255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Ability to Stand and Walk Normally</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Unsteady Gait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Slight unsteadiness but walked to rear of car fine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stumbling or loss of balance when exiting vehicle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trouble exiting vehicle, standing, and walking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Dazed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Dazed Manner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546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Speech</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Slurred Speech</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Slurred Speech</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72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Bold" charset="0"/>
                        </a:rPr>
                        <a:t>HGN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Failed HGN Test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Refused and Stated </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I</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err="1">
                          <a:ln>
                            <a:noFill/>
                          </a:ln>
                          <a:solidFill>
                            <a:srgbClr val="414141"/>
                          </a:solidFill>
                          <a:effectLst/>
                          <a:latin typeface="+mj-lt"/>
                          <a:ea typeface="ＭＳ Ｐゴシック" charset="0"/>
                          <a:sym typeface="Georgia" charset="0"/>
                        </a:rPr>
                        <a:t>ve</a:t>
                      </a:r>
                      <a:r>
                        <a:rPr kumimoji="0" lang="en-US" sz="1800" b="0" i="0" u="none" strike="noStrike" cap="none" normalizeH="0" baseline="0" dirty="0">
                          <a:ln>
                            <a:noFill/>
                          </a:ln>
                          <a:solidFill>
                            <a:srgbClr val="414141"/>
                          </a:solidFill>
                          <a:effectLst/>
                          <a:latin typeface="+mj-lt"/>
                          <a:ea typeface="ＭＳ Ｐゴシック" charset="0"/>
                          <a:sym typeface="Georgia" charset="0"/>
                        </a:rPr>
                        <a:t> been arrested for DUI before, and I do not think I can do them</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Not Administered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72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Walk and Turn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No Walk and Turn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Walk and Turn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Passed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Refused and Stated </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I</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err="1">
                          <a:ln>
                            <a:noFill/>
                          </a:ln>
                          <a:solidFill>
                            <a:srgbClr val="414141"/>
                          </a:solidFill>
                          <a:effectLst/>
                          <a:latin typeface="+mj-lt"/>
                          <a:ea typeface="ＭＳ Ｐゴシック" charset="0"/>
                          <a:sym typeface="Georgia" charset="0"/>
                        </a:rPr>
                        <a:t>ve</a:t>
                      </a:r>
                      <a:r>
                        <a:rPr kumimoji="0" lang="en-US" sz="1800" b="0" i="0" u="none" strike="noStrike" cap="none" normalizeH="0" baseline="0" dirty="0">
                          <a:ln>
                            <a:noFill/>
                          </a:ln>
                          <a:solidFill>
                            <a:srgbClr val="414141"/>
                          </a:solidFill>
                          <a:effectLst/>
                          <a:latin typeface="+mj-lt"/>
                          <a:ea typeface="ＭＳ Ｐゴシック" charset="0"/>
                          <a:sym typeface="Georgia" charset="0"/>
                        </a:rPr>
                        <a:t> been arrested for DUI before, and I do not think I can do them</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Not Administered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72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One Leg Stand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One Leg Stand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One Leg Stand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Passed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Refused and Stated </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I</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err="1">
                          <a:ln>
                            <a:noFill/>
                          </a:ln>
                          <a:solidFill>
                            <a:srgbClr val="414141"/>
                          </a:solidFill>
                          <a:effectLst/>
                          <a:latin typeface="+mj-lt"/>
                          <a:ea typeface="ＭＳ Ｐゴシック" charset="0"/>
                          <a:sym typeface="Georgia" charset="0"/>
                        </a:rPr>
                        <a:t>ve</a:t>
                      </a:r>
                      <a:r>
                        <a:rPr kumimoji="0" lang="en-US" sz="1800" b="0" i="0" u="none" strike="noStrike" cap="none" normalizeH="0" baseline="0" dirty="0">
                          <a:ln>
                            <a:noFill/>
                          </a:ln>
                          <a:solidFill>
                            <a:srgbClr val="414141"/>
                          </a:solidFill>
                          <a:effectLst/>
                          <a:latin typeface="+mj-lt"/>
                          <a:ea typeface="ＭＳ Ｐゴシック" charset="0"/>
                          <a:sym typeface="Georgia" charset="0"/>
                        </a:rPr>
                        <a:t> been arrested for DUI before, and I do not think I can do them</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Not Administered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78695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Group 2"/>
          <p:cNvGraphicFramePr>
            <a:graphicFrameLocks noGrp="1"/>
          </p:cNvGraphicFramePr>
          <p:nvPr>
            <p:extLst>
              <p:ext uri="{D42A27DB-BD31-4B8C-83A1-F6EECF244321}">
                <p14:modId xmlns:p14="http://schemas.microsoft.com/office/powerpoint/2010/main" val="3863596368"/>
              </p:ext>
            </p:extLst>
          </p:nvPr>
        </p:nvGraphicFramePr>
        <p:xfrm>
          <a:off x="546100" y="838200"/>
          <a:ext cx="12130088" cy="6019800"/>
        </p:xfrm>
        <a:graphic>
          <a:graphicData uri="http://schemas.openxmlformats.org/drawingml/2006/table">
            <a:tbl>
              <a:tblPr/>
              <a:tblGrid>
                <a:gridCol w="2003425"/>
                <a:gridCol w="1976438"/>
                <a:gridCol w="1533525"/>
                <a:gridCol w="1984375"/>
                <a:gridCol w="2057400"/>
                <a:gridCol w="2574925"/>
              </a:tblGrid>
              <a:tr h="1152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414141"/>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Handley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294 Ga. App. 236 (2008)</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Gray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267 Ga. App. 753 (2004)</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Batty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259 Ga. App. 431 (2003)</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Ellison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271 Ga. App. 898 (2005)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Case at Bar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150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Bold" charset="0"/>
                        </a:rPr>
                        <a:t>Ability to Produce License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Failed to Produce License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Produced license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37163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Summary of Holding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credibility determination or disputed Facts. Held insufficient to establish probable cause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Affirmed trial court</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s decision granting motion to suppress.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Affirmed trial court</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s decision granting motion to suppress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Affirmed trial court</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s decision granting motion to suppress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414141"/>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7069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0" y="965200"/>
            <a:ext cx="10464800" cy="965200"/>
          </a:xfrm>
        </p:spPr>
        <p:txBody>
          <a:bodyPr>
            <a:normAutofit fontScale="90000"/>
          </a:bodyPr>
          <a:lstStyle/>
          <a:p>
            <a:pPr eaLnBrk="1" hangingPunct="1">
              <a:defRPr/>
            </a:pPr>
            <a:r>
              <a:rPr lang="en-US" dirty="0" smtClean="0">
                <a:solidFill>
                  <a:srgbClr val="FF0000"/>
                </a:solidFill>
                <a:cs typeface="+mj-cs"/>
              </a:rPr>
              <a:t>Don’t be afraid to catch a whale.</a:t>
            </a:r>
          </a:p>
        </p:txBody>
      </p:sp>
      <p:pic>
        <p:nvPicPr>
          <p:cNvPr id="4" name="Content Placeholder 3" descr="idOTEyZTg5MGRiNTVmZg==-be2dca45f3d9c7cbed96450be5158634.jpg"/>
          <p:cNvPicPr>
            <a:picLocks noGrp="1" noChangeAspect="1"/>
          </p:cNvPicPr>
          <p:nvPr>
            <p:ph idx="1"/>
          </p:nvPr>
        </p:nvPicPr>
        <p:blipFill>
          <a:blip r:embed="rId2">
            <a:extLst>
              <a:ext uri="{28A0092B-C50C-407E-A947-70E740481C1C}">
                <a14:useLocalDpi xmlns:a14="http://schemas.microsoft.com/office/drawing/2010/main" val="0"/>
              </a:ext>
            </a:extLst>
          </a:blip>
          <a:srcRect l="11030" r="11030"/>
          <a:stretch>
            <a:fillRect/>
          </a:stretch>
        </p:blipFill>
        <p:spPr>
          <a:xfrm>
            <a:off x="1092200" y="3352800"/>
            <a:ext cx="10464800" cy="5689600"/>
          </a:xfrm>
        </p:spPr>
      </p:pic>
    </p:spTree>
    <p:extLst>
      <p:ext uri="{BB962C8B-B14F-4D97-AF65-F5344CB8AC3E}">
        <p14:creationId xmlns:p14="http://schemas.microsoft.com/office/powerpoint/2010/main" val="1836866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0" y="4648200"/>
            <a:ext cx="10464800" cy="914400"/>
          </a:xfrm>
        </p:spPr>
        <p:txBody>
          <a:bodyPr>
            <a:noAutofit/>
          </a:bodyPr>
          <a:lstStyle/>
          <a:p>
            <a:pPr eaLnBrk="1" hangingPunct="1">
              <a:defRPr/>
            </a:pPr>
            <a:r>
              <a:rPr lang="en-US" sz="4800" dirty="0" smtClean="0">
                <a:solidFill>
                  <a:srgbClr val="414141"/>
                </a:solidFill>
                <a:cs typeface="+mj-cs"/>
              </a:rPr>
              <a:t/>
            </a:r>
            <a:br>
              <a:rPr lang="en-US" sz="4800" dirty="0" smtClean="0">
                <a:solidFill>
                  <a:srgbClr val="414141"/>
                </a:solidFill>
                <a:cs typeface="+mj-cs"/>
              </a:rPr>
            </a:br>
            <a:r>
              <a:rPr lang="en-US" sz="4800" dirty="0" smtClean="0">
                <a:solidFill>
                  <a:srgbClr val="414141"/>
                </a:solidFill>
                <a:cs typeface="+mj-cs"/>
              </a:rPr>
              <a:t>1. Constitutional Speedy Trial Motions</a:t>
            </a:r>
            <a:br>
              <a:rPr lang="en-US" sz="4800" dirty="0" smtClean="0">
                <a:solidFill>
                  <a:srgbClr val="414141"/>
                </a:solidFill>
                <a:cs typeface="+mj-cs"/>
              </a:rPr>
            </a:br>
            <a:r>
              <a:rPr lang="en-US" sz="4800" dirty="0" smtClean="0">
                <a:solidFill>
                  <a:srgbClr val="414141"/>
                </a:solidFill>
                <a:cs typeface="+mj-cs"/>
              </a:rPr>
              <a:t/>
            </a:r>
            <a:br>
              <a:rPr lang="en-US" sz="4800" dirty="0" smtClean="0">
                <a:solidFill>
                  <a:srgbClr val="414141"/>
                </a:solidFill>
                <a:cs typeface="+mj-cs"/>
              </a:rPr>
            </a:br>
            <a:r>
              <a:rPr lang="en-US" sz="4800" dirty="0" smtClean="0">
                <a:solidFill>
                  <a:srgbClr val="414141"/>
                </a:solidFill>
                <a:cs typeface="+mj-cs"/>
              </a:rPr>
              <a:t>2. Constitutional Challenges to Voluntariness of Testing – Now, </a:t>
            </a:r>
            <a:r>
              <a:rPr lang="en-US" sz="4800" i="1" dirty="0" smtClean="0">
                <a:solidFill>
                  <a:srgbClr val="414141"/>
                </a:solidFill>
                <a:cs typeface="+mj-cs"/>
              </a:rPr>
              <a:t>Elliott</a:t>
            </a:r>
            <a:r>
              <a:rPr lang="en-US" sz="4800" dirty="0" smtClean="0">
                <a:solidFill>
                  <a:srgbClr val="414141"/>
                </a:solidFill>
                <a:cs typeface="+mj-cs"/>
              </a:rPr>
              <a:t/>
            </a:r>
            <a:br>
              <a:rPr lang="en-US" sz="4800" dirty="0" smtClean="0">
                <a:solidFill>
                  <a:srgbClr val="414141"/>
                </a:solidFill>
                <a:cs typeface="+mj-cs"/>
              </a:rPr>
            </a:br>
            <a:r>
              <a:rPr lang="en-US" sz="4800" dirty="0" smtClean="0">
                <a:solidFill>
                  <a:srgbClr val="414141"/>
                </a:solidFill>
                <a:cs typeface="+mj-cs"/>
              </a:rPr>
              <a:t/>
            </a:r>
            <a:br>
              <a:rPr lang="en-US" sz="4800" dirty="0" smtClean="0">
                <a:solidFill>
                  <a:srgbClr val="414141"/>
                </a:solidFill>
                <a:cs typeface="+mj-cs"/>
              </a:rPr>
            </a:br>
            <a:r>
              <a:rPr lang="en-US" sz="4800" dirty="0" smtClean="0">
                <a:solidFill>
                  <a:srgbClr val="414141"/>
                </a:solidFill>
                <a:cs typeface="+mj-cs"/>
              </a:rPr>
              <a:t>3. Data Search / Source Code</a:t>
            </a:r>
          </a:p>
        </p:txBody>
      </p:sp>
      <p:sp>
        <p:nvSpPr>
          <p:cNvPr id="58370" name="TextBox 3"/>
          <p:cNvSpPr txBox="1">
            <a:spLocks noChangeArrowheads="1"/>
          </p:cNvSpPr>
          <p:nvPr/>
        </p:nvSpPr>
        <p:spPr bwMode="auto">
          <a:xfrm>
            <a:off x="2463800" y="914400"/>
            <a:ext cx="8458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FFFFFF"/>
                </a:solidFill>
                <a:latin typeface="Gill Sans" charset="0"/>
                <a:ea typeface="ＭＳ Ｐゴシック" charset="0"/>
                <a:cs typeface="ＭＳ Ｐゴシック" charset="0"/>
                <a:sym typeface="Gill Sans" charset="0"/>
              </a:defRPr>
            </a:lvl1pPr>
            <a:lvl2pPr marL="742950" indent="-285750" eaLnBrk="0" hangingPunct="0">
              <a:defRPr sz="4200">
                <a:solidFill>
                  <a:srgbClr val="FFFFFF"/>
                </a:solidFill>
                <a:latin typeface="Gill Sans" charset="0"/>
                <a:ea typeface="ＭＳ Ｐゴシック" charset="0"/>
                <a:sym typeface="Gill Sans" charset="0"/>
              </a:defRPr>
            </a:lvl2pPr>
            <a:lvl3pPr marL="1143000" indent="-228600" eaLnBrk="0" hangingPunct="0">
              <a:defRPr sz="4200">
                <a:solidFill>
                  <a:srgbClr val="FFFFFF"/>
                </a:solidFill>
                <a:latin typeface="Gill Sans" charset="0"/>
                <a:ea typeface="ＭＳ Ｐゴシック" charset="0"/>
                <a:sym typeface="Gill Sans" charset="0"/>
              </a:defRPr>
            </a:lvl3pPr>
            <a:lvl4pPr marL="1600200" indent="-228600" eaLnBrk="0" hangingPunct="0">
              <a:defRPr sz="4200">
                <a:solidFill>
                  <a:srgbClr val="FFFFFF"/>
                </a:solidFill>
                <a:latin typeface="Gill Sans" charset="0"/>
                <a:ea typeface="ＭＳ Ｐゴシック" charset="0"/>
                <a:sym typeface="Gill Sans" charset="0"/>
              </a:defRPr>
            </a:lvl4pPr>
            <a:lvl5pPr marL="2057400" indent="-228600" eaLnBrk="0" hangingPunct="0">
              <a:defRPr sz="4200">
                <a:solidFill>
                  <a:srgbClr val="FFFFFF"/>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9pPr>
          </a:lstStyle>
          <a:p>
            <a:pPr eaLnBrk="1" hangingPunct="1"/>
            <a:r>
              <a:rPr lang="en-US" sz="4800" dirty="0">
                <a:solidFill>
                  <a:srgbClr val="FF0000"/>
                </a:solidFill>
                <a:latin typeface="Century" charset="0"/>
                <a:cs typeface="Century" charset="0"/>
              </a:rPr>
              <a:t>The “Whale”</a:t>
            </a:r>
          </a:p>
        </p:txBody>
      </p:sp>
    </p:spTree>
    <p:extLst>
      <p:ext uri="{BB962C8B-B14F-4D97-AF65-F5344CB8AC3E}">
        <p14:creationId xmlns:p14="http://schemas.microsoft.com/office/powerpoint/2010/main" val="7004671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82600" y="1066800"/>
            <a:ext cx="11963400" cy="762000"/>
          </a:xfrm>
        </p:spPr>
        <p:txBody>
          <a:bodyPr/>
          <a:lstStyle/>
          <a:p>
            <a:pPr eaLnBrk="1" hangingPunct="1">
              <a:defRPr/>
            </a:pPr>
            <a:r>
              <a:rPr lang="en-US" sz="4400" dirty="0" smtClean="0">
                <a:solidFill>
                  <a:srgbClr val="FF0000"/>
                </a:solidFill>
                <a:latin typeface="Georgia Bold" charset="0"/>
                <a:cs typeface="+mj-cs"/>
              </a:rPr>
              <a:t>Implied Consent: The Advisement</a:t>
            </a:r>
          </a:p>
        </p:txBody>
      </p:sp>
      <p:sp>
        <p:nvSpPr>
          <p:cNvPr id="49154" name="Rectangle 2"/>
          <p:cNvSpPr>
            <a:spLocks noGrp="1" noChangeArrowheads="1"/>
          </p:cNvSpPr>
          <p:nvPr>
            <p:ph type="body" idx="1"/>
          </p:nvPr>
        </p:nvSpPr>
        <p:spPr>
          <a:xfrm>
            <a:off x="406400" y="2819400"/>
            <a:ext cx="12192000" cy="6400800"/>
          </a:xfrm>
        </p:spPr>
        <p:txBody>
          <a:bodyPr>
            <a:normAutofit fontScale="85000" lnSpcReduction="20000"/>
          </a:bodyPr>
          <a:lstStyle/>
          <a:p>
            <a:pPr marL="0" lvl="4" indent="0" algn="l" eaLnBrk="1" hangingPunct="1">
              <a:lnSpc>
                <a:spcPct val="90000"/>
              </a:lnSpc>
              <a:buFontTx/>
              <a:buChar char="•"/>
              <a:defRPr/>
            </a:pPr>
            <a:r>
              <a:rPr lang="en-US" dirty="0" smtClean="0">
                <a:latin typeface="Georgia" charset="0"/>
              </a:rPr>
              <a:t>  	</a:t>
            </a:r>
            <a:r>
              <a:rPr lang="en-US" sz="3200" dirty="0" smtClean="0">
                <a:latin typeface="Georgia" charset="0"/>
              </a:rPr>
              <a:t>Timing of the Implied Consent Warning: After Arrest </a:t>
            </a:r>
          </a:p>
          <a:p>
            <a:pPr marL="0" lvl="4" indent="0" algn="l" eaLnBrk="1" hangingPunct="1">
              <a:lnSpc>
                <a:spcPct val="90000"/>
              </a:lnSpc>
              <a:defRPr/>
            </a:pPr>
            <a:endParaRPr lang="en-US" sz="3200" dirty="0" smtClean="0">
              <a:latin typeface="Georgia" charset="0"/>
            </a:endParaRPr>
          </a:p>
          <a:p>
            <a:pPr marL="0" indent="0" algn="l" eaLnBrk="1" hangingPunct="1">
              <a:lnSpc>
                <a:spcPct val="90000"/>
              </a:lnSpc>
              <a:buFontTx/>
              <a:buChar char="•"/>
              <a:defRPr/>
            </a:pPr>
            <a:r>
              <a:rPr lang="en-US" sz="3200" dirty="0" smtClean="0">
                <a:latin typeface="Georgia" charset="0"/>
                <a:cs typeface="+mn-cs"/>
              </a:rPr>
              <a:t>  	Delay in the Advisement of Implied Consent Warning</a:t>
            </a:r>
          </a:p>
          <a:p>
            <a:pPr marL="0" indent="0" algn="l" eaLnBrk="1" hangingPunct="1">
              <a:lnSpc>
                <a:spcPct val="90000"/>
              </a:lnSpc>
              <a:buFontTx/>
              <a:buChar char="•"/>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Misstatement Regarding the Legal Limit </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Coercion to Submit to the Breath Test: </a:t>
            </a:r>
            <a:r>
              <a:rPr lang="ja-JP" altLang="en-US" sz="3200" dirty="0" smtClean="0">
                <a:latin typeface="Georgia"/>
                <a:cs typeface="+mn-cs"/>
              </a:rPr>
              <a:t>“</a:t>
            </a:r>
            <a:r>
              <a:rPr lang="en-US" sz="3200" dirty="0" smtClean="0">
                <a:latin typeface="Georgia" charset="0"/>
                <a:cs typeface="+mn-cs"/>
              </a:rPr>
              <a:t>Blow Below and You Go Home</a:t>
            </a:r>
            <a:r>
              <a:rPr lang="ja-JP" altLang="en-US" sz="3200" dirty="0" smtClean="0">
                <a:latin typeface="Georgia"/>
                <a:cs typeface="+mn-cs"/>
              </a:rPr>
              <a:t>”</a:t>
            </a:r>
            <a:endParaRPr lang="en-US" sz="3200" dirty="0" smtClean="0">
              <a:latin typeface="Georgia" charset="0"/>
              <a:cs typeface="+mn-cs"/>
            </a:endParaRP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Rescission of the Refusal</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Statements Regarding Out-of-State License Being Suspended </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defRPr/>
            </a:pPr>
            <a:endParaRPr lang="en-US" sz="3200" b="1" dirty="0" smtClean="0">
              <a:latin typeface="Georgia" charset="0"/>
              <a:cs typeface="+mn-cs"/>
            </a:endParaRPr>
          </a:p>
        </p:txBody>
      </p:sp>
    </p:spTree>
    <p:extLst>
      <p:ext uri="{BB962C8B-B14F-4D97-AF65-F5344CB8AC3E}">
        <p14:creationId xmlns:p14="http://schemas.microsoft.com/office/powerpoint/2010/main" val="2117778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lstStyle/>
          <a:p>
            <a:pPr eaLnBrk="1" hangingPunct="1">
              <a:defRPr/>
            </a:pPr>
            <a:r>
              <a:rPr lang="en-US" sz="4400" dirty="0" smtClean="0">
                <a:solidFill>
                  <a:srgbClr val="FF0000"/>
                </a:solidFill>
                <a:latin typeface="Georgia Bold" charset="0"/>
                <a:cs typeface="+mj-cs"/>
              </a:rPr>
              <a:t>Implied Consent: Independent Test</a:t>
            </a:r>
          </a:p>
        </p:txBody>
      </p:sp>
      <p:sp>
        <p:nvSpPr>
          <p:cNvPr id="70659" name="Rectangle 3"/>
          <p:cNvSpPr>
            <a:spLocks noGrp="1" noChangeArrowheads="1"/>
          </p:cNvSpPr>
          <p:nvPr>
            <p:ph type="body" idx="1"/>
          </p:nvPr>
        </p:nvSpPr>
        <p:spPr>
          <a:xfrm>
            <a:off x="482600" y="3657600"/>
            <a:ext cx="12192000" cy="4191000"/>
          </a:xfrm>
        </p:spPr>
        <p:txBody>
          <a:bodyPr>
            <a:normAutofit lnSpcReduction="10000"/>
          </a:bodyPr>
          <a:lstStyle/>
          <a:p>
            <a:pPr marL="0" indent="0" algn="l" eaLnBrk="1" hangingPunct="1">
              <a:buFontTx/>
              <a:buChar char="•"/>
              <a:defRPr/>
            </a:pPr>
            <a:r>
              <a:rPr lang="en-US" sz="3200" dirty="0" smtClean="0">
                <a:latin typeface="Georgia" charset="0"/>
                <a:cs typeface="+mn-cs"/>
              </a:rPr>
              <a:t>	Independent Test Requests</a:t>
            </a:r>
          </a:p>
          <a:p>
            <a:pPr marL="0" indent="0" algn="l" eaLnBrk="1" hangingPunct="1">
              <a:defRPr/>
            </a:pPr>
            <a:endParaRPr lang="en-US" sz="3200" dirty="0" smtClean="0">
              <a:latin typeface="Georgia" charset="0"/>
              <a:cs typeface="+mn-cs"/>
            </a:endParaRPr>
          </a:p>
          <a:p>
            <a:pPr marL="0" indent="0" algn="l" eaLnBrk="1" hangingPunct="1">
              <a:buFontTx/>
              <a:buChar char="•"/>
              <a:defRPr/>
            </a:pPr>
            <a:r>
              <a:rPr lang="en-US" sz="3200" dirty="0" smtClean="0">
                <a:latin typeface="Georgia" charset="0"/>
                <a:cs typeface="+mn-cs"/>
              </a:rPr>
              <a:t>  	Timing of the Request for an Independent Test</a:t>
            </a:r>
          </a:p>
          <a:p>
            <a:pPr marL="0" indent="0" algn="l" eaLnBrk="1" hangingPunct="1">
              <a:defRPr/>
            </a:pPr>
            <a:endParaRPr lang="en-US" sz="3200" dirty="0" smtClean="0">
              <a:latin typeface="Georgia" charset="0"/>
              <a:cs typeface="+mn-cs"/>
            </a:endParaRPr>
          </a:p>
          <a:p>
            <a:pPr marL="0" indent="0" algn="l" eaLnBrk="1" hangingPunct="1">
              <a:buFontTx/>
              <a:buChar char="•"/>
              <a:defRPr/>
            </a:pPr>
            <a:r>
              <a:rPr lang="en-US" sz="3200" dirty="0" smtClean="0">
                <a:latin typeface="Georgia" charset="0"/>
                <a:cs typeface="+mn-cs"/>
              </a:rPr>
              <a:t>  	Limitations on Facilities for the Administration of 	Independent Test</a:t>
            </a:r>
          </a:p>
        </p:txBody>
      </p:sp>
    </p:spTree>
    <p:extLst>
      <p:ext uri="{BB962C8B-B14F-4D97-AF65-F5344CB8AC3E}">
        <p14:creationId xmlns:p14="http://schemas.microsoft.com/office/powerpoint/2010/main" val="3564954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p:cNvSpPr>
          <p:nvPr>
            <p:ph type="title"/>
          </p:nvPr>
        </p:nvSpPr>
        <p:spPr>
          <a:prstGeom prst="rect">
            <a:avLst/>
          </a:prstGeom>
        </p:spPr>
        <p:txBody>
          <a:bodyPr/>
          <a:lstStyle/>
          <a:p>
            <a:pPr algn="l" defTabSz="391414">
              <a:spcBef>
                <a:spcPts val="1000"/>
              </a:spcBef>
              <a:defRPr sz="4690"/>
            </a:pPr>
            <a:r>
              <a:t>When you engage the State, you have options. </a:t>
            </a:r>
          </a:p>
          <a:p>
            <a:pPr algn="l" defTabSz="391414">
              <a:spcBef>
                <a:spcPts val="1000"/>
              </a:spcBef>
              <a:defRPr sz="4690"/>
            </a:pPr>
            <a:endParaRPr/>
          </a:p>
          <a:p>
            <a:pPr algn="l" defTabSz="391414">
              <a:spcBef>
                <a:spcPts val="1000"/>
              </a:spcBef>
              <a:defRPr sz="4690"/>
            </a:pPr>
            <a:r>
              <a:t>But you have to know </a:t>
            </a:r>
            <a:r>
              <a:rPr>
                <a:latin typeface="Bodoni SvtyTwo ITC TT-BookIta"/>
                <a:ea typeface="Bodoni SvtyTwo ITC TT-BookIta"/>
                <a:cs typeface="Bodoni SvtyTwo ITC TT-BookIta"/>
                <a:sym typeface="Bodoni SvtyTwo ITC TT-BookIta"/>
              </a:rPr>
              <a:t>some </a:t>
            </a:r>
            <a:r>
              <a:t>rules.</a:t>
            </a:r>
          </a:p>
        </p:txBody>
      </p:sp>
    </p:spTree>
  </p:cSld>
  <p:clrMapOvr>
    <a:masterClrMapping/>
  </p:clrMapOvr>
  <p:transition xmlns:p14="http://schemas.microsoft.com/office/powerpoint/2010/mai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title"/>
          </p:nvPr>
        </p:nvSpPr>
        <p:spPr>
          <a:prstGeom prst="rect">
            <a:avLst/>
          </a:prstGeom>
        </p:spPr>
        <p:txBody>
          <a:bodyPr/>
          <a:lstStyle>
            <a:lvl1pPr algn="l"/>
          </a:lstStyle>
          <a:p>
            <a:r>
              <a:t>Where are their vulnerabilities?</a:t>
            </a:r>
          </a:p>
        </p:txBody>
      </p:sp>
      <p:sp>
        <p:nvSpPr>
          <p:cNvPr id="175" name="Shape 175"/>
          <p:cNvSpPr>
            <a:spLocks noGrp="1"/>
          </p:cNvSpPr>
          <p:nvPr>
            <p:ph type="body" idx="1"/>
          </p:nvPr>
        </p:nvSpPr>
        <p:spPr>
          <a:prstGeom prst="rect">
            <a:avLst/>
          </a:prstGeom>
        </p:spPr>
        <p:txBody>
          <a:bodyPr/>
          <a:lstStyle/>
          <a:p>
            <a:pPr>
              <a:defRPr b="1" i="1" u="sng"/>
            </a:pPr>
            <a:r>
              <a:t>Time</a:t>
            </a:r>
          </a:p>
          <a:p>
            <a:r>
              <a:t>Inability to focus</a:t>
            </a:r>
          </a:p>
          <a:p>
            <a:r>
              <a:t>Inability to recognize when they need help</a:t>
            </a:r>
          </a:p>
          <a:p>
            <a:r>
              <a:t>Public humiliation</a:t>
            </a:r>
          </a:p>
        </p:txBody>
      </p:sp>
    </p:spTree>
  </p:cSld>
  <p:clrMapOvr>
    <a:masterClrMapping/>
  </p:clrMapOvr>
  <p:transition xmlns:p14="http://schemas.microsoft.com/office/powerpoint/2010/mai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title"/>
          </p:nvPr>
        </p:nvSpPr>
        <p:spPr>
          <a:prstGeom prst="rect">
            <a:avLst/>
          </a:prstGeom>
        </p:spPr>
        <p:txBody>
          <a:bodyPr/>
          <a:lstStyle>
            <a:lvl1pPr algn="l"/>
          </a:lstStyle>
          <a:p>
            <a:r>
              <a:t>Where are your advantages?</a:t>
            </a:r>
          </a:p>
        </p:txBody>
      </p:sp>
      <p:sp>
        <p:nvSpPr>
          <p:cNvPr id="178" name="Shape 178"/>
          <p:cNvSpPr>
            <a:spLocks noGrp="1"/>
          </p:cNvSpPr>
          <p:nvPr>
            <p:ph type="body" idx="1"/>
          </p:nvPr>
        </p:nvSpPr>
        <p:spPr>
          <a:prstGeom prst="rect">
            <a:avLst/>
          </a:prstGeom>
        </p:spPr>
        <p:txBody>
          <a:bodyPr/>
          <a:lstStyle/>
          <a:p>
            <a:pPr>
              <a:defRPr b="1" i="1" u="sng"/>
            </a:pPr>
            <a:r>
              <a:t>Time</a:t>
            </a:r>
          </a:p>
          <a:p>
            <a:r>
              <a:t>Repetition</a:t>
            </a:r>
          </a:p>
          <a:p>
            <a:r>
              <a:t>Building upon prior experiences</a:t>
            </a:r>
          </a:p>
          <a:p>
            <a:r>
              <a:t>Group think</a:t>
            </a:r>
          </a:p>
        </p:txBody>
      </p:sp>
    </p:spTree>
  </p:cSld>
  <p:clrMapOvr>
    <a:masterClrMapping/>
  </p:clrMapOvr>
  <p:transition xmlns:p14="http://schemas.microsoft.com/office/powerpoint/2010/mai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title"/>
          </p:nvPr>
        </p:nvSpPr>
        <p:spPr>
          <a:prstGeom prst="rect">
            <a:avLst/>
          </a:prstGeom>
        </p:spPr>
        <p:txBody>
          <a:bodyPr/>
          <a:lstStyle>
            <a:lvl1pPr algn="l"/>
          </a:lstStyle>
          <a:p>
            <a:r>
              <a:t>So, what’s the catch? </a:t>
            </a:r>
          </a:p>
        </p:txBody>
      </p:sp>
      <p:sp>
        <p:nvSpPr>
          <p:cNvPr id="181" name="Shape 181"/>
          <p:cNvSpPr>
            <a:spLocks noGrp="1"/>
          </p:cNvSpPr>
          <p:nvPr>
            <p:ph type="body" idx="1"/>
          </p:nvPr>
        </p:nvSpPr>
        <p:spPr>
          <a:prstGeom prst="rect">
            <a:avLst/>
          </a:prstGeom>
        </p:spPr>
        <p:txBody>
          <a:bodyPr/>
          <a:lstStyle/>
          <a:p>
            <a:r>
              <a:t>Relentless effort. </a:t>
            </a:r>
          </a:p>
          <a:p>
            <a:r>
              <a:t>It’s hard. </a:t>
            </a:r>
          </a:p>
          <a:p>
            <a:r>
              <a:t>It’s mentally taxing. </a:t>
            </a:r>
          </a:p>
        </p:txBody>
      </p:sp>
    </p:spTree>
  </p:cSld>
  <p:clrMapOvr>
    <a:masterClrMapping/>
  </p:clrMapOvr>
  <p:transition xmlns:p14="http://schemas.microsoft.com/office/powerpoint/2010/mai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p:nvPr>
        </p:nvSpPr>
        <p:spPr>
          <a:prstGeom prst="rect">
            <a:avLst/>
          </a:prstGeom>
        </p:spPr>
        <p:txBody>
          <a:bodyPr/>
          <a:lstStyle>
            <a:lvl1pPr algn="l"/>
          </a:lstStyle>
          <a:p>
            <a:r>
              <a:t>Learn to break their rhythm</a:t>
            </a:r>
          </a:p>
        </p:txBody>
      </p:sp>
      <p:sp>
        <p:nvSpPr>
          <p:cNvPr id="184" name="Shape 184"/>
          <p:cNvSpPr>
            <a:spLocks noGrp="1"/>
          </p:cNvSpPr>
          <p:nvPr>
            <p:ph type="body" idx="1"/>
          </p:nvPr>
        </p:nvSpPr>
        <p:spPr>
          <a:prstGeom prst="rect">
            <a:avLst/>
          </a:prstGeom>
        </p:spPr>
        <p:txBody>
          <a:bodyPr>
            <a:normAutofit lnSpcReduction="10000"/>
          </a:bodyPr>
          <a:lstStyle/>
          <a:p>
            <a:pPr marL="465201" indent="-465201" defTabSz="578358">
              <a:spcBef>
                <a:spcPts val="2300"/>
              </a:spcBef>
              <a:defRPr sz="3564"/>
            </a:pPr>
            <a:r>
              <a:rPr dirty="0"/>
              <a:t>Speedy trial </a:t>
            </a:r>
            <a:r>
              <a:rPr dirty="0" smtClean="0"/>
              <a:t>demands</a:t>
            </a:r>
            <a:endParaRPr lang="en-US" dirty="0" smtClean="0"/>
          </a:p>
          <a:p>
            <a:pPr marL="465201" indent="-465201" defTabSz="578358">
              <a:spcBef>
                <a:spcPts val="2300"/>
              </a:spcBef>
              <a:defRPr sz="3564"/>
            </a:pPr>
            <a:r>
              <a:rPr lang="en-US" i="1" dirty="0" smtClean="0"/>
              <a:t>Elliott</a:t>
            </a:r>
            <a:endParaRPr i="1" dirty="0"/>
          </a:p>
          <a:p>
            <a:pPr marL="465201" indent="-465201" defTabSz="578358">
              <a:spcBef>
                <a:spcPts val="2300"/>
              </a:spcBef>
              <a:defRPr sz="3564"/>
            </a:pPr>
            <a:r>
              <a:rPr dirty="0"/>
              <a:t>Constitutional speedy trial motions</a:t>
            </a:r>
          </a:p>
          <a:p>
            <a:pPr marL="465201" indent="-465201" defTabSz="578358">
              <a:spcBef>
                <a:spcPts val="2300"/>
              </a:spcBef>
              <a:defRPr sz="3564" i="1"/>
            </a:pPr>
            <a:r>
              <a:rPr dirty="0"/>
              <a:t>Harper</a:t>
            </a:r>
            <a:r>
              <a:rPr i="0" dirty="0"/>
              <a:t> / scientific evidence challenges</a:t>
            </a:r>
          </a:p>
          <a:p>
            <a:pPr marL="465201" indent="-465201" defTabSz="578358">
              <a:spcBef>
                <a:spcPts val="2300"/>
              </a:spcBef>
              <a:defRPr sz="3564" i="1"/>
            </a:pPr>
            <a:r>
              <a:rPr i="0" dirty="0"/>
              <a:t>Source code</a:t>
            </a:r>
          </a:p>
          <a:p>
            <a:pPr marL="465201" indent="-465201" defTabSz="578358">
              <a:spcBef>
                <a:spcPts val="2300"/>
              </a:spcBef>
              <a:defRPr sz="3564" i="1"/>
            </a:pPr>
            <a:r>
              <a:rPr i="0" dirty="0"/>
              <a:t>Evidence code challenge</a:t>
            </a:r>
          </a:p>
          <a:p>
            <a:pPr marL="465201" indent="-465201" defTabSz="578358">
              <a:spcBef>
                <a:spcPts val="2300"/>
              </a:spcBef>
              <a:defRPr sz="3564" i="1"/>
            </a:pPr>
            <a:r>
              <a:rPr dirty="0"/>
              <a:t>Burrell</a:t>
            </a:r>
            <a:r>
              <a:rPr i="0" dirty="0"/>
              <a:t> / custody issues</a:t>
            </a:r>
          </a:p>
          <a:p>
            <a:pPr marL="465201" indent="-465201" defTabSz="578358">
              <a:spcBef>
                <a:spcPts val="2300"/>
              </a:spcBef>
              <a:defRPr sz="3564" i="1"/>
            </a:pPr>
            <a:r>
              <a:rPr i="0" dirty="0"/>
              <a:t>Refusal of field sobriety tests</a:t>
            </a:r>
          </a:p>
        </p:txBody>
      </p:sp>
    </p:spTree>
  </p:cSld>
  <p:clrMapOvr>
    <a:masterClrMapping/>
  </p:clrMapOvr>
  <p:transition xmlns:p14="http://schemas.microsoft.com/office/powerpoint/2010/mai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p:cNvSpPr>
          <p:nvPr>
            <p:ph type="title"/>
          </p:nvPr>
        </p:nvSpPr>
        <p:spPr>
          <a:prstGeom prst="rect">
            <a:avLst/>
          </a:prstGeom>
        </p:spPr>
        <p:txBody>
          <a:bodyPr/>
          <a:lstStyle>
            <a:lvl1pPr algn="l"/>
          </a:lstStyle>
          <a:p>
            <a:r>
              <a:t>Statutory Speedy Trial Demands</a:t>
            </a:r>
          </a:p>
        </p:txBody>
      </p:sp>
      <p:pic>
        <p:nvPicPr>
          <p:cNvPr id="187" name="Screen Shot 2016-04-29 at 6.23.46 PM.png"/>
          <p:cNvPicPr>
            <a:picLocks noChangeAspect="1"/>
          </p:cNvPicPr>
          <p:nvPr/>
        </p:nvPicPr>
        <p:blipFill>
          <a:blip r:embed="rId2">
            <a:extLst/>
          </a:blip>
          <a:stretch>
            <a:fillRect/>
          </a:stretch>
        </p:blipFill>
        <p:spPr>
          <a:xfrm>
            <a:off x="2514600" y="2908300"/>
            <a:ext cx="7975600" cy="3937000"/>
          </a:xfrm>
          <a:prstGeom prst="rect">
            <a:avLst/>
          </a:prstGeom>
          <a:ln w="12700">
            <a:miter lim="400000"/>
          </a:ln>
        </p:spPr>
      </p:pic>
    </p:spTree>
  </p:cSld>
  <p:clrMapOvr>
    <a:masterClrMapping/>
  </p:clrMapOvr>
  <p:transition xmlns:p14="http://schemas.microsoft.com/office/powerpoint/2010/mai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t>Statutory Speedy Trial Demands</a:t>
            </a:r>
          </a:p>
        </p:txBody>
      </p:sp>
      <p:pic>
        <p:nvPicPr>
          <p:cNvPr id="190" name="Screen Shot 2016-04-29 at 6.29.48 PM.png"/>
          <p:cNvPicPr>
            <a:picLocks noChangeAspect="1"/>
          </p:cNvPicPr>
          <p:nvPr/>
        </p:nvPicPr>
        <p:blipFill>
          <a:blip r:embed="rId2">
            <a:extLst/>
          </a:blip>
          <a:stretch>
            <a:fillRect/>
          </a:stretch>
        </p:blipFill>
        <p:spPr>
          <a:xfrm>
            <a:off x="2451100" y="2921000"/>
            <a:ext cx="7899400" cy="3911600"/>
          </a:xfrm>
          <a:prstGeom prst="rect">
            <a:avLst/>
          </a:prstGeom>
          <a:ln w="12700">
            <a:miter lim="400000"/>
          </a:ln>
        </p:spPr>
      </p:pic>
    </p:spTree>
  </p:cSld>
  <p:clrMapOvr>
    <a:masterClrMapping/>
  </p:clrMapOvr>
  <p:transition xmlns:p14="http://schemas.microsoft.com/office/powerpoint/2010/mai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lstStyle>
            <a:lvl1pPr algn="l" defTabSz="490727">
              <a:spcBef>
                <a:spcPts val="1300"/>
              </a:spcBef>
              <a:defRPr sz="5880"/>
            </a:lvl1pPr>
          </a:lstStyle>
          <a:p>
            <a:r>
              <a:t>Basics of the constitutional speedy analysis</a:t>
            </a:r>
          </a:p>
        </p:txBody>
      </p:sp>
      <p:sp>
        <p:nvSpPr>
          <p:cNvPr id="193" name="Shape 193"/>
          <p:cNvSpPr>
            <a:spLocks noGrp="1"/>
          </p:cNvSpPr>
          <p:nvPr>
            <p:ph type="body" idx="1"/>
          </p:nvPr>
        </p:nvSpPr>
        <p:spPr>
          <a:xfrm>
            <a:off x="508000" y="2628900"/>
            <a:ext cx="11988800" cy="4318000"/>
          </a:xfrm>
          <a:prstGeom prst="rect">
            <a:avLst/>
          </a:prstGeom>
        </p:spPr>
        <p:txBody>
          <a:bodyPr/>
          <a:lstStyle/>
          <a:p>
            <a:pPr marL="0" indent="0" defTabSz="457200">
              <a:spcBef>
                <a:spcPts val="0"/>
              </a:spcBef>
              <a:buSzTx/>
              <a:buNone/>
              <a:defRPr sz="2600">
                <a:solidFill>
                  <a:srgbClr val="000000"/>
                </a:solidFill>
                <a:latin typeface="+mn-lt"/>
                <a:ea typeface="+mn-ea"/>
                <a:cs typeface="+mn-cs"/>
                <a:sym typeface="Bodoni SvtyTwo ITC TT-Book"/>
              </a:defRPr>
            </a:pPr>
            <a:r>
              <a:t>The analysis has </a:t>
            </a:r>
            <a:r>
              <a:rPr>
                <a:latin typeface="Bodoni SvtyTwo ITC TT-Bold"/>
                <a:ea typeface="Bodoni SvtyTwo ITC TT-Bold"/>
                <a:cs typeface="Bodoni SvtyTwo ITC TT-Bold"/>
                <a:sym typeface="Bodoni SvtyTwo ITC TT-Bold"/>
              </a:rPr>
              <a:t>two stages</a:t>
            </a:r>
            <a:r>
              <a:t>. </a:t>
            </a:r>
            <a:r>
              <a:rPr>
                <a:latin typeface="Bodoni SvtyTwo ITC TT-Bold"/>
                <a:ea typeface="Bodoni SvtyTwo ITC TT-Bold"/>
                <a:cs typeface="Bodoni SvtyTwo ITC TT-Bold"/>
                <a:sym typeface="Bodoni SvtyTwo ITC TT-Bold"/>
              </a:rPr>
              <a:t>First</a:t>
            </a:r>
            <a:r>
              <a:t>, the court must determine whether the interval from the accused's arrest, indictment, or other formal accusation to the trial is sufficiently long to be considered </a:t>
            </a:r>
            <a:r>
              <a:rPr>
                <a:latin typeface="Bodoni SvtyTwo ITC TT-Bold"/>
                <a:ea typeface="Bodoni SvtyTwo ITC TT-Bold"/>
                <a:cs typeface="Bodoni SvtyTwo ITC TT-Bold"/>
                <a:sym typeface="Bodoni SvtyTwo ITC TT-Bold"/>
              </a:rPr>
              <a:t>“presumptively prejudicial.”</a:t>
            </a:r>
            <a:r>
              <a:rPr baseline="31999"/>
              <a:t> </a:t>
            </a:r>
            <a:r>
              <a:t>If not, the speedy trial claim fails at the threshold. If, however, the delay has passed the point of presumptive prejudice, </a:t>
            </a:r>
            <a:r>
              <a:rPr>
                <a:latin typeface="Bodoni SvtyTwo ITC TT-Bold"/>
                <a:ea typeface="Bodoni SvtyTwo ITC TT-Bold"/>
                <a:cs typeface="Bodoni SvtyTwo ITC TT-Bold"/>
                <a:sym typeface="Bodoni SvtyTwo ITC TT-Bold"/>
              </a:rPr>
              <a:t>the court </a:t>
            </a:r>
            <a:r>
              <a:t>must</a:t>
            </a:r>
            <a:r>
              <a:rPr>
                <a:latin typeface="Bodoni SvtyTwo ITC TT-Bold"/>
                <a:ea typeface="Bodoni SvtyTwo ITC TT-Bold"/>
                <a:cs typeface="Bodoni SvtyTwo ITC TT-Bold"/>
                <a:sym typeface="Bodoni SvtyTwo ITC TT-Bold"/>
              </a:rPr>
              <a:t> proceed to the second step of the </a:t>
            </a:r>
            <a:r>
              <a:rPr>
                <a:hlinkClick r:id="rId2"/>
              </a:rPr>
              <a:t>Barker</a:t>
            </a:r>
            <a:r>
              <a:t>-</a:t>
            </a:r>
            <a:r>
              <a:rPr>
                <a:hlinkClick r:id="rId3"/>
              </a:rPr>
              <a:t>Doggett</a:t>
            </a:r>
            <a:r>
              <a:rPr>
                <a:latin typeface="Bodoni SvtyTwo ITC TT-Bold"/>
                <a:ea typeface="Bodoni SvtyTwo ITC TT-Bold"/>
                <a:cs typeface="Bodoni SvtyTwo ITC TT-Bold"/>
                <a:sym typeface="Bodoni SvtyTwo ITC TT-Bold"/>
              </a:rPr>
              <a:t> analysis</a:t>
            </a:r>
            <a:r>
              <a:t>, which requires the application of a delicate, context-sensitive, </a:t>
            </a:r>
            <a:r>
              <a:rPr>
                <a:latin typeface="Bodoni SvtyTwo ITC TT-Bold"/>
                <a:ea typeface="Bodoni SvtyTwo ITC TT-Bold"/>
                <a:cs typeface="Bodoni SvtyTwo ITC TT-Bold"/>
                <a:sym typeface="Bodoni SvtyTwo ITC TT-Bold"/>
              </a:rPr>
              <a:t>four-factor balancing test</a:t>
            </a:r>
            <a:r>
              <a:t> to determine whether the accused has been deprived of the right to a speedy trial.</a:t>
            </a:r>
          </a:p>
          <a:p>
            <a:pPr marL="0" indent="0" defTabSz="457200">
              <a:spcBef>
                <a:spcPts val="0"/>
              </a:spcBef>
              <a:buSzTx/>
              <a:buNone/>
              <a:defRPr sz="2600">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Ruffin v. State</a:t>
            </a:r>
            <a:r>
              <a:t>, 284 Ga. 52, 55, 663 S.E.2d 189, 195 (2008) (citations omitted). </a:t>
            </a:r>
          </a:p>
        </p:txBody>
      </p:sp>
    </p:spTree>
  </p:cSld>
  <p:clrMapOvr>
    <a:masterClrMapping/>
  </p:clrMapOvr>
  <p:transition xmlns:p14="http://schemas.microsoft.com/office/powerpoint/2010/mai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lstStyle>
            <a:lvl1pPr algn="l"/>
          </a:lstStyle>
          <a:p>
            <a:r>
              <a:t>Where do we lose? </a:t>
            </a:r>
          </a:p>
        </p:txBody>
      </p:sp>
      <p:sp>
        <p:nvSpPr>
          <p:cNvPr id="196" name="Shape 196"/>
          <p:cNvSpPr>
            <a:spLocks noGrp="1"/>
          </p:cNvSpPr>
          <p:nvPr>
            <p:ph type="body" idx="1"/>
          </p:nvPr>
        </p:nvSpPr>
        <p:spPr>
          <a:prstGeom prst="rect">
            <a:avLst/>
          </a:prstGeom>
        </p:spPr>
        <p:txBody>
          <a:bodyPr/>
          <a:lstStyle/>
          <a:p>
            <a:pPr marL="0" indent="0" defTabSz="457200">
              <a:spcBef>
                <a:spcPts val="0"/>
              </a:spcBef>
              <a:buSzTx/>
              <a:buNone/>
              <a:defRPr sz="2600">
                <a:solidFill>
                  <a:srgbClr val="000000"/>
                </a:solidFill>
                <a:latin typeface="Helvetica"/>
                <a:ea typeface="Helvetica"/>
                <a:cs typeface="Helvetica"/>
                <a:sym typeface="Helvetica"/>
              </a:defRPr>
            </a:pPr>
            <a:r>
              <a:t> </a:t>
            </a:r>
            <a:r>
              <a:rPr>
                <a:latin typeface="+mn-lt"/>
                <a:ea typeface="+mn-ea"/>
                <a:cs typeface="+mn-cs"/>
                <a:sym typeface="Bodoni SvtyTwo ITC TT-Book"/>
              </a:rPr>
              <a:t>[W]ith respect to the </a:t>
            </a:r>
            <a:r>
              <a:rPr>
                <a:latin typeface="Bodoni SvtyTwo ITC TT-BookIta"/>
                <a:ea typeface="Bodoni SvtyTwo ITC TT-BookIta"/>
                <a:cs typeface="Bodoni SvtyTwo ITC TT-BookIta"/>
                <a:sym typeface="Bodoni SvtyTwo ITC TT-BookIta"/>
                <a:hlinkClick r:id="rId2"/>
              </a:rPr>
              <a:t>Barker v. Wingo</a:t>
            </a:r>
            <a:r>
              <a:rPr>
                <a:latin typeface="+mn-lt"/>
                <a:ea typeface="+mn-ea"/>
                <a:cs typeface="+mn-cs"/>
                <a:sym typeface="Bodoni SvtyTwo ITC TT-Book"/>
              </a:rPr>
              <a:t> analysis, it should be recognized that </a:t>
            </a:r>
            <a:r>
              <a:rPr u="sng">
                <a:latin typeface="Bodoni SvtyTwo ITC TT-Bold"/>
                <a:ea typeface="Bodoni SvtyTwo ITC TT-Bold"/>
                <a:cs typeface="Bodoni SvtyTwo ITC TT-Bold"/>
                <a:sym typeface="Bodoni SvtyTwo ITC TT-Bold"/>
              </a:rPr>
              <a:t>delayed assertion of the right to a speedy trial</a:t>
            </a:r>
            <a:r>
              <a:rPr>
                <a:latin typeface="Bodoni SvtyTwo ITC TT-Bold"/>
                <a:ea typeface="Bodoni SvtyTwo ITC TT-Bold"/>
                <a:cs typeface="Bodoni SvtyTwo ITC TT-Bold"/>
                <a:sym typeface="Bodoni SvtyTwo ITC TT-Bold"/>
              </a:rPr>
              <a:t> </a:t>
            </a:r>
            <a:r>
              <a:rPr>
                <a:latin typeface="+mn-lt"/>
                <a:ea typeface="+mn-ea"/>
                <a:cs typeface="+mn-cs"/>
                <a:sym typeface="Bodoni SvtyTwo ITC TT-Book"/>
              </a:rPr>
              <a:t>and </a:t>
            </a:r>
            <a:r>
              <a:rPr u="sng">
                <a:latin typeface="Bodoni SvtyTwo ITC TT-Bold"/>
                <a:ea typeface="Bodoni SvtyTwo ITC TT-Bold"/>
                <a:cs typeface="Bodoni SvtyTwo ITC TT-Bold"/>
                <a:sym typeface="Bodoni SvtyTwo ITC TT-Bold"/>
              </a:rPr>
              <a:t>lack of prejudice</a:t>
            </a:r>
            <a:r>
              <a:rPr>
                <a:latin typeface="+mn-lt"/>
                <a:ea typeface="+mn-ea"/>
                <a:cs typeface="+mn-cs"/>
                <a:sym typeface="Bodoni SvtyTwo ITC TT-Book"/>
              </a:rPr>
              <a:t> </a:t>
            </a:r>
            <a:r>
              <a:rPr>
                <a:latin typeface="Bodoni SvtyTwo ITC TT-Bold"/>
                <a:ea typeface="Bodoni SvtyTwo ITC TT-Bold"/>
                <a:cs typeface="Bodoni SvtyTwo ITC TT-Bold"/>
                <a:sym typeface="Bodoni SvtyTwo ITC TT-Bold"/>
              </a:rPr>
              <a:t>are the two factors that most often weigh heavily against defendants</a:t>
            </a:r>
            <a:r>
              <a:rPr>
                <a:latin typeface="+mn-lt"/>
                <a:ea typeface="+mn-ea"/>
                <a:cs typeface="+mn-cs"/>
                <a:sym typeface="Bodoni SvtyTwo ITC TT-Book"/>
              </a:rPr>
              <a:t> and which then support the overall conclusion that speedy trial rights have not been violated.</a:t>
            </a:r>
          </a:p>
          <a:p>
            <a:pPr marL="0" indent="0" defTabSz="457200">
              <a:spcBef>
                <a:spcPts val="0"/>
              </a:spcBef>
              <a:buSzTx/>
              <a:buNone/>
              <a:defRPr sz="2600">
                <a:solidFill>
                  <a:srgbClr val="000000"/>
                </a:solidFill>
                <a:latin typeface="Helvetica"/>
                <a:ea typeface="Helvetica"/>
                <a:cs typeface="Helvetica"/>
                <a:sym typeface="Helvetica"/>
              </a:defRPr>
            </a:pPr>
            <a:r>
              <a:rPr>
                <a:latin typeface="+mn-lt"/>
                <a:ea typeface="+mn-ea"/>
                <a:cs typeface="+mn-cs"/>
                <a:sym typeface="Bodoni SvtyTwo ITC TT-Book"/>
              </a:rPr>
              <a:t/>
            </a:r>
            <a:br>
              <a:rPr>
                <a:latin typeface="+mn-lt"/>
                <a:ea typeface="+mn-ea"/>
                <a:cs typeface="+mn-cs"/>
                <a:sym typeface="Bodoni SvtyTwo ITC TT-Book"/>
              </a:rPr>
            </a:br>
            <a:r>
              <a:rPr>
                <a:latin typeface="+mn-lt"/>
                <a:ea typeface="+mn-ea"/>
                <a:cs typeface="+mn-cs"/>
                <a:sym typeface="Bodoni SvtyTwo ITC TT-Book"/>
              </a:rPr>
              <a:t> </a:t>
            </a:r>
            <a:r>
              <a:rPr>
                <a:latin typeface="Bodoni SvtyTwo ITC TT-BookIta"/>
                <a:ea typeface="Bodoni SvtyTwo ITC TT-BookIta"/>
                <a:cs typeface="Bodoni SvtyTwo ITC TT-BookIta"/>
                <a:sym typeface="Bodoni SvtyTwo ITC TT-BookIta"/>
              </a:rPr>
              <a:t>Phan v. State</a:t>
            </a:r>
            <a:r>
              <a:rPr>
                <a:latin typeface="+mn-lt"/>
                <a:ea typeface="+mn-ea"/>
                <a:cs typeface="+mn-cs"/>
                <a:sym typeface="Bodoni SvtyTwo ITC TT-Book"/>
              </a:rPr>
              <a:t>, 287 Ga. 697, 700, 699 S.E.2d 9, 12 (2010) </a:t>
            </a:r>
            <a:r>
              <a:rPr u="sng">
                <a:latin typeface="+mn-lt"/>
                <a:ea typeface="+mn-ea"/>
                <a:cs typeface="+mn-cs"/>
                <a:sym typeface="Bodoni SvtyTwo ITC TT-Book"/>
              </a:rPr>
              <a:t>adopted,</a:t>
            </a:r>
            <a:r>
              <a:rPr>
                <a:latin typeface="+mn-lt"/>
                <a:ea typeface="+mn-ea"/>
                <a:cs typeface="+mn-cs"/>
                <a:sym typeface="Bodoni SvtyTwo ITC TT-Book"/>
              </a:rPr>
              <a:t> (Ga. Super. June 17, 2011)</a:t>
            </a:r>
          </a:p>
          <a:p>
            <a:pPr marL="0" indent="0" defTabSz="457200">
              <a:spcBef>
                <a:spcPts val="0"/>
              </a:spcBef>
              <a:buSzTx/>
              <a:buNone/>
              <a:defRPr sz="2600">
                <a:solidFill>
                  <a:srgbClr val="000000"/>
                </a:solidFill>
                <a:latin typeface="Helvetica"/>
                <a:ea typeface="Helvetica"/>
                <a:cs typeface="Helvetica"/>
                <a:sym typeface="Helvetica"/>
              </a:defRPr>
            </a:pPr>
            <a:r>
              <a:rPr>
                <a:latin typeface="+mn-lt"/>
                <a:ea typeface="+mn-ea"/>
                <a:cs typeface="+mn-cs"/>
                <a:sym typeface="Bodoni SvtyTwo ITC TT-Book"/>
              </a:rPr>
              <a:t> </a:t>
            </a:r>
          </a:p>
        </p:txBody>
      </p:sp>
    </p:spTree>
  </p:cSld>
  <p:clrMapOvr>
    <a:masterClrMapping/>
  </p:clrMapOvr>
  <p:transition xmlns:p14="http://schemas.microsoft.com/office/powerpoint/2010/mai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p:spPr>
        <p:txBody>
          <a:bodyPr/>
          <a:lstStyle>
            <a:lvl1pPr algn="l" defTabSz="531622">
              <a:spcBef>
                <a:spcPts val="1400"/>
              </a:spcBef>
              <a:defRPr sz="6370"/>
            </a:lvl1pPr>
          </a:lstStyle>
          <a:p>
            <a:r>
              <a:rPr dirty="0"/>
              <a:t>Assertion of the right: how do we do it?</a:t>
            </a:r>
          </a:p>
        </p:txBody>
      </p:sp>
      <p:sp>
        <p:nvSpPr>
          <p:cNvPr id="199" name="Shape 199"/>
          <p:cNvSpPr>
            <a:spLocks noGrp="1"/>
          </p:cNvSpPr>
          <p:nvPr>
            <p:ph type="body" idx="1"/>
          </p:nvPr>
        </p:nvSpPr>
        <p:spPr>
          <a:prstGeom prst="rect">
            <a:avLst/>
          </a:prstGeom>
        </p:spPr>
        <p:txBody>
          <a:bodyPr/>
          <a:lstStyle/>
          <a:p>
            <a:pPr marL="0" indent="0" defTabSz="479044">
              <a:spcBef>
                <a:spcPts val="1900"/>
              </a:spcBef>
              <a:buSzTx/>
              <a:buNone/>
              <a:defRPr sz="2952"/>
            </a:pPr>
            <a:r>
              <a:rPr sz="2050">
                <a:solidFill>
                  <a:srgbClr val="000000"/>
                </a:solidFill>
                <a:latin typeface="+mn-lt"/>
                <a:ea typeface="+mn-ea"/>
                <a:cs typeface="+mn-cs"/>
                <a:sym typeface="Bodoni SvtyTwo ITC TT-Book"/>
              </a:rPr>
              <a:t>It would also allow a court to weigh the frequency and force of the objections as opposed to attaching significant weight to a purely pro forma objection.</a:t>
            </a:r>
          </a:p>
          <a:p>
            <a:pPr marL="0" indent="0" defTabSz="374904">
              <a:spcBef>
                <a:spcPts val="0"/>
              </a:spcBef>
              <a:buSzTx/>
              <a:buNone/>
              <a:defRPr sz="2050">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Barker v. Wingo</a:t>
            </a:r>
            <a:r>
              <a:t>, 407 U.S. 514, 528-29, 92 S. Ct. 2182, 2191, 33 L. Ed. 2d 101 (1972) (citations omitted). </a:t>
            </a: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r>
              <a:t>* </a:t>
            </a:r>
            <a:r>
              <a:rPr u="sng">
                <a:solidFill>
                  <a:srgbClr val="E63B7A"/>
                </a:solidFill>
                <a:latin typeface="Bodoni SvtyTwo ITC TT-Bold"/>
                <a:ea typeface="Bodoni SvtyTwo ITC TT-Bold"/>
                <a:cs typeface="Bodoni SvtyTwo ITC TT-Bold"/>
                <a:sym typeface="Bodoni SvtyTwo ITC TT-Bold"/>
              </a:rPr>
              <a:t>YELL</a:t>
            </a:r>
            <a:r>
              <a:rPr u="sng">
                <a:latin typeface="Bodoni SvtyTwo ITC TT-Bold"/>
                <a:ea typeface="Bodoni SvtyTwo ITC TT-Bold"/>
                <a:cs typeface="Bodoni SvtyTwo ITC TT-Bold"/>
                <a:sym typeface="Bodoni SvtyTwo ITC TT-Bold"/>
              </a:rPr>
              <a:t> AT ME IF I DON’T DISCUSS IMPORTANT STRATEGIC CONSIDERATIONS FOR CASES BEING BOUND OVER TO A STATE/SUPERIOR COURT</a:t>
            </a:r>
            <a:r>
              <a:t>.</a:t>
            </a: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p:txBody>
      </p:sp>
      <p:pic>
        <p:nvPicPr>
          <p:cNvPr id="200" name="Screen Shot 2015-10-16 at 12.40.56 PM.png"/>
          <p:cNvPicPr>
            <a:picLocks noChangeAspect="1"/>
          </p:cNvPicPr>
          <p:nvPr/>
        </p:nvPicPr>
        <p:blipFill>
          <a:blip r:embed="rId2">
            <a:extLst/>
          </a:blip>
          <a:stretch>
            <a:fillRect/>
          </a:stretch>
        </p:blipFill>
        <p:spPr>
          <a:xfrm>
            <a:off x="1117600" y="4528797"/>
            <a:ext cx="10774182" cy="2286001"/>
          </a:xfrm>
          <a:prstGeom prst="rect">
            <a:avLst/>
          </a:prstGeom>
          <a:ln w="12700">
            <a:miter lim="400000"/>
          </a:ln>
        </p:spPr>
      </p:pic>
    </p:spTree>
  </p:cSld>
  <p:clrMapOvr>
    <a:masterClrMapping/>
  </p:clrMapOvr>
  <p:transition xmlns:p14="http://schemas.microsoft.com/office/powerpoint/2010/mai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prstGeom prst="rect">
            <a:avLst/>
          </a:prstGeom>
        </p:spPr>
        <p:txBody>
          <a:bodyPr/>
          <a:lstStyle>
            <a:lvl1pPr algn="l" defTabSz="356362">
              <a:spcBef>
                <a:spcPts val="900"/>
              </a:spcBef>
              <a:defRPr sz="4270"/>
            </a:lvl1pPr>
          </a:lstStyle>
          <a:p>
            <a:r>
              <a:t>Establishing prejudice in the constitutional speedy context</a:t>
            </a:r>
          </a:p>
        </p:txBody>
      </p:sp>
      <p:sp>
        <p:nvSpPr>
          <p:cNvPr id="203" name="Shape 203"/>
          <p:cNvSpPr>
            <a:spLocks noGrp="1"/>
          </p:cNvSpPr>
          <p:nvPr>
            <p:ph type="body" idx="1"/>
          </p:nvPr>
        </p:nvSpPr>
        <p:spPr>
          <a:xfrm>
            <a:off x="508000" y="2146300"/>
            <a:ext cx="11988800" cy="6096000"/>
          </a:xfrm>
          <a:prstGeom prst="rect">
            <a:avLst/>
          </a:prstGeom>
        </p:spPr>
        <p:txBody>
          <a:bodyPr/>
          <a:lstStyle/>
          <a:p>
            <a:pPr marL="0" indent="0" defTabSz="448055">
              <a:spcBef>
                <a:spcPts val="0"/>
              </a:spcBef>
              <a:buSzTx/>
              <a:buNone/>
              <a:defRPr sz="2744">
                <a:solidFill>
                  <a:srgbClr val="000000"/>
                </a:solidFill>
                <a:latin typeface="+mn-lt"/>
                <a:ea typeface="+mn-ea"/>
                <a:cs typeface="+mn-cs"/>
                <a:sym typeface="Bodoni SvtyTwo ITC TT-Book"/>
              </a:defRPr>
            </a:pPr>
            <a:r>
              <a:t>Prejudice, of course, should be assessed in the light of the interests of defendants which the speedy trial right was designed to protect. This Court has identified three such interests: (i) to prevent oppressive pretrial incarceration; (ii) to minimize anxiety and concern of the accused; and (iii) to limit the possibility that the defense will be impaired. </a:t>
            </a:r>
            <a:r>
              <a:rPr>
                <a:latin typeface="Bodoni SvtyTwo ITC TT-Bold"/>
                <a:ea typeface="Bodoni SvtyTwo ITC TT-Bold"/>
                <a:cs typeface="Bodoni SvtyTwo ITC TT-Bold"/>
                <a:sym typeface="Bodoni SvtyTwo ITC TT-Bold"/>
              </a:rPr>
              <a:t>Of these, the most serious is the last, because the inability of a defendant adequately to prepare his case skews the fairness of the entire system. If witnesses die or disappear during a delay, the prejudice is obvious. There is also prejudice if defense witnesses are unable to recall accurately events of the distant past. Loss of memory, however, is not always reflected in the record because what has been forgotten can rarely be shown.</a:t>
            </a:r>
          </a:p>
          <a:p>
            <a:pPr marL="0" indent="0" defTabSz="448055">
              <a:spcBef>
                <a:spcPts val="0"/>
              </a:spcBef>
              <a:buSzTx/>
              <a:buNone/>
              <a:defRPr sz="2744">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Barker v. Wingo</a:t>
            </a:r>
            <a:r>
              <a:t>, 407 U.S. 514, 532, 92 S. Ct. 2182, 2193, 33 L. Ed. 2d 101 (1972) (citation omitted). </a:t>
            </a:r>
          </a:p>
          <a:p>
            <a:pPr marL="0" indent="0" defTabSz="448055">
              <a:spcBef>
                <a:spcPts val="0"/>
              </a:spcBef>
              <a:buSzTx/>
              <a:buNone/>
              <a:defRPr sz="2744">
                <a:solidFill>
                  <a:srgbClr val="000000"/>
                </a:solidFill>
                <a:latin typeface="+mn-lt"/>
                <a:ea typeface="+mn-ea"/>
                <a:cs typeface="+mn-cs"/>
                <a:sym typeface="Bodoni SvtyTwo ITC TT-Book"/>
              </a:defRPr>
            </a:pPr>
            <a:r>
              <a:t> </a:t>
            </a:r>
          </a:p>
        </p:txBody>
      </p:sp>
    </p:spTree>
  </p:cSld>
  <p:clrMapOvr>
    <a:masterClrMapping/>
  </p:clrMapOvr>
  <p:transition xmlns:p14="http://schemas.microsoft.com/office/powerpoint/2010/mai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url?sa=i&amp;rct=j&amp;q=&amp;esrc=s&amp;source=images&amp;cd=&amp;ved=0CAcQjRxqFQoTCMqsi42Ux8gCFYX9Hgodt1UJLw&amp;url=http%3A%2F%2Fthebookshepherd.com%2Fthe-shell-game-of-self-publishing.tiff"/>
          <p:cNvPicPr>
            <a:picLocks noChangeAspect="1"/>
          </p:cNvPicPr>
          <p:nvPr/>
        </p:nvPicPr>
        <p:blipFill>
          <a:blip r:embed="rId2">
            <a:extLst/>
          </a:blip>
          <a:stretch>
            <a:fillRect/>
          </a:stretch>
        </p:blipFill>
        <p:spPr>
          <a:xfrm>
            <a:off x="3073400" y="3187700"/>
            <a:ext cx="5791200" cy="2870200"/>
          </a:xfrm>
          <a:prstGeom prst="rect">
            <a:avLst/>
          </a:prstGeom>
          <a:ln w="12700">
            <a:miter lim="400000"/>
          </a:ln>
        </p:spPr>
      </p:pic>
      <p:sp>
        <p:nvSpPr>
          <p:cNvPr id="206" name="Shape 206"/>
          <p:cNvSpPr>
            <a:spLocks noGrp="1"/>
          </p:cNvSpPr>
          <p:nvPr>
            <p:ph type="title"/>
          </p:nvPr>
        </p:nvSpPr>
        <p:spPr>
          <a:prstGeom prst="rect">
            <a:avLst/>
          </a:prstGeom>
        </p:spPr>
        <p:txBody>
          <a:bodyPr/>
          <a:lstStyle>
            <a:lvl1pPr algn="l" defTabSz="397256">
              <a:spcBef>
                <a:spcPts val="1000"/>
              </a:spcBef>
              <a:defRPr sz="4760"/>
            </a:lvl1pPr>
          </a:lstStyle>
          <a:p>
            <a:r>
              <a:t>Specific issues relating to prejudice: late amendment</a:t>
            </a:r>
          </a:p>
        </p:txBody>
      </p:sp>
    </p:spTree>
  </p:cSld>
  <p:clrMapOvr>
    <a:masterClrMapping/>
  </p:clrMapOvr>
  <p:transition xmlns:p14="http://schemas.microsoft.com/office/powerpoint/2010/mai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a:lstStyle>
            <a:lvl1pPr algn="l" defTabSz="350520">
              <a:spcBef>
                <a:spcPts val="900"/>
              </a:spcBef>
              <a:defRPr sz="4200"/>
            </a:lvl1pPr>
          </a:lstStyle>
          <a:p>
            <a:r>
              <a:t>Specific issues relating to prejudice: destruction of samples</a:t>
            </a:r>
          </a:p>
        </p:txBody>
      </p:sp>
      <p:pic>
        <p:nvPicPr>
          <p:cNvPr id="209" name="Screen Shot 2015-10-16 at 12.27.04 PM.png"/>
          <p:cNvPicPr>
            <a:picLocks noChangeAspect="1"/>
          </p:cNvPicPr>
          <p:nvPr/>
        </p:nvPicPr>
        <p:blipFill>
          <a:blip r:embed="rId2">
            <a:extLst/>
          </a:blip>
          <a:stretch>
            <a:fillRect/>
          </a:stretch>
        </p:blipFill>
        <p:spPr>
          <a:xfrm>
            <a:off x="1422400" y="2349500"/>
            <a:ext cx="9347200" cy="4737100"/>
          </a:xfrm>
          <a:prstGeom prst="rect">
            <a:avLst/>
          </a:prstGeom>
          <a:ln w="12700">
            <a:miter lim="400000"/>
          </a:ln>
        </p:spPr>
      </p:pic>
    </p:spTree>
  </p:cSld>
  <p:clrMapOvr>
    <a:masterClrMapping/>
  </p:clrMapOvr>
  <p:transition xmlns:p14="http://schemas.microsoft.com/office/powerpoint/2010/mai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prstGeom prst="rect">
            <a:avLst/>
          </a:prstGeom>
        </p:spPr>
        <p:txBody>
          <a:bodyPr/>
          <a:lstStyle>
            <a:lvl1pPr algn="l" defTabSz="356362">
              <a:spcBef>
                <a:spcPts val="900"/>
              </a:spcBef>
              <a:defRPr sz="4270"/>
            </a:lvl1pPr>
          </a:lstStyle>
          <a:p>
            <a:r>
              <a:t>Specific issues relating to prejudice: pre-trial incarceration</a:t>
            </a:r>
          </a:p>
        </p:txBody>
      </p:sp>
      <p:sp>
        <p:nvSpPr>
          <p:cNvPr id="212" name="Shape 212"/>
          <p:cNvSpPr>
            <a:spLocks noGrp="1"/>
          </p:cNvSpPr>
          <p:nvPr>
            <p:ph type="body" idx="1"/>
          </p:nvPr>
        </p:nvSpPr>
        <p:spPr>
          <a:prstGeom prst="rect">
            <a:avLst/>
          </a:prstGeom>
        </p:spPr>
        <p:txBody>
          <a:bodyPr/>
          <a:lstStyle/>
          <a:p>
            <a:pPr marL="0" indent="0" defTabSz="397763">
              <a:spcBef>
                <a:spcPts val="0"/>
              </a:spcBef>
              <a:buSzTx/>
              <a:buNone/>
              <a:defRPr sz="2262">
                <a:solidFill>
                  <a:srgbClr val="000000"/>
                </a:solidFill>
                <a:latin typeface="+mn-lt"/>
                <a:ea typeface="+mn-ea"/>
                <a:cs typeface="+mn-cs"/>
                <a:sym typeface="Bodoni SvtyTwo ITC TT-Book"/>
              </a:defRPr>
            </a:pPr>
            <a:r>
              <a:t>However, we disagree with the trial court's determination that there was no evidence of prejudice for the period of time that Leopold subsequently served in jail after his release. The record shows that Leopold was later arrested for an unrelated probation violation, and as a result, was held in the DeKalb County jail from December 18, 2008 until the start of his trial. Leopold argues that the delay in this case caused him to lose the possibility of serving this sentence concurrently with the nine months he served on his sentence for the probation violation. </a:t>
            </a:r>
            <a:r>
              <a:rPr>
                <a:latin typeface="Bodoni SvtyTwo ITC TT-Bold"/>
                <a:ea typeface="Bodoni SvtyTwo ITC TT-Bold"/>
                <a:cs typeface="Bodoni SvtyTwo ITC TT-Bold"/>
                <a:sym typeface="Bodoni SvtyTwo ITC TT-Bold"/>
              </a:rPr>
              <a:t>This Court has previously recognized that with respect to a defendant incarcerated on other charges, a delay in bringing such a person to trial may be prejudicial because the defendant may forego the opportunity to receive a sentence that is at least partially concurrent with the one he is serving. </a:t>
            </a:r>
            <a:r>
              <a:rPr>
                <a:hlinkClick r:id="rId2"/>
              </a:rPr>
              <a:t>Johnson,</a:t>
            </a:r>
            <a:r>
              <a:rPr>
                <a:latin typeface="Bodoni SvtyTwo ITC TT-Bold"/>
                <a:ea typeface="Bodoni SvtyTwo ITC TT-Bold"/>
                <a:cs typeface="Bodoni SvtyTwo ITC TT-Bold"/>
                <a:sym typeface="Bodoni SvtyTwo ITC TT-Bold"/>
                <a:hlinkClick r:id="rId2"/>
              </a:rPr>
              <a:t> 313 Ga.App. at 904(2)(d), 723 S.E.2d 100</a:t>
            </a:r>
            <a:r>
              <a:rPr>
                <a:latin typeface="Bodoni SvtyTwo ITC TT-Bold"/>
                <a:ea typeface="Bodoni SvtyTwo ITC TT-Bold"/>
                <a:cs typeface="Bodoni SvtyTwo ITC TT-Bold"/>
                <a:sym typeface="Bodoni SvtyTwo ITC TT-Bold"/>
              </a:rPr>
              <a:t> (citing </a:t>
            </a:r>
            <a:r>
              <a:rPr>
                <a:latin typeface="Bodoni SvtyTwo ITC TT-Bold"/>
                <a:ea typeface="Bodoni SvtyTwo ITC TT-Bold"/>
                <a:cs typeface="Bodoni SvtyTwo ITC TT-Bold"/>
                <a:sym typeface="Bodoni SvtyTwo ITC TT-Bold"/>
                <a:hlinkClick r:id="rId3"/>
              </a:rPr>
              <a:t>Smith v. Hooey, 393 U.S. 374, 378, 89 S.Ct. 575, 21 L.Ed.2d 607 (1969)</a:t>
            </a:r>
            <a:r>
              <a:rPr>
                <a:latin typeface="Bodoni SvtyTwo ITC TT-Bold"/>
                <a:ea typeface="Bodoni SvtyTwo ITC TT-Bold"/>
                <a:cs typeface="Bodoni SvtyTwo ITC TT-Bold"/>
                <a:sym typeface="Bodoni SvtyTwo ITC TT-Bold"/>
              </a:rPr>
              <a:t>).</a:t>
            </a:r>
            <a:r>
              <a:t> Thus, the trial court erred in failing to consider this factor. However, our Supreme Court has consistently held that “when a defendant is already incarcerated for unrelated offenses, there is minimal possibility of oppressive pretrial incarceration.” See </a:t>
            </a:r>
            <a:r>
              <a:rPr>
                <a:latin typeface="Bodoni SvtyTwo ITC TT-BookIta"/>
                <a:ea typeface="Bodoni SvtyTwo ITC TT-BookIta"/>
                <a:cs typeface="Bodoni SvtyTwo ITC TT-BookIta"/>
                <a:sym typeface="Bodoni SvtyTwo ITC TT-BookIta"/>
                <a:hlinkClick r:id="rId4"/>
              </a:rPr>
              <a:t>Williams,</a:t>
            </a:r>
            <a:r>
              <a:rPr>
                <a:hlinkClick r:id="rId4"/>
              </a:rPr>
              <a:t> 279 Ga. at 109(1)(d), 610 S.E.2d 32</a:t>
            </a:r>
            <a:r>
              <a:t> (citing cases).</a:t>
            </a:r>
          </a:p>
          <a:p>
            <a:pPr marL="0" indent="0" defTabSz="397763">
              <a:spcBef>
                <a:spcPts val="0"/>
              </a:spcBef>
              <a:buSzTx/>
              <a:buNone/>
              <a:defRPr sz="2262">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Leopold v. State</a:t>
            </a:r>
            <a:r>
              <a:t>, No. A15A0783, 2015 WL 5238136, at *5 (Ga. Ct. App. Sept. 8, 2015) (emphasis added). </a:t>
            </a:r>
          </a:p>
          <a:p>
            <a:pPr marL="0" indent="0" defTabSz="397763">
              <a:spcBef>
                <a:spcPts val="0"/>
              </a:spcBef>
              <a:buSzTx/>
              <a:buNone/>
              <a:defRPr sz="2262">
                <a:solidFill>
                  <a:srgbClr val="000000"/>
                </a:solidFill>
                <a:latin typeface="+mn-lt"/>
                <a:ea typeface="+mn-ea"/>
                <a:cs typeface="+mn-cs"/>
                <a:sym typeface="Bodoni SvtyTwo ITC TT-Book"/>
              </a:defRPr>
            </a:pPr>
            <a:r>
              <a:t> </a:t>
            </a:r>
          </a:p>
        </p:txBody>
      </p:sp>
    </p:spTree>
  </p:cSld>
  <p:clrMapOvr>
    <a:masterClrMapping/>
  </p:clrMapOvr>
  <p:transition xmlns:p14="http://schemas.microsoft.com/office/powerpoint/2010/mai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body" idx="1"/>
          </p:nvPr>
        </p:nvSpPr>
        <p:spPr>
          <a:xfrm>
            <a:off x="508000" y="2628900"/>
            <a:ext cx="11988800" cy="5500043"/>
          </a:xfrm>
          <a:prstGeom prst="rect">
            <a:avLst/>
          </a:prstGeom>
        </p:spPr>
        <p:txBody>
          <a:bodyPr/>
          <a:lstStyle/>
          <a:p>
            <a:pPr marL="0" indent="0" defTabSz="361188">
              <a:spcBef>
                <a:spcPts val="0"/>
              </a:spcBef>
              <a:buSzTx/>
              <a:buNone/>
              <a:defRPr sz="2054">
                <a:solidFill>
                  <a:srgbClr val="000000"/>
                </a:solidFill>
                <a:latin typeface="+mn-lt"/>
                <a:ea typeface="+mn-ea"/>
                <a:cs typeface="+mn-cs"/>
                <a:sym typeface="Bodoni SvtyTwo ITC TT-Book"/>
              </a:defRPr>
            </a:pPr>
            <a:r>
              <a:t>And with respect to the impairment of his defense, Leopold argues that had Blackford not testified at trial, the testimony of two defense witnesses as to allegedly exculpatory statements made by Blackford would have been uncontroverted. However, Leopold provides no citation to authority to support his argument that the State's inability to locate and present testimony from Blackford in order to make its case is the type of prejudice the </a:t>
            </a:r>
            <a:r>
              <a:rPr>
                <a:latin typeface="Bodoni SvtyTwo ITC TT-BookIta"/>
                <a:ea typeface="Bodoni SvtyTwo ITC TT-BookIta"/>
                <a:cs typeface="Bodoni SvtyTwo ITC TT-BookIta"/>
                <a:sym typeface="Bodoni SvtyTwo ITC TT-BookIta"/>
              </a:rPr>
              <a:t>Barker</a:t>
            </a:r>
            <a:r>
              <a:t> factors are designed to address, and we find none. The record confirms that Leopold was able to present evidence in support of his defense, he does not argue that the delay prevented him from obtaining any evidence or testimony, and his only contention is that the delay strengthened the State's case, to his detriment. See </a:t>
            </a:r>
            <a:r>
              <a:rPr>
                <a:latin typeface="Bodoni SvtyTwo ITC TT-BookIta"/>
                <a:ea typeface="Bodoni SvtyTwo ITC TT-BookIta"/>
                <a:cs typeface="Bodoni SvtyTwo ITC TT-BookIta"/>
                <a:sym typeface="Bodoni SvtyTwo ITC TT-BookIta"/>
                <a:hlinkClick r:id="rId2"/>
              </a:rPr>
              <a:t>Robinson v. State,</a:t>
            </a:r>
            <a:r>
              <a:rPr>
                <a:hlinkClick r:id="rId2"/>
              </a:rPr>
              <a:t> 287 Ga. 265, 269(1)(d), 695 S.E.2d 201 (2010)</a:t>
            </a:r>
            <a:r>
              <a:t> (prejudice factor does not weigh in the defendants' favor where “no witnesses have died or disappeared; there is no evidence that witnesses have lost their memories; and the defense strategy remained unchanged”). Cf. </a:t>
            </a:r>
            <a:r>
              <a:rPr>
                <a:latin typeface="Bodoni SvtyTwo ITC TT-BookIta"/>
                <a:ea typeface="Bodoni SvtyTwo ITC TT-BookIta"/>
                <a:cs typeface="Bodoni SvtyTwo ITC TT-BookIta"/>
                <a:sym typeface="Bodoni SvtyTwo ITC TT-BookIta"/>
              </a:rPr>
              <a:t>Johnson,</a:t>
            </a:r>
            <a:r>
              <a:t> 313 Ga.App. at 905(2)(d)(iii), 723 S.E.2d 100 (if a witness that could supply material evidence for the defense dies or disappears during the delay, prejudice may be established). Moreover, the State's need to locate a missing witness whose testimony is required for trial is one of the specific reasons recognized by the United States Supreme Court that may justify a delayed trial. See </a:t>
            </a:r>
            <a:r>
              <a:rPr>
                <a:latin typeface="Bodoni SvtyTwo ITC TT-BookIta"/>
                <a:ea typeface="Bodoni SvtyTwo ITC TT-BookIta"/>
                <a:cs typeface="Bodoni SvtyTwo ITC TT-BookIta"/>
                <a:sym typeface="Bodoni SvtyTwo ITC TT-BookIta"/>
              </a:rPr>
              <a:t>Barker,</a:t>
            </a:r>
            <a:r>
              <a:t> 407 U.S. at 531, 92 S.Ct. 2182 (“[A] valid reason, such as a missing witness, should serve to justify appropriate delay.”).</a:t>
            </a:r>
          </a:p>
          <a:p>
            <a:pPr marL="0" indent="0" defTabSz="361188">
              <a:spcBef>
                <a:spcPts val="0"/>
              </a:spcBef>
              <a:buSzTx/>
              <a:buNone/>
              <a:defRPr sz="2054">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Leopold v. State</a:t>
            </a:r>
            <a:r>
              <a:t>, No. A15A0783, 2015 WL 5238136, at *5 (Ga. Ct. App. Sept. 8, 2015) (citation omitted).</a:t>
            </a:r>
          </a:p>
          <a:p>
            <a:pPr marL="0" indent="0" defTabSz="361188">
              <a:spcBef>
                <a:spcPts val="0"/>
              </a:spcBef>
              <a:buSzTx/>
              <a:buNone/>
              <a:defRPr sz="2054">
                <a:solidFill>
                  <a:srgbClr val="000000"/>
                </a:solidFill>
                <a:latin typeface="+mn-lt"/>
                <a:ea typeface="+mn-ea"/>
                <a:cs typeface="+mn-cs"/>
                <a:sym typeface="Bodoni SvtyTwo ITC TT-Book"/>
              </a:defRPr>
            </a:pPr>
            <a:r>
              <a:t> </a:t>
            </a:r>
          </a:p>
        </p:txBody>
      </p:sp>
      <p:sp>
        <p:nvSpPr>
          <p:cNvPr id="215" name="Shape 215"/>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inability to produce witnesses - THINK STRATEGICALLY ABOUT THIS ISSUE</a:t>
            </a:r>
          </a:p>
        </p:txBody>
      </p:sp>
    </p:spTree>
  </p:cSld>
  <p:clrMapOvr>
    <a:masterClrMapping/>
  </p:clrMapOvr>
  <p:transition xmlns:p14="http://schemas.microsoft.com/office/powerpoint/2010/mai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body" idx="1"/>
          </p:nvPr>
        </p:nvSpPr>
        <p:spPr>
          <a:prstGeom prst="rect">
            <a:avLst/>
          </a:prstGeom>
        </p:spPr>
        <p:txBody>
          <a:bodyPr/>
          <a:lstStyle/>
          <a:p>
            <a:pPr marL="0" indent="0" defTabSz="434340">
              <a:spcBef>
                <a:spcPts val="0"/>
              </a:spcBef>
              <a:buSzTx/>
              <a:buNone/>
              <a:defRPr sz="2470">
                <a:solidFill>
                  <a:srgbClr val="000000"/>
                </a:solidFill>
                <a:latin typeface="+mn-lt"/>
                <a:ea typeface="+mn-ea"/>
                <a:cs typeface="+mn-cs"/>
                <a:sym typeface="Bodoni SvtyTwo ITC TT-Book"/>
              </a:defRPr>
            </a:pPr>
            <a:r>
              <a:t>Regarding anxiety and concern, the trial court found that Takyi suffered unusual and extreme anxiety and emotional pain due to her uncertain immigration status, such that she was “frightened that at any time her unresolved immigration status could force her to leave the U.S.” The trial court heard testimony from Takyi and her attorneys about the actions they took regarding her pending citizenship application and the emotional impact the attorneys understood the situation to have on Takyi.</a:t>
            </a:r>
            <a:br/>
            <a:r>
              <a:t/>
            </a:r>
            <a:br/>
            <a:r>
              <a:rPr>
                <a:latin typeface="Bodoni SvtyTwo ITC TT-BookIta"/>
                <a:ea typeface="Bodoni SvtyTwo ITC TT-BookIta"/>
                <a:cs typeface="Bodoni SvtyTwo ITC TT-BookIta"/>
                <a:sym typeface="Bodoni SvtyTwo ITC TT-BookIta"/>
                <a:hlinkClick r:id="rId2"/>
              </a:rPr>
              <a:t>Takyi,</a:t>
            </a:r>
            <a:r>
              <a:rPr>
                <a:hlinkClick r:id="rId2"/>
              </a:rPr>
              <a:t> 314 Ga.App. at 448(1), 724 S.E.2d 459.</a:t>
            </a:r>
            <a:r>
              <a:t> On remand, the trial court, explicitly disregarding hearsay and relying exclusively on the uncontradicted testimony of Takyi and her attorneys, found that Takyi suffered an unusual amount of stress and anxiety due to the delayed resolution of her case. Because it ignored the hearsay identified in the prior appeal to reach its decision, the trial court properly exercised its discretion in weighing the final factor slightly in Takyi's favor.</a:t>
            </a:r>
            <a:br/>
            <a:r>
              <a:t/>
            </a:r>
            <a:br/>
            <a:r>
              <a:t> </a:t>
            </a:r>
            <a:r>
              <a:rPr>
                <a:latin typeface="Bodoni SvtyTwo ITC TT-BookIta"/>
                <a:ea typeface="Bodoni SvtyTwo ITC TT-BookIta"/>
                <a:cs typeface="Bodoni SvtyTwo ITC TT-BookIta"/>
                <a:sym typeface="Bodoni SvtyTwo ITC TT-BookIta"/>
              </a:rPr>
              <a:t>State v. Takyi</a:t>
            </a:r>
            <a:r>
              <a:t>, 322 Ga. App. 832, 838-39, 747 S.E.2d 24, 30 (2013)</a:t>
            </a:r>
          </a:p>
          <a:p>
            <a:pPr marL="0" indent="0" defTabSz="434340">
              <a:spcBef>
                <a:spcPts val="0"/>
              </a:spcBef>
              <a:buSzTx/>
              <a:buNone/>
              <a:defRPr sz="2470">
                <a:solidFill>
                  <a:srgbClr val="000000"/>
                </a:solidFill>
                <a:latin typeface="+mn-lt"/>
                <a:ea typeface="+mn-ea"/>
                <a:cs typeface="+mn-cs"/>
                <a:sym typeface="Bodoni SvtyTwo ITC TT-Book"/>
              </a:defRPr>
            </a:pPr>
            <a:r>
              <a:t> </a:t>
            </a:r>
          </a:p>
        </p:txBody>
      </p:sp>
      <p:sp>
        <p:nvSpPr>
          <p:cNvPr id="218" name="Shape 218"/>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anxiety and concern suffered by the Defendant </a:t>
            </a:r>
          </a:p>
        </p:txBody>
      </p:sp>
    </p:spTree>
  </p:cSld>
  <p:clrMapOvr>
    <a:masterClrMapping/>
  </p:clrMapOvr>
  <p:transition xmlns:p14="http://schemas.microsoft.com/office/powerpoint/2010/mai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t>Harper </a:t>
            </a:r>
            <a:r>
              <a:rPr>
                <a:latin typeface="+mn-lt"/>
                <a:ea typeface="+mn-ea"/>
                <a:cs typeface="+mn-cs"/>
                <a:sym typeface="Bodoni SvtyTwo ITC TT-Book"/>
              </a:rPr>
              <a:t>Challenges</a:t>
            </a:r>
          </a:p>
        </p:txBody>
      </p:sp>
      <p:sp>
        <p:nvSpPr>
          <p:cNvPr id="221" name="Shape 221"/>
          <p:cNvSpPr/>
          <p:nvPr/>
        </p:nvSpPr>
        <p:spPr>
          <a:xfrm>
            <a:off x="787400" y="2654300"/>
            <a:ext cx="6019800" cy="624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57200">
              <a:lnSpc>
                <a:spcPct val="150000"/>
              </a:lnSpc>
              <a:defRPr sz="2000">
                <a:solidFill>
                  <a:srgbClr val="000000"/>
                </a:solidFill>
                <a:latin typeface="Georgia"/>
                <a:ea typeface="Georgia"/>
                <a:cs typeface="Georgia"/>
                <a:sym typeface="Georgia"/>
              </a:defRPr>
            </a:pPr>
            <a:r>
              <a:t>The </a:t>
            </a:r>
            <a:r>
              <a:rPr i="1"/>
              <a:t>Harper</a:t>
            </a:r>
            <a:r>
              <a:t> rule requires that the Court in a criminal case determine “whether a given scientific principle or technique is a phenomenon that may be verified with such certainty that it is competent evidence in a court of law....”  </a:t>
            </a:r>
            <a:r>
              <a:rPr i="1"/>
              <a:t>Id</a:t>
            </a:r>
            <a:r>
              <a:t>. at 525.  Otherwise stated, the Court must determine whether the scientific principle or technique “has reached a scientific stage of verifiable certainty” or “‘rests upon the laws of nature.’” </a:t>
            </a:r>
            <a:r>
              <a:rPr i="1"/>
              <a:t>Id.</a:t>
            </a:r>
            <a:r>
              <a:t> (citations omitted).  “[E]vidence based on a scientific principle or technique is admissible only if the science underlying the evidence is a phenomenon that may be verified with such certainty that it is competent evidence in a court of law.”  </a:t>
            </a:r>
            <a:r>
              <a:rPr i="1"/>
              <a:t>Parker v. State</a:t>
            </a:r>
            <a:r>
              <a:t>, 307 Ga.App. 61, 704 S.E.2d 438 (2010).</a:t>
            </a:r>
          </a:p>
        </p:txBody>
      </p:sp>
      <p:pic>
        <p:nvPicPr>
          <p:cNvPr id="222" name="droppedImage.tiff"/>
          <p:cNvPicPr>
            <a:picLocks noChangeAspect="1"/>
          </p:cNvPicPr>
          <p:nvPr/>
        </p:nvPicPr>
        <p:blipFill>
          <a:blip r:embed="rId2">
            <a:extLst/>
          </a:blip>
          <a:stretch>
            <a:fillRect/>
          </a:stretch>
        </p:blipFill>
        <p:spPr>
          <a:xfrm>
            <a:off x="7220645" y="2717800"/>
            <a:ext cx="5448300" cy="3625597"/>
          </a:xfrm>
          <a:prstGeom prst="rect">
            <a:avLst/>
          </a:prstGeom>
          <a:ln w="12700">
            <a:miter lim="400000"/>
          </a:ln>
        </p:spPr>
      </p:pic>
    </p:spTree>
  </p:cSld>
  <p:clrMapOvr>
    <a:masterClrMapping/>
  </p:clrMapOvr>
  <p:transition xmlns:p14="http://schemas.microsoft.com/office/powerpoint/2010/mai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t>Harper </a:t>
            </a:r>
            <a:r>
              <a:rPr>
                <a:latin typeface="+mn-lt"/>
                <a:ea typeface="+mn-ea"/>
                <a:cs typeface="+mn-cs"/>
                <a:sym typeface="Bodoni SvtyTwo ITC TT-Book"/>
              </a:rPr>
              <a:t>Challenges</a:t>
            </a:r>
          </a:p>
        </p:txBody>
      </p:sp>
      <p:pic>
        <p:nvPicPr>
          <p:cNvPr id="225" name="droppedImage.tiff"/>
          <p:cNvPicPr>
            <a:picLocks noChangeAspect="1"/>
          </p:cNvPicPr>
          <p:nvPr/>
        </p:nvPicPr>
        <p:blipFill>
          <a:blip r:embed="rId2">
            <a:extLst/>
          </a:blip>
          <a:stretch>
            <a:fillRect/>
          </a:stretch>
        </p:blipFill>
        <p:spPr>
          <a:xfrm>
            <a:off x="7531100" y="3962400"/>
            <a:ext cx="4652548" cy="2806700"/>
          </a:xfrm>
          <a:prstGeom prst="rect">
            <a:avLst/>
          </a:prstGeom>
          <a:ln w="12700">
            <a:miter lim="400000"/>
          </a:ln>
        </p:spPr>
      </p:pic>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pPr>
            <a:r>
              <a:t>Opinion of toxicologist as to impairment by drugs</a:t>
            </a:r>
          </a:p>
          <a:p>
            <a:pPr marL="469900" indent="-469900" algn="l">
              <a:spcBef>
                <a:spcPts val="2400"/>
              </a:spcBef>
              <a:buClr>
                <a:srgbClr val="929292"/>
              </a:buClr>
              <a:buSzPct val="60000"/>
              <a:buFont typeface="Zapf Dingbats"/>
              <a:buChar char="❖"/>
              <a:defRPr sz="3600"/>
            </a:pPr>
            <a:r>
              <a:t>Lack of convergence</a:t>
            </a:r>
          </a:p>
          <a:p>
            <a:pPr marL="469900" indent="-469900" algn="l">
              <a:spcBef>
                <a:spcPts val="2400"/>
              </a:spcBef>
              <a:buClr>
                <a:srgbClr val="929292"/>
              </a:buClr>
              <a:buSzPct val="60000"/>
              <a:buFont typeface="Zapf Dingbats"/>
              <a:buChar char="❖"/>
              <a:defRPr sz="3600"/>
            </a:pPr>
            <a:r>
              <a:t>Rhomberg / Romberg Test</a:t>
            </a:r>
          </a:p>
          <a:p>
            <a:pPr marL="469900" indent="-469900" algn="l">
              <a:spcBef>
                <a:spcPts val="2400"/>
              </a:spcBef>
              <a:buClr>
                <a:srgbClr val="929292"/>
              </a:buClr>
              <a:buSzPct val="60000"/>
              <a:buFont typeface="Zapf Dingbats"/>
              <a:buChar char="❖"/>
              <a:defRPr sz="3600"/>
            </a:pPr>
            <a:r>
              <a:t>HGN for drugs</a:t>
            </a:r>
          </a:p>
        </p:txBody>
      </p:sp>
    </p:spTree>
  </p:cSld>
  <p:clrMapOvr>
    <a:masterClrMapping/>
  </p:clrMapOvr>
  <p:transition xmlns:p14="http://schemas.microsoft.com/office/powerpoint/2010/mai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p:cNvSpPr>
          <p:nvPr>
            <p:ph type="title"/>
          </p:nvPr>
        </p:nvSpPr>
        <p:spPr>
          <a:prstGeom prst="rect">
            <a:avLst/>
          </a:prstGeom>
        </p:spPr>
        <p:txBody>
          <a:bodyPr/>
          <a:lstStyle>
            <a:lvl1pPr algn="l"/>
          </a:lstStyle>
          <a:p>
            <a:r>
              <a:t>Demurrers</a:t>
            </a:r>
          </a:p>
        </p:txBody>
      </p:sp>
      <p:pic>
        <p:nvPicPr>
          <p:cNvPr id="229" name="droppedImage.tiff"/>
          <p:cNvPicPr>
            <a:picLocks noChangeAspect="1"/>
          </p:cNvPicPr>
          <p:nvPr/>
        </p:nvPicPr>
        <p:blipFill>
          <a:blip r:embed="rId2">
            <a:extLst/>
          </a:blip>
          <a:stretch>
            <a:fillRect/>
          </a:stretch>
        </p:blipFill>
        <p:spPr>
          <a:xfrm>
            <a:off x="3810000" y="3848100"/>
            <a:ext cx="5384800" cy="5384800"/>
          </a:xfrm>
          <a:prstGeom prst="rect">
            <a:avLst/>
          </a:prstGeom>
          <a:ln w="12700">
            <a:miter lim="400000"/>
          </a:ln>
        </p:spPr>
      </p:pic>
    </p:spTree>
  </p:cSld>
  <p:clrMapOvr>
    <a:masterClrMapping/>
  </p:clrMapOvr>
  <p:transition xmlns:p14="http://schemas.microsoft.com/office/powerpoint/2010/mai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Group 233"/>
          <p:cNvGrpSpPr/>
          <p:nvPr/>
        </p:nvGrpSpPr>
        <p:grpSpPr>
          <a:xfrm>
            <a:off x="6945219" y="2565399"/>
            <a:ext cx="5003801" cy="4241801"/>
            <a:chOff x="0" y="0"/>
            <a:chExt cx="5003800" cy="4241800"/>
          </a:xfrm>
        </p:grpSpPr>
        <p:pic>
          <p:nvPicPr>
            <p:cNvPr id="232" name="droppedImage.tiff"/>
            <p:cNvPicPr>
              <a:picLocks/>
            </p:cNvPicPr>
            <p:nvPr/>
          </p:nvPicPr>
          <p:blipFill>
            <a:blip r:embed="rId2">
              <a:extLst/>
            </a:blip>
            <a:srcRect l="22052" r="21964"/>
            <a:stretch>
              <a:fillRect/>
            </a:stretch>
          </p:blipFill>
          <p:spPr>
            <a:xfrm>
              <a:off x="127000" y="88900"/>
              <a:ext cx="4749800" cy="3911597"/>
            </a:xfrm>
            <a:prstGeom prst="rect">
              <a:avLst/>
            </a:prstGeom>
            <a:ln>
              <a:noFill/>
            </a:ln>
            <a:effectLst/>
          </p:spPr>
        </p:pic>
        <p:pic>
          <p:nvPicPr>
            <p:cNvPr id="231" name="Picture 230"/>
            <p:cNvPicPr>
              <a:picLocks/>
            </p:cNvPicPr>
            <p:nvPr/>
          </p:nvPicPr>
          <p:blipFill>
            <a:blip r:embed="rId3">
              <a:extLst/>
            </a:blip>
            <a:stretch>
              <a:fillRect/>
            </a:stretch>
          </p:blipFill>
          <p:spPr>
            <a:xfrm>
              <a:off x="0" y="0"/>
              <a:ext cx="5003800" cy="4241800"/>
            </a:xfrm>
            <a:prstGeom prst="rect">
              <a:avLst/>
            </a:prstGeom>
            <a:effectLst/>
          </p:spPr>
        </p:pic>
      </p:grpSp>
      <p:sp>
        <p:nvSpPr>
          <p:cNvPr id="234" name="Shape 234"/>
          <p:cNvSpPr/>
          <p:nvPr/>
        </p:nvSpPr>
        <p:spPr>
          <a:xfrm>
            <a:off x="508000" y="2895600"/>
            <a:ext cx="5676900" cy="2463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Autofit/>
          </a:bodyPr>
          <a:lstStyle/>
          <a:p>
            <a:pPr algn="l" defTabSz="251460">
              <a:lnSpc>
                <a:spcPct val="150000"/>
              </a:lnSpc>
              <a:defRPr sz="1980">
                <a:solidFill>
                  <a:srgbClr val="000000"/>
                </a:solidFill>
                <a:latin typeface="Helvetica"/>
                <a:ea typeface="Helvetica"/>
                <a:cs typeface="Helvetica"/>
                <a:sym typeface="Helvetica"/>
              </a:defRPr>
            </a:pPr>
            <a:r>
              <a:rPr sz="2800" dirty="0">
                <a:latin typeface="Georgia"/>
                <a:ea typeface="Georgia"/>
                <a:cs typeface="Georgia"/>
                <a:sym typeface="Georgia"/>
              </a:rPr>
              <a:t>“It was therefore incumbent upon the State to secure the necessary witnesses to meet its burden of proof that the initial encounter was lawful.” </a:t>
            </a:r>
          </a:p>
          <a:p>
            <a:pPr algn="l" defTabSz="251460">
              <a:defRPr sz="1980">
                <a:solidFill>
                  <a:srgbClr val="000000"/>
                </a:solidFill>
                <a:latin typeface="Helvetica"/>
                <a:ea typeface="Helvetica"/>
                <a:cs typeface="Helvetica"/>
                <a:sym typeface="Helvetica"/>
              </a:defRPr>
            </a:pPr>
            <a:endParaRPr sz="2800" dirty="0">
              <a:latin typeface="Georgia"/>
              <a:ea typeface="Georgia"/>
              <a:cs typeface="Georgia"/>
              <a:sym typeface="Georgia"/>
            </a:endParaRPr>
          </a:p>
          <a:p>
            <a:pPr marR="251460" algn="l" defTabSz="251460">
              <a:defRPr sz="1980">
                <a:solidFill>
                  <a:srgbClr val="000000"/>
                </a:solidFill>
                <a:latin typeface="Georgia"/>
                <a:ea typeface="Georgia"/>
                <a:cs typeface="Georgia"/>
                <a:sym typeface="Georgia"/>
              </a:defRPr>
            </a:pPr>
            <a:r>
              <a:rPr sz="2800" i="1" dirty="0"/>
              <a:t>Burrell v. State</a:t>
            </a:r>
            <a:r>
              <a:rPr sz="2800" dirty="0"/>
              <a:t>, 261 Ga. App. 677, 583 S.E.2d 521, 522 (2003)</a:t>
            </a:r>
          </a:p>
        </p:txBody>
      </p:sp>
      <p:sp>
        <p:nvSpPr>
          <p:cNvPr id="235" name="Shape 235"/>
          <p:cNvSpPr/>
          <p:nvPr/>
        </p:nvSpPr>
        <p:spPr>
          <a:xfrm>
            <a:off x="508000" y="8382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t>Burrell </a:t>
            </a:r>
            <a:r>
              <a:rPr>
                <a:latin typeface="+mn-lt"/>
                <a:ea typeface="+mn-ea"/>
                <a:cs typeface="+mn-cs"/>
                <a:sym typeface="Bodoni SvtyTwo ITC TT-Book"/>
              </a:rPr>
              <a:t>/ Custody Issues</a:t>
            </a:r>
          </a:p>
        </p:txBody>
      </p:sp>
    </p:spTree>
  </p:cSld>
  <p:clrMapOvr>
    <a:masterClrMapping/>
  </p:clrMapOvr>
  <p:transition xmlns:p14="http://schemas.microsoft.com/office/powerpoint/2010/mai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p:nvPr/>
        </p:nvSpPr>
        <p:spPr>
          <a:xfrm>
            <a:off x="508000" y="2895600"/>
            <a:ext cx="5676900" cy="332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p>
            <a:pPr algn="l" defTabSz="457200">
              <a:lnSpc>
                <a:spcPts val="3800"/>
              </a:lnSpc>
              <a:defRPr>
                <a:solidFill>
                  <a:srgbClr val="000000"/>
                </a:solidFill>
                <a:latin typeface="Times"/>
                <a:ea typeface="Times"/>
                <a:cs typeface="Times"/>
                <a:sym typeface="Times"/>
              </a:defRPr>
            </a:pPr>
            <a:r>
              <a:rPr dirty="0"/>
              <a:t>The issue of refusal of fields constituting a violation of </a:t>
            </a:r>
            <a:r>
              <a:rPr i="1" dirty="0"/>
              <a:t>Miranda</a:t>
            </a:r>
            <a:r>
              <a:rPr dirty="0"/>
              <a:t> is relatively well settled, but the whether the refusal of field sobriety tests </a:t>
            </a:r>
            <a:r>
              <a:rPr dirty="0" smtClean="0"/>
              <a:t>constitutes </a:t>
            </a:r>
            <a:r>
              <a:rPr dirty="0"/>
              <a:t>an impermissible comment upon a search remains open. </a:t>
            </a:r>
          </a:p>
        </p:txBody>
      </p:sp>
      <p:sp>
        <p:nvSpPr>
          <p:cNvPr id="242" name="Shape 242"/>
          <p:cNvSpPr/>
          <p:nvPr/>
        </p:nvSpPr>
        <p:spPr>
          <a:xfrm>
            <a:off x="508000" y="8382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algn="l">
              <a:lnSpc>
                <a:spcPct val="90000"/>
              </a:lnSpc>
              <a:spcBef>
                <a:spcPts val="1600"/>
              </a:spcBef>
              <a:defRPr sz="7000">
                <a:solidFill>
                  <a:srgbClr val="D93E2B"/>
                </a:solidFill>
                <a:latin typeface="+mn-lt"/>
                <a:ea typeface="+mn-ea"/>
                <a:cs typeface="+mn-cs"/>
                <a:sym typeface="Bodoni SvtyTwo ITC TT-Book"/>
              </a:defRPr>
            </a:lvl1pPr>
          </a:lstStyle>
          <a:p>
            <a:r>
              <a:t>Refusal of field sobriety tests</a:t>
            </a:r>
          </a:p>
        </p:txBody>
      </p:sp>
      <p:pic>
        <p:nvPicPr>
          <p:cNvPr id="243" name="Screen Shot 2016-04-29 at 7.17.18 PM.png"/>
          <p:cNvPicPr>
            <a:picLocks noChangeAspect="1"/>
          </p:cNvPicPr>
          <p:nvPr/>
        </p:nvPicPr>
        <p:blipFill>
          <a:blip r:embed="rId2">
            <a:extLst/>
          </a:blip>
          <a:stretch>
            <a:fillRect/>
          </a:stretch>
        </p:blipFill>
        <p:spPr>
          <a:xfrm>
            <a:off x="6527800" y="2679700"/>
            <a:ext cx="5829300" cy="1193800"/>
          </a:xfrm>
          <a:prstGeom prst="rect">
            <a:avLst/>
          </a:prstGeom>
          <a:ln w="12700">
            <a:miter lim="400000"/>
          </a:ln>
        </p:spPr>
      </p:pic>
      <p:pic>
        <p:nvPicPr>
          <p:cNvPr id="244" name="Screen Shot 2016-04-30 at 10.08.39 AM.png"/>
          <p:cNvPicPr>
            <a:picLocks noChangeAspect="1"/>
          </p:cNvPicPr>
          <p:nvPr/>
        </p:nvPicPr>
        <p:blipFill>
          <a:blip r:embed="rId3">
            <a:extLst/>
          </a:blip>
          <a:stretch>
            <a:fillRect/>
          </a:stretch>
        </p:blipFill>
        <p:spPr>
          <a:xfrm>
            <a:off x="6527800" y="4229100"/>
            <a:ext cx="5822576" cy="685801"/>
          </a:xfrm>
          <a:prstGeom prst="rect">
            <a:avLst/>
          </a:prstGeom>
          <a:ln w="12700">
            <a:miter lim="400000"/>
          </a:ln>
        </p:spPr>
      </p:pic>
    </p:spTree>
  </p:cSld>
  <p:clrMapOvr>
    <a:masterClrMapping/>
  </p:clrMapOvr>
  <p:transition xmlns:p14="http://schemas.microsoft.com/office/powerpoint/2010/mai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body" idx="13"/>
          </p:nvPr>
        </p:nvSpPr>
        <p:spPr>
          <a:xfrm>
            <a:off x="2901950" y="6527800"/>
            <a:ext cx="7200900" cy="2463800"/>
          </a:xfrm>
          <a:prstGeom prst="rect">
            <a:avLst/>
          </a:prstGeom>
        </p:spPr>
        <p:txBody>
          <a:bodyPr/>
          <a:lstStyle/>
          <a:p>
            <a:pPr algn="ctr">
              <a:defRPr sz="3100"/>
            </a:pPr>
            <a:r>
              <a:rPr i="0">
                <a:solidFill>
                  <a:srgbClr val="D93E2B"/>
                </a:solidFill>
                <a:latin typeface="+mn-lt"/>
                <a:ea typeface="+mn-ea"/>
                <a:cs typeface="+mn-cs"/>
                <a:sym typeface="Bodoni SvtyTwo ITC TT-Book"/>
              </a:rPr>
              <a:t>Got a question? </a:t>
            </a:r>
          </a:p>
          <a:p>
            <a:pPr algn="ctr">
              <a:defRPr sz="3100"/>
            </a:pPr>
            <a:r>
              <a:rPr i="0">
                <a:solidFill>
                  <a:srgbClr val="D93E2B"/>
                </a:solidFill>
                <a:latin typeface="+mn-lt"/>
                <a:ea typeface="+mn-ea"/>
                <a:cs typeface="+mn-cs"/>
                <a:sym typeface="Bodoni SvtyTwo ITC TT-Book"/>
              </a:rPr>
              <a:t>Follow me @Ben_Sessions and send me tweet</a:t>
            </a:r>
          </a:p>
        </p:txBody>
      </p:sp>
      <p:sp>
        <p:nvSpPr>
          <p:cNvPr id="247" name="Shape 247"/>
          <p:cNvSpPr>
            <a:spLocks noGrp="1"/>
          </p:cNvSpPr>
          <p:nvPr>
            <p:ph type="ctrTitle"/>
          </p:nvPr>
        </p:nvSpPr>
        <p:spPr>
          <a:prstGeom prst="rect">
            <a:avLst/>
          </a:prstGeom>
        </p:spPr>
        <p:txBody>
          <a:bodyPr/>
          <a:lstStyle/>
          <a:p>
            <a:r>
              <a:rPr dirty="0"/>
              <a:t>Thank you! </a:t>
            </a:r>
          </a:p>
        </p:txBody>
      </p:sp>
      <p:sp>
        <p:nvSpPr>
          <p:cNvPr id="248" name="Shape 248"/>
          <p:cNvSpPr>
            <a:spLocks noGrp="1"/>
          </p:cNvSpPr>
          <p:nvPr>
            <p:ph type="subTitle" sz="quarter" idx="1"/>
          </p:nvPr>
        </p:nvSpPr>
        <p:spPr>
          <a:prstGeom prst="rect">
            <a:avLst/>
          </a:prstGeom>
        </p:spPr>
        <p:txBody>
          <a:bodyPr/>
          <a:lstStyle/>
          <a:p>
            <a:r>
              <a:t>Ben Sessions</a:t>
            </a:r>
          </a:p>
          <a:p>
            <a:r>
              <a:t>@Ben_Sessions</a:t>
            </a:r>
          </a:p>
          <a:p>
            <a:r>
              <a:t>SessionsCriminalDefense.com</a:t>
            </a:r>
          </a:p>
        </p:txBody>
      </p:sp>
    </p:spTree>
  </p:cSld>
  <p:clrMapOvr>
    <a:masterClrMapping/>
  </p:clrMapOvr>
  <p:transition xmlns:p14="http://schemas.microsoft.com/office/powerpoint/2010/mai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104</TotalTime>
  <Words>3808</Words>
  <Application>Microsoft Macintosh PowerPoint</Application>
  <PresentationFormat>Custom</PresentationFormat>
  <Paragraphs>365</Paragraphs>
  <Slides>68</Slides>
  <Notes>5</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New_Template4</vt:lpstr>
      <vt:lpstr>A Practical Guide to DUI Motions Practice</vt:lpstr>
      <vt:lpstr>The Customary Rules</vt:lpstr>
      <vt:lpstr>What are the common tactics that work?</vt:lpstr>
      <vt:lpstr>PowerPoint Presentation</vt:lpstr>
      <vt:lpstr>PowerPoint Presentation</vt:lpstr>
      <vt:lpstr>PowerPoint Presentation</vt:lpstr>
      <vt:lpstr>Do I fight on their terms?</vt:lpstr>
      <vt:lpstr>Reconsider how and why you do what you do.</vt:lpstr>
      <vt:lpstr>PowerPoint Presentation</vt:lpstr>
      <vt:lpstr> The pursuit of motions can be a frustrating endeavor… </vt:lpstr>
      <vt:lpstr>We hardly ever hear “motion granted”…</vt:lpstr>
      <vt:lpstr>Dirty Dozen Rules for Motions</vt:lpstr>
      <vt:lpstr>Understanding Your Goals in a Motion Hearing </vt:lpstr>
      <vt:lpstr> Exclusion of Unfavorable Evidence </vt:lpstr>
      <vt:lpstr>PowerPoint Presentation</vt:lpstr>
      <vt:lpstr>PowerPoint Presentation</vt:lpstr>
      <vt:lpstr>PowerPoint Presentation</vt:lpstr>
      <vt:lpstr>Show Them What They Really Are</vt:lpstr>
      <vt:lpstr>PowerPoint Presentation</vt:lpstr>
      <vt:lpstr> Use of a Motion Hearing as a Diversion </vt:lpstr>
      <vt:lpstr> Dismissal of the Charges </vt:lpstr>
      <vt:lpstr>Motion to Suppress or Motion in Limine:   Yes, It Does Matter   </vt:lpstr>
      <vt:lpstr>Motion to Suppress or Motion in Limine:   Yes, It Does Matter </vt:lpstr>
      <vt:lpstr> Motion to Suppress or Motion in Limine:    Yes, It Does Matter </vt:lpstr>
      <vt:lpstr>Motion to Suppress or Motion in Limine:  What is sufficient “particularization” of a motion to suppress?  </vt:lpstr>
      <vt:lpstr> What is sufficient “particularization” of a motion to suppress?  </vt:lpstr>
      <vt:lpstr> Motion to Suppress or Motion in Limine:   Yes, It Does Matter </vt:lpstr>
      <vt:lpstr>Motion to Suppress</vt:lpstr>
      <vt:lpstr>Motion to Suppress</vt:lpstr>
      <vt:lpstr>Motion to Suppress</vt:lpstr>
      <vt:lpstr>Motion in Limine</vt:lpstr>
      <vt:lpstr>Motion in Limine:   2 Possible Uses by the Trial Court</vt:lpstr>
      <vt:lpstr>Motion in Limine:  2 Possible Uses by the Trial Court</vt:lpstr>
      <vt:lpstr>Motion in Limine</vt:lpstr>
      <vt:lpstr>Preparing for Motions</vt:lpstr>
      <vt:lpstr>Preparing for Motions</vt:lpstr>
      <vt:lpstr>To Brief or Not to Brief?</vt:lpstr>
      <vt:lpstr>Effectively Attacking Probable Cause:  Credibility is Key</vt:lpstr>
      <vt:lpstr>Learn Your Favorite Probable Cause Cases:  </vt:lpstr>
      <vt:lpstr>PowerPoint Presentation</vt:lpstr>
      <vt:lpstr>PowerPoint Presentation</vt:lpstr>
      <vt:lpstr>PowerPoint Presentation</vt:lpstr>
      <vt:lpstr>Don’t be afraid to catch a whale.</vt:lpstr>
      <vt:lpstr> 1. Constitutional Speedy Trial Motions  2. Constitutional Challenges to Voluntariness of Testing – Now, Elliott  3. Data Search / Source Code</vt:lpstr>
      <vt:lpstr>Implied Consent: The Advisement</vt:lpstr>
      <vt:lpstr>Implied Consent: Independent Test</vt:lpstr>
      <vt:lpstr>When you engage the State, you have options.   But you have to know some rules.</vt:lpstr>
      <vt:lpstr>Where are their vulnerabilities?</vt:lpstr>
      <vt:lpstr>Where are your advantages?</vt:lpstr>
      <vt:lpstr>So, what’s the catch? </vt:lpstr>
      <vt:lpstr>Learn to break their rhythm</vt:lpstr>
      <vt:lpstr>Statutory Speedy Trial Demands</vt:lpstr>
      <vt:lpstr>Statutory Speedy Trial Demands</vt:lpstr>
      <vt:lpstr>Basics of the constitutional speedy analysis</vt:lpstr>
      <vt:lpstr>Where do we lose? </vt:lpstr>
      <vt:lpstr>Assertion of the right: how do we do it?</vt:lpstr>
      <vt:lpstr>Establishing prejudice in the constitutional speedy context</vt:lpstr>
      <vt:lpstr>Specific issues relating to prejudice: late amendment</vt:lpstr>
      <vt:lpstr>Specific issues relating to prejudice: destruction of samples</vt:lpstr>
      <vt:lpstr>Specific issues relating to prejudice: pre-trial incarceration</vt:lpstr>
      <vt:lpstr>Specific issues relating to prejudice: inability to produce witnesses - THINK STRATEGICALLY ABOUT THIS ISSUE</vt:lpstr>
      <vt:lpstr>Specific issues relating to prejudice: anxiety and concern suffered by the Defendant </vt:lpstr>
      <vt:lpstr>PowerPoint Presentation</vt:lpstr>
      <vt:lpstr>PowerPoint Presentation</vt:lpstr>
      <vt:lpstr>Demurrers</vt:lpstr>
      <vt:lpstr>PowerPoint Presentation</vt:lpstr>
      <vt:lpstr>PowerPoint Presentation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Guide to DUI Motions Practice</dc:title>
  <cp:lastModifiedBy>Ben Sessions</cp:lastModifiedBy>
  <cp:revision>9</cp:revision>
  <dcterms:modified xsi:type="dcterms:W3CDTF">2019-03-03T23:21:52Z</dcterms:modified>
</cp:coreProperties>
</file>