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332" r:id="rId2"/>
    <p:sldId id="353" r:id="rId3"/>
    <p:sldId id="333" r:id="rId4"/>
    <p:sldId id="334" r:id="rId5"/>
    <p:sldId id="336" r:id="rId6"/>
    <p:sldId id="337" r:id="rId7"/>
    <p:sldId id="338" r:id="rId8"/>
    <p:sldId id="339" r:id="rId9"/>
    <p:sldId id="340" r:id="rId10"/>
    <p:sldId id="341" r:id="rId11"/>
    <p:sldId id="346" r:id="rId12"/>
    <p:sldId id="347" r:id="rId13"/>
    <p:sldId id="349" r:id="rId14"/>
    <p:sldId id="350" r:id="rId15"/>
    <p:sldId id="351" r:id="rId16"/>
    <p:sldId id="352" r:id="rId17"/>
    <p:sldId id="298" r:id="rId18"/>
    <p:sldId id="363" r:id="rId19"/>
    <p:sldId id="299" r:id="rId20"/>
    <p:sldId id="358" r:id="rId21"/>
    <p:sldId id="331" r:id="rId22"/>
    <p:sldId id="359" r:id="rId23"/>
    <p:sldId id="300" r:id="rId24"/>
    <p:sldId id="301" r:id="rId25"/>
    <p:sldId id="360" r:id="rId26"/>
    <p:sldId id="354" r:id="rId27"/>
    <p:sldId id="355" r:id="rId28"/>
    <p:sldId id="356" r:id="rId29"/>
    <p:sldId id="357" r:id="rId30"/>
    <p:sldId id="307" r:id="rId31"/>
    <p:sldId id="315" r:id="rId32"/>
    <p:sldId id="316" r:id="rId33"/>
    <p:sldId id="323" r:id="rId34"/>
    <p:sldId id="324" r:id="rId35"/>
    <p:sldId id="362" r:id="rId36"/>
    <p:sldId id="361" r:id="rId37"/>
    <p:sldId id="319" r:id="rId38"/>
    <p:sldId id="320" r:id="rId39"/>
    <p:sldId id="305" r:id="rId40"/>
    <p:sldId id="304" r:id="rId41"/>
    <p:sldId id="310" r:id="rId42"/>
    <p:sldId id="306" r:id="rId43"/>
    <p:sldId id="309" r:id="rId44"/>
    <p:sldId id="325" r:id="rId45"/>
    <p:sldId id="327" r:id="rId46"/>
    <p:sldId id="326" r:id="rId47"/>
    <p:sldId id="293" r:id="rId4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521415D9-36F7-43E2-AB2F-B90AF26B5E84}">
      <p14:sectionLst xmlns:p14="http://schemas.microsoft.com/office/powerpoint/2010/main">
        <p14:section name="Default Section" id="{1D60F05B-695C-4417-96F8-0292F71F1DED}">
          <p14:sldIdLst>
            <p14:sldId id="332"/>
            <p14:sldId id="353"/>
            <p14:sldId id="333"/>
            <p14:sldId id="334"/>
            <p14:sldId id="336"/>
            <p14:sldId id="337"/>
            <p14:sldId id="338"/>
            <p14:sldId id="339"/>
            <p14:sldId id="340"/>
            <p14:sldId id="341"/>
            <p14:sldId id="346"/>
            <p14:sldId id="347"/>
            <p14:sldId id="349"/>
            <p14:sldId id="350"/>
            <p14:sldId id="351"/>
            <p14:sldId id="352"/>
            <p14:sldId id="298"/>
            <p14:sldId id="363"/>
            <p14:sldId id="299"/>
            <p14:sldId id="358"/>
            <p14:sldId id="331"/>
            <p14:sldId id="359"/>
            <p14:sldId id="300"/>
            <p14:sldId id="301"/>
            <p14:sldId id="360"/>
            <p14:sldId id="354"/>
            <p14:sldId id="355"/>
            <p14:sldId id="356"/>
            <p14:sldId id="357"/>
            <p14:sldId id="307"/>
            <p14:sldId id="315"/>
            <p14:sldId id="316"/>
            <p14:sldId id="323"/>
            <p14:sldId id="324"/>
            <p14:sldId id="362"/>
            <p14:sldId id="361"/>
            <p14:sldId id="319"/>
            <p14:sldId id="320"/>
            <p14:sldId id="305"/>
            <p14:sldId id="304"/>
            <p14:sldId id="310"/>
            <p14:sldId id="306"/>
            <p14:sldId id="309"/>
            <p14:sldId id="325"/>
            <p14:sldId id="327"/>
            <p14:sldId id="326"/>
            <p14:sldId id="293"/>
          </p14:sldIdLst>
        </p14:section>
        <p14:section name="Reformatted suggestions" id="{6E620954-B02F-4C4E-B2D9-65E60DB4F6A8}">
          <p14:sldIdLst/>
        </p14:section>
      </p14:sectionLst>
    </p:ext>
    <p:ext uri="{EFAFB233-063F-42B5-8137-9DF3F51BA10A}">
      <p15:sldGuideLst xmlns=""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9" autoAdjust="0"/>
    <p:restoredTop sz="64087" autoAdjust="0"/>
  </p:normalViewPr>
  <p:slideViewPr>
    <p:cSldViewPr snapToGrid="0" snapToObjects="1">
      <p:cViewPr>
        <p:scale>
          <a:sx n="63" d="100"/>
          <a:sy n="63" d="100"/>
        </p:scale>
        <p:origin x="152" y="-72"/>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1143000" y="685800"/>
            <a:ext cx="4572000" cy="3429000"/>
          </a:xfrm>
          <a:prstGeom prst="rect">
            <a:avLst/>
          </a:prstGeom>
        </p:spPr>
        <p:txBody>
          <a:bodyPr/>
          <a:lstStyle/>
          <a:p>
            <a:endParaRPr/>
          </a:p>
        </p:txBody>
      </p:sp>
      <p:sp>
        <p:nvSpPr>
          <p:cNvPr id="142" name="Shape 14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368465977"/>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told you all that I was</a:t>
            </a:r>
            <a:r>
              <a:rPr lang="en-US" baseline="0" dirty="0" smtClean="0"/>
              <a:t> concerned that you would jump to a conclusion about the breath test. Everyone promised that they would wait to see if the rules were followed and if they thought the evidence showed that the test was proved to be reliable in this case. </a:t>
            </a:r>
          </a:p>
          <a:p>
            <a:r>
              <a:rPr lang="en-US" baseline="0" dirty="0" smtClean="0"/>
              <a:t>We all talked about and agreed that following rules in the administration of the test was really important.</a:t>
            </a:r>
          </a:p>
          <a:p>
            <a:endParaRPr lang="en-US" baseline="0" dirty="0" smtClean="0"/>
          </a:p>
          <a:p>
            <a:r>
              <a:rPr lang="en-US" baseline="0" dirty="0" smtClean="0"/>
              <a:t>When the officers couldn’t tell us that they followed their training and followed the 20-minute observation requirement, they brought in Mr. </a:t>
            </a:r>
            <a:r>
              <a:rPr lang="en-US" baseline="0" dirty="0" err="1" smtClean="0"/>
              <a:t>Tilson</a:t>
            </a:r>
            <a:r>
              <a:rPr lang="en-US" baseline="0" dirty="0" smtClean="0"/>
              <a:t> to try to clean up the mess. </a:t>
            </a:r>
          </a:p>
          <a:p>
            <a:endParaRPr lang="en-US" baseline="0" dirty="0" smtClean="0"/>
          </a:p>
          <a:p>
            <a:r>
              <a:rPr lang="en-US" baseline="0" dirty="0" smtClean="0"/>
              <a:t>He only gave us more questions and doubts though. .11 with no BAC. .049 with cake? </a:t>
            </a:r>
          </a:p>
          <a:p>
            <a:endParaRPr lang="en-US" baseline="0" dirty="0" smtClean="0"/>
          </a:p>
          <a:p>
            <a:endParaRPr lang="en-US" dirty="0"/>
          </a:p>
        </p:txBody>
      </p:sp>
    </p:spTree>
    <p:extLst>
      <p:ext uri="{BB962C8B-B14F-4D97-AF65-F5344CB8AC3E}">
        <p14:creationId xmlns:p14="http://schemas.microsoft.com/office/powerpoint/2010/main" val="11036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867944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86794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Every manual that I have includes the </a:t>
            </a:r>
            <a:r>
              <a:rPr lang="en-US" altLang="en-US" sz="2000" dirty="0" err="1">
                <a:latin typeface="Helvetica" panose="020B0604020202020204" pitchFamily="34" charset="0"/>
                <a:sym typeface="Helvetica" panose="020B0604020202020204" pitchFamily="34" charset="0"/>
              </a:rPr>
              <a:t>statment</a:t>
            </a:r>
            <a:r>
              <a:rPr lang="en-US" altLang="en-US" sz="2000" dirty="0">
                <a:latin typeface="Helvetica" panose="020B0604020202020204" pitchFamily="34" charset="0"/>
                <a:sym typeface="Helvetica" panose="020B0604020202020204" pitchFamily="34" charset="0"/>
              </a:rPr>
              <a:t>,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By utilizing the 20 minute wait, the </a:t>
            </a:r>
            <a:r>
              <a:rPr lang="en-US" altLang="ja-JP" sz="2000" dirty="0" err="1">
                <a:latin typeface="Helvetica" panose="020B0604020202020204" pitchFamily="34" charset="0"/>
                <a:sym typeface="Helvetica" panose="020B0604020202020204" pitchFamily="34" charset="0"/>
              </a:rPr>
              <a:t>Intoxilyzer</a:t>
            </a:r>
            <a:r>
              <a:rPr lang="en-US" altLang="ja-JP" sz="2000" dirty="0">
                <a:latin typeface="Helvetica" panose="020B0604020202020204" pitchFamily="34" charset="0"/>
                <a:sym typeface="Helvetica" panose="020B0604020202020204" pitchFamily="34" charset="0"/>
              </a:rPr>
              <a:t> 5000</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built in slope or mouth alcohol detector, and the use of replicate samples, the operator can be assured that residual or mouth alcohol with not influence the printed alcohol concentration.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It does not say that any of 2 of these 3 will assure us that mouth alcohol will not influence the result.  The Division of Forensic Sciences of the GBI has determined that all 3 conditions are necessary to assure us that mouth alcohol did not affect the results. </a:t>
            </a:r>
          </a:p>
          <a:p>
            <a:endParaRPr lang="en-US" dirty="0"/>
          </a:p>
        </p:txBody>
      </p:sp>
    </p:spTree>
    <p:extLst>
      <p:ext uri="{BB962C8B-B14F-4D97-AF65-F5344CB8AC3E}">
        <p14:creationId xmlns:p14="http://schemas.microsoft.com/office/powerpoint/2010/main" val="314941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481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Every manual that I have includes the </a:t>
            </a:r>
            <a:r>
              <a:rPr lang="en-US" altLang="en-US" sz="2000" dirty="0" err="1">
                <a:latin typeface="Helvetica" panose="020B0604020202020204" pitchFamily="34" charset="0"/>
                <a:sym typeface="Helvetica" panose="020B0604020202020204" pitchFamily="34" charset="0"/>
              </a:rPr>
              <a:t>statment</a:t>
            </a:r>
            <a:r>
              <a:rPr lang="en-US" altLang="en-US" sz="2000" dirty="0">
                <a:latin typeface="Helvetica" panose="020B0604020202020204" pitchFamily="34" charset="0"/>
                <a:sym typeface="Helvetica" panose="020B0604020202020204" pitchFamily="34" charset="0"/>
              </a:rPr>
              <a:t>,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By utilizing the 20 minute wait, the </a:t>
            </a:r>
            <a:r>
              <a:rPr lang="en-US" altLang="ja-JP" sz="2000" dirty="0" err="1">
                <a:latin typeface="Helvetica" panose="020B0604020202020204" pitchFamily="34" charset="0"/>
                <a:sym typeface="Helvetica" panose="020B0604020202020204" pitchFamily="34" charset="0"/>
              </a:rPr>
              <a:t>Intoxilyzer</a:t>
            </a:r>
            <a:r>
              <a:rPr lang="en-US" altLang="ja-JP" sz="2000" dirty="0">
                <a:latin typeface="Helvetica" panose="020B0604020202020204" pitchFamily="34" charset="0"/>
                <a:sym typeface="Helvetica" panose="020B0604020202020204" pitchFamily="34" charset="0"/>
              </a:rPr>
              <a:t> 5000</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built in slope or mouth alcohol detector, and the use of replicate samples, the operator can be assured that residual or mouth alcohol with not influence the printed alcohol concentration.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It does not say that any of 2 of these 3 will assure us that mouth alcohol will not influence the result.  The Division of Forensic Sciences of the GBI has determined that all 3 conditions are necessary to assure us that mouth alcohol did not affect the results. </a:t>
            </a:r>
          </a:p>
          <a:p>
            <a:endParaRPr lang="en-US" dirty="0"/>
          </a:p>
        </p:txBody>
      </p:sp>
    </p:spTree>
    <p:extLst>
      <p:ext uri="{BB962C8B-B14F-4D97-AF65-F5344CB8AC3E}">
        <p14:creationId xmlns:p14="http://schemas.microsoft.com/office/powerpoint/2010/main" val="314941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I used to think that I was a very dry, stick-to-the-facts kind of person in the way that I picked juries and tried cases.  Well, it turned out that who I thought I was </a:t>
            </a:r>
            <a:r>
              <a:rPr lang="en-US" altLang="en-US" sz="2000" dirty="0" err="1">
                <a:latin typeface="Helvetica" panose="020B0604020202020204" pitchFamily="34" charset="0"/>
                <a:sym typeface="Helvetica" panose="020B0604020202020204" pitchFamily="34" charset="0"/>
              </a:rPr>
              <a:t>didn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translate into wins in front a jury.  There is nothing like losing a lot of cases to make you change your personality.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So, what I try to do in jury selection is show juries a little bit of who I am, and I try to show them something that I am not too proud of.  For example, when a client sits down at an initial consultation and tells me that they blew a .12 and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any medical issues, all I think about is that # and, in my heart-of-hearts, I think they are screwed.  I rush to judgment without knowing anything else about the case.  </a:t>
            </a:r>
          </a:p>
          <a:p>
            <a:endParaRPr lang="en-US" dirty="0"/>
          </a:p>
        </p:txBody>
      </p:sp>
    </p:spTree>
    <p:extLst>
      <p:ext uri="{BB962C8B-B14F-4D97-AF65-F5344CB8AC3E}">
        <p14:creationId xmlns:p14="http://schemas.microsoft.com/office/powerpoint/2010/main" val="18099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I used to think that I was a very dry, stick-to-the-facts kind of person in the way that I picked juries and tried cases.  Well, it turned out that who I thought I was </a:t>
            </a:r>
            <a:r>
              <a:rPr lang="en-US" altLang="en-US" sz="2000" dirty="0" err="1">
                <a:latin typeface="Helvetica" panose="020B0604020202020204" pitchFamily="34" charset="0"/>
                <a:sym typeface="Helvetica" panose="020B0604020202020204" pitchFamily="34" charset="0"/>
              </a:rPr>
              <a:t>didn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translate into wins in front a jury.  There is nothing like losing a lot of cases to make you change your personality.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So, what I try to do in jury selection is show juries a little bit of who I am, and I try to show them something that I am not too proud of.  For example, when a client sits down at an initial consultation and tells me that they blew a .12 and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any medical issues, all I think about is that # and, in my heart-of-hearts, I think they are screwed.  I rush to judgment without knowing anything else about the case.  </a:t>
            </a:r>
          </a:p>
          <a:p>
            <a:endParaRPr lang="en-US" dirty="0"/>
          </a:p>
        </p:txBody>
      </p:sp>
    </p:spTree>
    <p:extLst>
      <p:ext uri="{BB962C8B-B14F-4D97-AF65-F5344CB8AC3E}">
        <p14:creationId xmlns:p14="http://schemas.microsoft.com/office/powerpoint/2010/main" val="18099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104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don’t have an expert,</a:t>
            </a:r>
            <a:r>
              <a:rPr lang="en-US" baseline="0" dirty="0" smtClean="0"/>
              <a:t> you need to be more aggressive. </a:t>
            </a:r>
            <a:endParaRPr lang="en-US" dirty="0"/>
          </a:p>
        </p:txBody>
      </p:sp>
    </p:spTree>
    <p:extLst>
      <p:ext uri="{BB962C8B-B14F-4D97-AF65-F5344CB8AC3E}">
        <p14:creationId xmlns:p14="http://schemas.microsoft.com/office/powerpoint/2010/main" val="3636487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284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34825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Shape 49"/>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Shape 50"/>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Shape 52"/>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3" name="Shape 53"/>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Shape 54"/>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hape 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r>
              <a:t>Title Text</a:t>
            </a:r>
          </a:p>
        </p:txBody>
      </p:sp>
      <p:sp>
        <p:nvSpPr>
          <p:cNvPr id="63" name="Shape 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Shape 70"/>
          <p:cNvSpPr>
            <a:spLocks noGrp="1"/>
          </p:cNvSpPr>
          <p:nvPr>
            <p:ph type="title"/>
          </p:nvPr>
        </p:nvSpPr>
        <p:spPr>
          <a:prstGeom prst="rect">
            <a:avLst/>
          </a:prstGeom>
        </p:spPr>
        <p:txBody>
          <a:bodyPr/>
          <a:lstStyle/>
          <a:p>
            <a:r>
              <a:t>Title Text</a:t>
            </a:r>
          </a:p>
        </p:txBody>
      </p:sp>
      <p:sp>
        <p:nvSpPr>
          <p:cNvPr id="71" name="Shape 7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hape 7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Shape 79"/>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0" name="Shape 80"/>
          <p:cNvSpPr>
            <a:spLocks noGrp="1"/>
          </p:cNvSpPr>
          <p:nvPr>
            <p:ph type="title"/>
          </p:nvPr>
        </p:nvSpPr>
        <p:spPr>
          <a:prstGeom prst="rect">
            <a:avLst/>
          </a:prstGeom>
        </p:spPr>
        <p:txBody>
          <a:bodyPr/>
          <a:lstStyle/>
          <a:p>
            <a:r>
              <a:t>Title Text</a:t>
            </a:r>
          </a:p>
        </p:txBody>
      </p:sp>
      <p:sp>
        <p:nvSpPr>
          <p:cNvPr id="81" name="Shape 81"/>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Shape 89"/>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8" name="Shape 98"/>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Shape 107"/>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Shape 108"/>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hape 1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Shape 116"/>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7" name="Shape 1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1" name="Shape 131"/>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2" name="Shape 132"/>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a:spLocks noGrp="1"/>
          </p:cNvSpPr>
          <p:nvPr>
            <p:ph type="title"/>
          </p:nvPr>
        </p:nvSpPr>
        <p:spPr>
          <a:prstGeom prst="rect">
            <a:avLst/>
          </a:prstGeom>
        </p:spPr>
        <p:txBody>
          <a:bodyPr/>
          <a:lstStyle/>
          <a:p>
            <a:r>
              <a:t>Title Text</a:t>
            </a:r>
          </a:p>
        </p:txBody>
      </p:sp>
      <p:sp>
        <p:nvSpPr>
          <p:cNvPr id="134" name="Shape 134"/>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5" name="Shape 13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240" y="9040143"/>
            <a:ext cx="3034453" cy="519289"/>
          </a:xfrm>
          <a:prstGeom prst="rect">
            <a:avLst/>
          </a:prstGeom>
        </p:spPr>
        <p:txBody>
          <a:bodyPr lIns="130046" tIns="65023" rIns="130046" bIns="65023"/>
          <a:lstStyle/>
          <a:p>
            <a:fld id="{C6188CCA-D3B5-8B40-9F6A-511AF0A73BE9}" type="datetimeFigureOut">
              <a:rPr lang="en-US" smtClean="0"/>
              <a:t>12/7/18</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lIns="130046" tIns="65023" rIns="130046" bIns="65023"/>
          <a:lstStyle/>
          <a:p>
            <a:endParaRPr lang="en-US"/>
          </a:p>
        </p:txBody>
      </p:sp>
      <p:sp>
        <p:nvSpPr>
          <p:cNvPr id="6" name="Slide Number Placeholder 5"/>
          <p:cNvSpPr>
            <a:spLocks noGrp="1"/>
          </p:cNvSpPr>
          <p:nvPr>
            <p:ph type="sldNum" sz="quarter" idx="12"/>
          </p:nvPr>
        </p:nvSpPr>
        <p:spPr>
          <a:xfrm>
            <a:off x="6298399" y="9258300"/>
            <a:ext cx="395303" cy="379591"/>
          </a:xfrm>
        </p:spPr>
        <p:txBody>
          <a:bodyPr/>
          <a:lstStyle/>
          <a:p>
            <a:fld id="{D6409B6C-66A2-054D-808C-06DD363A93FE}" type="slidenum">
              <a:rPr lang="en-US" smtClean="0"/>
              <a:t>‹#›</a:t>
            </a:fld>
            <a:endParaRPr lang="en-US"/>
          </a:p>
        </p:txBody>
      </p:sp>
    </p:spTree>
    <p:extLst>
      <p:ext uri="{BB962C8B-B14F-4D97-AF65-F5344CB8AC3E}">
        <p14:creationId xmlns:p14="http://schemas.microsoft.com/office/powerpoint/2010/main" val="2446901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39"/>
            <a:ext cx="11054080" cy="2090702"/>
          </a:xfrm>
        </p:spPr>
        <p:txBody>
          <a:bodyPr/>
          <a:lstStyle/>
          <a:p>
            <a:r>
              <a:rPr lang="en-US"/>
              <a:t>Click to edit Master title style</a:t>
            </a:r>
          </a:p>
        </p:txBody>
      </p:sp>
      <p:sp>
        <p:nvSpPr>
          <p:cNvPr id="3" name="Subtitle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50240" y="9040143"/>
            <a:ext cx="3034453" cy="519289"/>
          </a:xfrm>
          <a:prstGeom prst="rect">
            <a:avLst/>
          </a:prstGeom>
        </p:spPr>
        <p:txBody>
          <a:bodyPr lIns="130046" tIns="65023" rIns="130046" bIns="65023"/>
          <a:lstStyle/>
          <a:p>
            <a:fld id="{C6188CCA-D3B5-8B40-9F6A-511AF0A73BE9}" type="datetimeFigureOut">
              <a:rPr lang="en-US" smtClean="0"/>
              <a:t>12/7/18</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lIns="130046" tIns="65023" rIns="130046" bIns="65023"/>
          <a:lstStyle/>
          <a:p>
            <a:endParaRPr lang="en-US"/>
          </a:p>
        </p:txBody>
      </p:sp>
      <p:sp>
        <p:nvSpPr>
          <p:cNvPr id="6" name="Slide Number Placeholder 5"/>
          <p:cNvSpPr>
            <a:spLocks noGrp="1"/>
          </p:cNvSpPr>
          <p:nvPr>
            <p:ph type="sldNum" sz="quarter" idx="12"/>
          </p:nvPr>
        </p:nvSpPr>
        <p:spPr>
          <a:xfrm>
            <a:off x="6298399" y="9258300"/>
            <a:ext cx="395303" cy="379591"/>
          </a:xfrm>
        </p:spPr>
        <p:txBody>
          <a:bodyPr/>
          <a:lstStyle/>
          <a:p>
            <a:fld id="{D6409B6C-66A2-054D-808C-06DD363A93FE}" type="slidenum">
              <a:rPr lang="en-US" smtClean="0"/>
              <a:t>‹#›</a:t>
            </a:fld>
            <a:endParaRPr lang="en-US"/>
          </a:p>
        </p:txBody>
      </p:sp>
    </p:spTree>
    <p:extLst>
      <p:ext uri="{BB962C8B-B14F-4D97-AF65-F5344CB8AC3E}">
        <p14:creationId xmlns:p14="http://schemas.microsoft.com/office/powerpoint/2010/main" val="306560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1" r:id="rId10"/>
    <p:sldLayoutId id="2147483662" r:id="rId11"/>
    <p:sldLayoutId id="2147483663" r:id="rId12"/>
  </p:sldLayoutIdLst>
  <p:transition xmlns:p14="http://schemas.microsoft.com/office/powerpoint/2010/mai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thesessionslawfirm.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 Id="rId3"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thesessionslawfir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body" idx="13"/>
          </p:nvPr>
        </p:nvSpPr>
        <p:spPr>
          <a:xfrm>
            <a:off x="508000" y="6850705"/>
            <a:ext cx="7200900" cy="878189"/>
          </a:xfrm>
          <a:prstGeom prst="rect">
            <a:avLst/>
          </a:prstGeom>
        </p:spPr>
        <p:txBody>
          <a:bodyPr/>
          <a:lstStyle/>
          <a:p>
            <a:endParaRPr dirty="0" smtClean="0"/>
          </a:p>
          <a:p>
            <a:pPr marR="457200" defTabSz="457200">
              <a:lnSpc>
                <a:spcPct val="100000"/>
              </a:lnSpc>
              <a:defRPr i="0">
                <a:solidFill>
                  <a:srgbClr val="2C2C2C"/>
                </a:solidFill>
              </a:defRPr>
            </a:pPr>
            <a:endParaRPr dirty="0"/>
          </a:p>
        </p:txBody>
      </p:sp>
      <p:sp>
        <p:nvSpPr>
          <p:cNvPr id="146" name="Shape 146"/>
          <p:cNvSpPr>
            <a:spLocks noGrp="1"/>
          </p:cNvSpPr>
          <p:nvPr>
            <p:ph type="subTitle" sz="quarter" idx="1"/>
          </p:nvPr>
        </p:nvSpPr>
        <p:spPr>
          <a:xfrm>
            <a:off x="508000" y="4140200"/>
            <a:ext cx="4241800" cy="2413000"/>
          </a:xfrm>
          <a:prstGeom prst="rect">
            <a:avLst/>
          </a:prstGeom>
        </p:spPr>
        <p:txBody>
          <a:bodyPr/>
          <a:lstStyle/>
          <a:p>
            <a:r>
              <a:rPr smtClean="0"/>
              <a:t>Ben Sessions</a:t>
            </a:r>
          </a:p>
          <a:p>
            <a:r>
              <a:rPr smtClean="0"/>
              <a:t>@Ben_Sessions</a:t>
            </a:r>
          </a:p>
          <a:p>
            <a:r>
              <a:rPr smtClean="0"/>
              <a:t>TheSessionsLawFirm.com</a:t>
            </a:r>
            <a:endParaRPr lang="en-US" smtClean="0"/>
          </a:p>
          <a:p>
            <a:r>
              <a:rPr lang="en-US" smtClean="0"/>
              <a:t>ben@thesessionslawfirm.com</a:t>
            </a:r>
          </a:p>
          <a:p>
            <a:r>
              <a:rPr lang="en-US" smtClean="0"/>
              <a:t>(470) 225-7710</a:t>
            </a:r>
            <a:endParaRPr dirty="0">
              <a:hlinkClick r:id="rId2"/>
            </a:endParaRPr>
          </a:p>
        </p:txBody>
      </p:sp>
      <p:sp>
        <p:nvSpPr>
          <p:cNvPr id="2" name="Rectangle 1"/>
          <p:cNvSpPr/>
          <p:nvPr/>
        </p:nvSpPr>
        <p:spPr>
          <a:xfrm>
            <a:off x="508000" y="2573631"/>
            <a:ext cx="12232219" cy="713016"/>
          </a:xfrm>
          <a:prstGeom prst="rect">
            <a:avLst/>
          </a:prstGeom>
        </p:spPr>
        <p:txBody>
          <a:bodyPr wrap="square">
            <a:spAutoFit/>
          </a:bodyPr>
          <a:lstStyle/>
          <a:p>
            <a:pPr lvl="1">
              <a:lnSpc>
                <a:spcPct val="90000"/>
              </a:lnSpc>
              <a:spcBef>
                <a:spcPts val="1600"/>
              </a:spcBef>
              <a:defRPr sz="7000">
                <a:solidFill>
                  <a:srgbClr val="D93E2B"/>
                </a:solidFill>
                <a:latin typeface="+mn-lt"/>
                <a:ea typeface="+mn-ea"/>
                <a:cs typeface="+mn-cs"/>
                <a:sym typeface="Bodoni SvtyTwo ITC TT-Book"/>
              </a:defRPr>
            </a:pPr>
            <a:r>
              <a:rPr lang="en-US" sz="4400" dirty="0">
                <a:solidFill>
                  <a:srgbClr val="D93E2B"/>
                </a:solidFill>
                <a:latin typeface="Georgia" panose="02040502050405020303" pitchFamily="18" charset="0"/>
                <a:sym typeface="Bodoni SvtyTwo ITC TT-Book"/>
              </a:rPr>
              <a:t>Attacking a DUI Breath Test Case on a Budget</a:t>
            </a:r>
          </a:p>
        </p:txBody>
      </p:sp>
      <p:sp>
        <p:nvSpPr>
          <p:cNvPr id="3" name="Rectangle 2"/>
          <p:cNvSpPr/>
          <p:nvPr/>
        </p:nvSpPr>
        <p:spPr>
          <a:xfrm>
            <a:off x="8261020" y="4244876"/>
            <a:ext cx="4479200" cy="1200328"/>
          </a:xfrm>
          <a:prstGeom prst="rect">
            <a:avLst/>
          </a:prstGeom>
        </p:spPr>
        <p:txBody>
          <a:bodyPr wrap="square">
            <a:spAutoFit/>
          </a:bodyPr>
          <a:lstStyle/>
          <a:p>
            <a:pPr marR="457200" algn="l" defTabSz="457200">
              <a:defRPr i="0">
                <a:solidFill>
                  <a:srgbClr val="2C2C2C"/>
                </a:solidFill>
              </a:defRPr>
            </a:pPr>
            <a:r>
              <a:rPr lang="en-US" dirty="0" smtClean="0"/>
              <a:t>Georgia ICLE</a:t>
            </a:r>
          </a:p>
          <a:p>
            <a:pPr marR="457200" algn="l" defTabSz="457200">
              <a:defRPr i="0">
                <a:solidFill>
                  <a:srgbClr val="2C2C2C"/>
                </a:solidFill>
              </a:defRPr>
            </a:pPr>
            <a:r>
              <a:rPr lang="en-US" dirty="0" smtClean="0"/>
              <a:t>Atlanta</a:t>
            </a:r>
            <a:r>
              <a:rPr lang="en-US" dirty="0"/>
              <a:t>, Georgia</a:t>
            </a:r>
          </a:p>
          <a:p>
            <a:pPr marR="457200" algn="l" defTabSz="457200">
              <a:defRPr i="0">
                <a:solidFill>
                  <a:srgbClr val="2C2C2C"/>
                </a:solidFill>
              </a:defRPr>
            </a:pPr>
            <a:r>
              <a:rPr lang="en-US" dirty="0"/>
              <a:t>December 7, 2018</a:t>
            </a:r>
          </a:p>
        </p:txBody>
      </p:sp>
      <p:sp>
        <p:nvSpPr>
          <p:cNvPr id="5" name="TextBox 4"/>
          <p:cNvSpPr txBox="1"/>
          <p:nvPr/>
        </p:nvSpPr>
        <p:spPr>
          <a:xfrm>
            <a:off x="8043271" y="4676487"/>
            <a:ext cx="10259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414141"/>
              </a:solidFill>
              <a:effectLst/>
              <a:uFillTx/>
              <a:latin typeface="Palatino"/>
              <a:ea typeface="Palatino"/>
              <a:cs typeface="Palatino"/>
              <a:sym typeface="Palatino"/>
            </a:endParaRPr>
          </a:p>
        </p:txBody>
      </p:sp>
    </p:spTree>
    <p:extLst>
      <p:ext uri="{BB962C8B-B14F-4D97-AF65-F5344CB8AC3E}">
        <p14:creationId xmlns:p14="http://schemas.microsoft.com/office/powerpoint/2010/main" val="17795317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dirty="0" smtClean="0"/>
              <a:t>State of Georgia</a:t>
            </a:r>
            <a:endParaRPr lang="en-US" b="1" dirty="0"/>
          </a:p>
          <a:p>
            <a:pPr marL="0" indent="0" algn="ctr">
              <a:buNone/>
            </a:pPr>
            <a:r>
              <a:rPr lang="en-US" b="1" dirty="0" smtClean="0"/>
              <a:t>v. </a:t>
            </a:r>
          </a:p>
          <a:p>
            <a:pPr marL="0" indent="0" algn="ctr">
              <a:buNone/>
            </a:pPr>
            <a:r>
              <a:rPr lang="en-US" b="1" dirty="0" smtClean="0"/>
              <a:t>Sober Ben</a:t>
            </a:r>
            <a:endParaRPr lang="en-US" b="1" dirty="0"/>
          </a:p>
        </p:txBody>
      </p:sp>
    </p:spTree>
    <p:extLst>
      <p:ext uri="{BB962C8B-B14F-4D97-AF65-F5344CB8AC3E}">
        <p14:creationId xmlns:p14="http://schemas.microsoft.com/office/powerpoint/2010/main" val="39805841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3901440"/>
            <a:ext cx="11704320" cy="2926080"/>
          </a:xfrm>
        </p:spPr>
        <p:txBody>
          <a:bodyPr>
            <a:noAutofit/>
          </a:bodyPr>
          <a:lstStyle/>
          <a:p>
            <a:r>
              <a:rPr lang="en-US" sz="4600" dirty="0"/>
              <a:t/>
            </a:r>
            <a:br>
              <a:rPr lang="en-US" sz="4600" dirty="0"/>
            </a:br>
            <a:r>
              <a:rPr lang="en-US" sz="4600" dirty="0"/>
              <a:t>Totality of circumstances</a:t>
            </a:r>
            <a:br>
              <a:rPr lang="en-US" sz="4600" dirty="0"/>
            </a:br>
            <a:r>
              <a:rPr lang="en-US" sz="4600" dirty="0"/>
              <a:t/>
            </a:r>
            <a:br>
              <a:rPr lang="en-US" sz="4600" dirty="0"/>
            </a:br>
            <a:r>
              <a:rPr lang="en-US" sz="4600" dirty="0"/>
              <a:t>v.</a:t>
            </a:r>
            <a:br>
              <a:rPr lang="en-US" sz="4600" dirty="0"/>
            </a:br>
            <a:r>
              <a:rPr lang="en-US" sz="4600" dirty="0"/>
              <a:t/>
            </a:r>
            <a:br>
              <a:rPr lang="en-US" sz="4600" dirty="0"/>
            </a:br>
            <a:r>
              <a:rPr lang="en-US" sz="4600" dirty="0"/>
              <a:t>Totality of the negative circumstances</a:t>
            </a:r>
          </a:p>
        </p:txBody>
      </p:sp>
    </p:spTree>
    <p:extLst>
      <p:ext uri="{BB962C8B-B14F-4D97-AF65-F5344CB8AC3E}">
        <p14:creationId xmlns:p14="http://schemas.microsoft.com/office/powerpoint/2010/main" val="362008910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755227"/>
            <a:ext cx="11151471" cy="5616354"/>
          </a:xfrm>
        </p:spPr>
        <p:txBody>
          <a:bodyPr>
            <a:normAutofit/>
          </a:bodyPr>
          <a:lstStyle/>
          <a:p>
            <a:r>
              <a:rPr lang="en-US" dirty="0" smtClean="0">
                <a:solidFill>
                  <a:schemeClr val="tx1"/>
                </a:solidFill>
              </a:rPr>
              <a:t>The Presumption of Innocence</a:t>
            </a:r>
          </a:p>
          <a:p>
            <a:pPr algn="just"/>
            <a:endParaRPr lang="en-US" dirty="0">
              <a:solidFill>
                <a:schemeClr val="tx1"/>
              </a:solidFill>
            </a:endParaRPr>
          </a:p>
          <a:p>
            <a:pPr algn="just"/>
            <a:r>
              <a:rPr lang="en-US" dirty="0" smtClean="0">
                <a:solidFill>
                  <a:schemeClr val="tx1"/>
                </a:solidFill>
              </a:rPr>
              <a:t>Mr. Ben is </a:t>
            </a:r>
            <a:r>
              <a:rPr lang="en-US" dirty="0">
                <a:solidFill>
                  <a:schemeClr val="tx1"/>
                </a:solidFill>
              </a:rPr>
              <a:t>presumed to be innocent </a:t>
            </a:r>
            <a:r>
              <a:rPr lang="en-US" u="sng" dirty="0" smtClean="0">
                <a:solidFill>
                  <a:schemeClr val="tx1"/>
                </a:solidFill>
              </a:rPr>
              <a:t>unless and until </a:t>
            </a:r>
            <a:r>
              <a:rPr lang="en-US" dirty="0" smtClean="0">
                <a:solidFill>
                  <a:schemeClr val="tx1"/>
                </a:solidFill>
              </a:rPr>
              <a:t>the </a:t>
            </a:r>
            <a:r>
              <a:rPr lang="en-US" dirty="0">
                <a:solidFill>
                  <a:schemeClr val="tx1"/>
                </a:solidFill>
              </a:rPr>
              <a:t>State </a:t>
            </a:r>
            <a:r>
              <a:rPr lang="en-US" dirty="0" smtClean="0">
                <a:solidFill>
                  <a:schemeClr val="tx1"/>
                </a:solidFill>
              </a:rPr>
              <a:t>produces enough evidence to </a:t>
            </a:r>
            <a:r>
              <a:rPr lang="en-US" dirty="0">
                <a:solidFill>
                  <a:schemeClr val="tx1"/>
                </a:solidFill>
              </a:rPr>
              <a:t>convince you beyond a reasonable doubt that the defendant is guilty of the </a:t>
            </a:r>
            <a:r>
              <a:rPr lang="en-US" dirty="0" smtClean="0">
                <a:solidFill>
                  <a:schemeClr val="tx1"/>
                </a:solidFill>
              </a:rPr>
              <a:t>offenses </a:t>
            </a:r>
            <a:r>
              <a:rPr lang="en-US" dirty="0">
                <a:solidFill>
                  <a:schemeClr val="tx1"/>
                </a:solidFill>
              </a:rPr>
              <a:t>charged.</a:t>
            </a:r>
          </a:p>
          <a:p>
            <a:pPr algn="just"/>
            <a:endParaRPr lang="en-US" dirty="0">
              <a:solidFill>
                <a:schemeClr val="tx1"/>
              </a:solidFill>
            </a:endParaRPr>
          </a:p>
        </p:txBody>
      </p:sp>
    </p:spTree>
    <p:extLst>
      <p:ext uri="{BB962C8B-B14F-4D97-AF65-F5344CB8AC3E}">
        <p14:creationId xmlns:p14="http://schemas.microsoft.com/office/powerpoint/2010/main" val="42284994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2623" y="764273"/>
            <a:ext cx="11151471" cy="6928164"/>
          </a:xfrm>
        </p:spPr>
        <p:txBody>
          <a:bodyPr>
            <a:normAutofit fontScale="92500"/>
          </a:bodyPr>
          <a:lstStyle/>
          <a:p>
            <a:endParaRPr lang="en-US" dirty="0">
              <a:solidFill>
                <a:srgbClr val="000000"/>
              </a:solidFill>
            </a:endParaRPr>
          </a:p>
          <a:p>
            <a:r>
              <a:rPr lang="en-US" dirty="0" smtClean="0">
                <a:solidFill>
                  <a:srgbClr val="000000"/>
                </a:solidFill>
              </a:rPr>
              <a:t>Compare the Role of the State and the Accused</a:t>
            </a:r>
          </a:p>
          <a:p>
            <a:pPr algn="just"/>
            <a:endParaRPr lang="en-US" dirty="0">
              <a:solidFill>
                <a:srgbClr val="000000"/>
              </a:solidFill>
            </a:endParaRPr>
          </a:p>
          <a:p>
            <a:pPr algn="just"/>
            <a:r>
              <a:rPr lang="en-US" dirty="0">
                <a:solidFill>
                  <a:srgbClr val="000000"/>
                </a:solidFill>
              </a:rPr>
              <a:t>There is no burden of proof upon the defendant whatsoever, </a:t>
            </a:r>
            <a:r>
              <a:rPr lang="en-US" u="sng" dirty="0">
                <a:solidFill>
                  <a:srgbClr val="000000"/>
                </a:solidFill>
              </a:rPr>
              <a:t>and the burden never shifts to the defendant to introduce evidence or to prove innocence</a:t>
            </a:r>
            <a:r>
              <a:rPr lang="en-US" dirty="0">
                <a:solidFill>
                  <a:srgbClr val="000000"/>
                </a:solidFill>
              </a:rPr>
              <a:t>. </a:t>
            </a:r>
            <a:endParaRPr lang="en-US" dirty="0" smtClean="0">
              <a:solidFill>
                <a:srgbClr val="000000"/>
              </a:solidFill>
            </a:endParaRPr>
          </a:p>
          <a:p>
            <a:pPr algn="just"/>
            <a:endParaRPr lang="en-US" dirty="0">
              <a:solidFill>
                <a:srgbClr val="000000"/>
              </a:solidFill>
            </a:endParaRPr>
          </a:p>
          <a:p>
            <a:pPr algn="just"/>
            <a:r>
              <a:rPr lang="en-US" u="sng" dirty="0" smtClean="0">
                <a:solidFill>
                  <a:srgbClr val="000000"/>
                </a:solidFill>
              </a:rPr>
              <a:t>When </a:t>
            </a:r>
            <a:r>
              <a:rPr lang="en-US" u="sng" dirty="0">
                <a:solidFill>
                  <a:srgbClr val="000000"/>
                </a:solidFill>
              </a:rPr>
              <a:t>a defense is raised by the evidence, the burden is on the State to negate or disprove it beyond a reasonable doubt</a:t>
            </a:r>
            <a:r>
              <a:rPr lang="en-US" dirty="0">
                <a:solidFill>
                  <a:srgbClr val="000000"/>
                </a:solidFill>
              </a:rPr>
              <a:t>.</a:t>
            </a:r>
          </a:p>
          <a:p>
            <a:pPr algn="just"/>
            <a:endParaRPr lang="en-US" b="1" dirty="0">
              <a:solidFill>
                <a:srgbClr val="000000"/>
              </a:solidFill>
            </a:endParaRPr>
          </a:p>
        </p:txBody>
      </p:sp>
    </p:spTree>
    <p:extLst>
      <p:ext uri="{BB962C8B-B14F-4D97-AF65-F5344CB8AC3E}">
        <p14:creationId xmlns:p14="http://schemas.microsoft.com/office/powerpoint/2010/main" val="19380654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levels-of-required-proof.gif"/>
          <p:cNvPicPr>
            <a:picLocks noGrp="1" noChangeAspect="1"/>
          </p:cNvPicPr>
          <p:nvPr>
            <p:ph idx="1"/>
          </p:nvPr>
        </p:nvPicPr>
        <p:blipFill>
          <a:blip r:embed="rId2">
            <a:extLst>
              <a:ext uri="{28A0092B-C50C-407E-A947-70E740481C1C}">
                <a14:useLocalDpi xmlns:a14="http://schemas.microsoft.com/office/drawing/2010/main" val="0"/>
              </a:ext>
            </a:extLst>
          </a:blip>
          <a:srcRect t="145" b="145"/>
          <a:stretch>
            <a:fillRect/>
          </a:stretch>
        </p:blipFill>
        <p:spPr>
          <a:xfrm>
            <a:off x="650240" y="751224"/>
            <a:ext cx="11704320" cy="6436925"/>
          </a:xfrm>
        </p:spPr>
      </p:pic>
    </p:spTree>
    <p:extLst>
      <p:ext uri="{BB962C8B-B14F-4D97-AF65-F5344CB8AC3E}">
        <p14:creationId xmlns:p14="http://schemas.microsoft.com/office/powerpoint/2010/main" val="130319658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254" y="683913"/>
            <a:ext cx="12198413" cy="1581771"/>
          </a:xfrm>
        </p:spPr>
        <p:txBody>
          <a:bodyPr>
            <a:normAutofit/>
          </a:bodyPr>
          <a:lstStyle/>
          <a:p>
            <a:r>
              <a:rPr lang="en-US" sz="3600" dirty="0" smtClean="0"/>
              <a:t>Not Guilty = Not Proven Beyond a Reasonable Doubt</a:t>
            </a:r>
            <a:endParaRPr lang="en-US" sz="3600" dirty="0"/>
          </a:p>
        </p:txBody>
      </p:sp>
      <p:sp>
        <p:nvSpPr>
          <p:cNvPr id="3" name="TextBox 2"/>
          <p:cNvSpPr txBox="1"/>
          <p:nvPr/>
        </p:nvSpPr>
        <p:spPr>
          <a:xfrm>
            <a:off x="1083734" y="3251201"/>
            <a:ext cx="10837333" cy="5548183"/>
          </a:xfrm>
          <a:prstGeom prst="rect">
            <a:avLst/>
          </a:prstGeom>
          <a:noFill/>
        </p:spPr>
        <p:txBody>
          <a:bodyPr wrap="square" lIns="130046" tIns="65023" rIns="130046" bIns="65023" rtlCol="0">
            <a:spAutoFit/>
          </a:bodyPr>
          <a:lstStyle/>
          <a:p>
            <a:pPr algn="ctr"/>
            <a:r>
              <a:rPr lang="en-US" sz="3200" dirty="0" smtClean="0"/>
              <a:t>Grave Suspicion Is Not Enough</a:t>
            </a:r>
          </a:p>
          <a:p>
            <a:pPr algn="just"/>
            <a:endParaRPr lang="en-US" sz="3200" dirty="0"/>
          </a:p>
          <a:p>
            <a:pPr algn="just"/>
            <a:r>
              <a:rPr lang="en-US" sz="3200" dirty="0" smtClean="0"/>
              <a:t>Facts </a:t>
            </a:r>
            <a:r>
              <a:rPr lang="en-US" sz="3200" dirty="0"/>
              <a:t>and circumstances that merely place upon the defendant a grave suspicion of the crime charged or that merely raise a speculation or conjecture of the defendant's guilt are not sufficient to authorize a conviction of the defendant</a:t>
            </a:r>
            <a:r>
              <a:rPr lang="en-US" sz="3200" dirty="0" smtClean="0"/>
              <a:t>.</a:t>
            </a:r>
          </a:p>
          <a:p>
            <a:pPr algn="just"/>
            <a:endParaRPr lang="en-US" sz="3200" dirty="0"/>
          </a:p>
          <a:p>
            <a:pPr algn="just"/>
            <a:r>
              <a:rPr lang="en-US" sz="3200" dirty="0" smtClean="0">
                <a:solidFill>
                  <a:srgbClr val="FF0000"/>
                </a:solidFill>
              </a:rPr>
              <a:t>They did not offer </a:t>
            </a:r>
            <a:r>
              <a:rPr lang="en-US" sz="3200" b="1" i="1" dirty="0" smtClean="0">
                <a:solidFill>
                  <a:srgbClr val="FF0000"/>
                </a:solidFill>
              </a:rPr>
              <a:t>any</a:t>
            </a:r>
            <a:r>
              <a:rPr lang="en-US" sz="3200" dirty="0" smtClean="0">
                <a:solidFill>
                  <a:srgbClr val="FF0000"/>
                </a:solidFill>
              </a:rPr>
              <a:t> evidence of compliance with the 20-minute observation requirement before the administration of the breath test. </a:t>
            </a:r>
            <a:endParaRPr lang="en-US" sz="3200" dirty="0">
              <a:solidFill>
                <a:srgbClr val="FF0000"/>
              </a:solidFill>
            </a:endParaRPr>
          </a:p>
        </p:txBody>
      </p:sp>
    </p:spTree>
    <p:extLst>
      <p:ext uri="{BB962C8B-B14F-4D97-AF65-F5344CB8AC3E}">
        <p14:creationId xmlns:p14="http://schemas.microsoft.com/office/powerpoint/2010/main" val="349285132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885217"/>
            <a:ext cx="11818642" cy="8326517"/>
          </a:xfrm>
        </p:spPr>
        <p:txBody>
          <a:bodyPr>
            <a:normAutofit fontScale="92500" lnSpcReduction="20000"/>
          </a:bodyPr>
          <a:lstStyle/>
          <a:p>
            <a:r>
              <a:rPr lang="en-US" dirty="0" smtClean="0">
                <a:solidFill>
                  <a:srgbClr val="000000"/>
                </a:solidFill>
              </a:rPr>
              <a:t>What is a reasonable doubt? </a:t>
            </a:r>
          </a:p>
          <a:p>
            <a:pPr algn="just"/>
            <a:endParaRPr lang="en-US" dirty="0">
              <a:solidFill>
                <a:srgbClr val="000000"/>
              </a:solidFill>
            </a:endParaRPr>
          </a:p>
          <a:p>
            <a:pPr algn="just"/>
            <a:r>
              <a:rPr lang="en-US" dirty="0" smtClean="0">
                <a:solidFill>
                  <a:srgbClr val="000000"/>
                </a:solidFill>
              </a:rPr>
              <a:t>A reasonable doubt is </a:t>
            </a:r>
            <a:r>
              <a:rPr lang="en-US" dirty="0">
                <a:solidFill>
                  <a:srgbClr val="000000"/>
                </a:solidFill>
              </a:rPr>
              <a:t>a doubt for which a reason can be given, arising from a consideration </a:t>
            </a:r>
            <a:r>
              <a:rPr lang="en-US" dirty="0" smtClean="0">
                <a:solidFill>
                  <a:srgbClr val="000000"/>
                </a:solidFill>
              </a:rPr>
              <a:t>of: </a:t>
            </a:r>
          </a:p>
          <a:p>
            <a:pPr algn="just"/>
            <a:endParaRPr lang="en-US" dirty="0" smtClean="0">
              <a:solidFill>
                <a:srgbClr val="000000"/>
              </a:solidFill>
            </a:endParaRPr>
          </a:p>
          <a:p>
            <a:pPr marL="650230" indent="-650230" algn="just">
              <a:buFont typeface="Arial"/>
              <a:buChar char="•"/>
            </a:pPr>
            <a:r>
              <a:rPr lang="en-US" dirty="0" smtClean="0">
                <a:solidFill>
                  <a:srgbClr val="FF0000"/>
                </a:solidFill>
              </a:rPr>
              <a:t>the </a:t>
            </a:r>
            <a:r>
              <a:rPr lang="en-US" dirty="0">
                <a:solidFill>
                  <a:srgbClr val="FF0000"/>
                </a:solidFill>
              </a:rPr>
              <a:t>evidence, </a:t>
            </a:r>
            <a:endParaRPr lang="en-US" dirty="0" smtClean="0">
              <a:solidFill>
                <a:srgbClr val="FF0000"/>
              </a:solidFill>
            </a:endParaRPr>
          </a:p>
          <a:p>
            <a:pPr marL="650230" indent="-650230" algn="just">
              <a:buFont typeface="Arial"/>
              <a:buChar char="•"/>
            </a:pPr>
            <a:r>
              <a:rPr lang="en-US" dirty="0" smtClean="0">
                <a:solidFill>
                  <a:srgbClr val="FF0000"/>
                </a:solidFill>
              </a:rPr>
              <a:t>a </a:t>
            </a:r>
            <a:r>
              <a:rPr lang="en-US" dirty="0">
                <a:solidFill>
                  <a:srgbClr val="FF0000"/>
                </a:solidFill>
              </a:rPr>
              <a:t>lack of evidence, or </a:t>
            </a:r>
            <a:endParaRPr lang="en-US" dirty="0" smtClean="0">
              <a:solidFill>
                <a:srgbClr val="FF0000"/>
              </a:solidFill>
            </a:endParaRPr>
          </a:p>
          <a:p>
            <a:pPr marL="650230" indent="-650230" algn="just">
              <a:buFont typeface="Arial"/>
              <a:buChar char="•"/>
            </a:pPr>
            <a:r>
              <a:rPr lang="en-US" dirty="0" smtClean="0">
                <a:solidFill>
                  <a:srgbClr val="FF0000"/>
                </a:solidFill>
              </a:rPr>
              <a:t>a </a:t>
            </a:r>
            <a:r>
              <a:rPr lang="en-US" dirty="0">
                <a:solidFill>
                  <a:srgbClr val="FF0000"/>
                </a:solidFill>
              </a:rPr>
              <a:t>conflict in the evidence</a:t>
            </a:r>
            <a:r>
              <a:rPr lang="en-US" dirty="0" smtClean="0">
                <a:solidFill>
                  <a:srgbClr val="FF0000"/>
                </a:solidFill>
              </a:rPr>
              <a:t>.</a:t>
            </a:r>
          </a:p>
          <a:p>
            <a:pPr algn="just"/>
            <a:endParaRPr lang="en-US" dirty="0">
              <a:solidFill>
                <a:srgbClr val="000000"/>
              </a:solidFill>
            </a:endParaRPr>
          </a:p>
          <a:p>
            <a:pPr algn="just"/>
            <a:r>
              <a:rPr lang="en-US" dirty="0">
                <a:solidFill>
                  <a:srgbClr val="000000"/>
                </a:solidFill>
              </a:rPr>
              <a:t>After giving consideration to all of the facts and circumstances of this case, if your minds are wavering, unsettled, or unsatisfied, then that is a doubt of the law, and you must acquit the defendant. </a:t>
            </a:r>
          </a:p>
        </p:txBody>
      </p:sp>
    </p:spTree>
    <p:extLst>
      <p:ext uri="{BB962C8B-B14F-4D97-AF65-F5344CB8AC3E}">
        <p14:creationId xmlns:p14="http://schemas.microsoft.com/office/powerpoint/2010/main" val="259032021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885217"/>
            <a:ext cx="11818642" cy="8326517"/>
          </a:xfrm>
        </p:spPr>
        <p:txBody>
          <a:bodyPr>
            <a:normAutofit fontScale="92500" lnSpcReduction="10000"/>
          </a:bodyPr>
          <a:lstStyle/>
          <a:p>
            <a:r>
              <a:rPr lang="en-US" dirty="0" smtClean="0">
                <a:solidFill>
                  <a:srgbClr val="000000"/>
                </a:solidFill>
              </a:rPr>
              <a:t>What is a reasonable doubt? </a:t>
            </a:r>
          </a:p>
          <a:p>
            <a:pPr algn="just"/>
            <a:endParaRPr lang="en-US" dirty="0">
              <a:solidFill>
                <a:srgbClr val="000000"/>
              </a:solidFill>
            </a:endParaRPr>
          </a:p>
          <a:p>
            <a:pPr algn="just"/>
            <a:r>
              <a:rPr lang="en-US" dirty="0">
                <a:solidFill>
                  <a:srgbClr val="000000"/>
                </a:solidFill>
              </a:rPr>
              <a:t>After giving consideration to all of the facts and circumstances of this case, if your minds </a:t>
            </a:r>
            <a:r>
              <a:rPr lang="en-US" dirty="0" smtClean="0">
                <a:solidFill>
                  <a:srgbClr val="000000"/>
                </a:solidFill>
              </a:rPr>
              <a:t>are:</a:t>
            </a:r>
          </a:p>
          <a:p>
            <a:pPr marL="650230" indent="-650230" algn="l">
              <a:buFont typeface="Arial"/>
              <a:buChar char="•"/>
            </a:pPr>
            <a:r>
              <a:rPr lang="en-US" dirty="0" smtClean="0">
                <a:solidFill>
                  <a:srgbClr val="FF0000"/>
                </a:solidFill>
              </a:rPr>
              <a:t>wavering,</a:t>
            </a:r>
          </a:p>
          <a:p>
            <a:pPr marL="650230" indent="-650230" algn="l">
              <a:buFont typeface="Arial"/>
              <a:buChar char="•"/>
            </a:pPr>
            <a:r>
              <a:rPr lang="en-US" dirty="0" smtClean="0">
                <a:solidFill>
                  <a:srgbClr val="FF0000"/>
                </a:solidFill>
              </a:rPr>
              <a:t>unsettled</a:t>
            </a:r>
            <a:r>
              <a:rPr lang="en-US" dirty="0">
                <a:solidFill>
                  <a:srgbClr val="000000"/>
                </a:solidFill>
              </a:rPr>
              <a:t>, or </a:t>
            </a:r>
            <a:endParaRPr lang="en-US" dirty="0" smtClean="0">
              <a:solidFill>
                <a:srgbClr val="000000"/>
              </a:solidFill>
            </a:endParaRPr>
          </a:p>
          <a:p>
            <a:pPr marL="650230" indent="-650230" algn="l">
              <a:buFont typeface="Arial"/>
              <a:buChar char="•"/>
            </a:pPr>
            <a:r>
              <a:rPr lang="en-US" dirty="0" smtClean="0">
                <a:solidFill>
                  <a:srgbClr val="FF0000"/>
                </a:solidFill>
              </a:rPr>
              <a:t>unsatisfied</a:t>
            </a:r>
            <a:r>
              <a:rPr lang="en-US" dirty="0">
                <a:solidFill>
                  <a:srgbClr val="000000"/>
                </a:solidFill>
              </a:rPr>
              <a:t>, </a:t>
            </a:r>
            <a:endParaRPr lang="en-US" dirty="0" smtClean="0">
              <a:solidFill>
                <a:srgbClr val="000000"/>
              </a:solidFill>
            </a:endParaRPr>
          </a:p>
          <a:p>
            <a:pPr algn="just"/>
            <a:r>
              <a:rPr lang="en-US" dirty="0" smtClean="0">
                <a:solidFill>
                  <a:srgbClr val="000000"/>
                </a:solidFill>
              </a:rPr>
              <a:t>then </a:t>
            </a:r>
            <a:r>
              <a:rPr lang="en-US" dirty="0">
                <a:solidFill>
                  <a:srgbClr val="000000"/>
                </a:solidFill>
              </a:rPr>
              <a:t>that is a doubt of the law, and </a:t>
            </a:r>
            <a:r>
              <a:rPr lang="en-US" dirty="0" smtClean="0">
                <a:solidFill>
                  <a:srgbClr val="000000"/>
                </a:solidFill>
              </a:rPr>
              <a:t>it requires that Mr. Ben be acquitted. </a:t>
            </a:r>
          </a:p>
          <a:p>
            <a:pPr algn="just"/>
            <a:endParaRPr lang="en-US" dirty="0">
              <a:solidFill>
                <a:srgbClr val="000000"/>
              </a:solidFill>
            </a:endParaRPr>
          </a:p>
          <a:p>
            <a:pPr algn="just"/>
            <a:r>
              <a:rPr lang="en-US" dirty="0" smtClean="0">
                <a:solidFill>
                  <a:srgbClr val="000000"/>
                </a:solidFill>
              </a:rPr>
              <a:t>Acquitted means found not guilty / not proven beyond a reasonable doubt. </a:t>
            </a:r>
            <a:endParaRPr lang="en-US" dirty="0">
              <a:solidFill>
                <a:srgbClr val="000000"/>
              </a:solidFill>
            </a:endParaRPr>
          </a:p>
        </p:txBody>
      </p:sp>
    </p:spTree>
    <p:extLst>
      <p:ext uri="{BB962C8B-B14F-4D97-AF65-F5344CB8AC3E}">
        <p14:creationId xmlns:p14="http://schemas.microsoft.com/office/powerpoint/2010/main" val="260748911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3251200"/>
            <a:ext cx="11704320" cy="1625600"/>
          </a:xfrm>
        </p:spPr>
        <p:txBody>
          <a:bodyPr>
            <a:normAutofit/>
          </a:bodyPr>
          <a:lstStyle/>
          <a:p>
            <a:r>
              <a:rPr lang="en-US" dirty="0" smtClean="0"/>
              <a:t>2 different types of DUI charges</a:t>
            </a:r>
            <a:endParaRPr lang="en-US" dirty="0"/>
          </a:p>
        </p:txBody>
      </p:sp>
    </p:spTree>
    <p:extLst>
      <p:ext uri="{BB962C8B-B14F-4D97-AF65-F5344CB8AC3E}">
        <p14:creationId xmlns:p14="http://schemas.microsoft.com/office/powerpoint/2010/main" val="237845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t>Reasons for Doubt From the Evidence</a:t>
            </a:r>
            <a:br>
              <a:rPr lang="en-US" sz="4600" dirty="0"/>
            </a:br>
            <a:r>
              <a:rPr lang="en-US" sz="4600" dirty="0"/>
              <a:t>DUI Per Se – Count 2</a:t>
            </a:r>
          </a:p>
        </p:txBody>
      </p:sp>
      <p:sp>
        <p:nvSpPr>
          <p:cNvPr id="3" name="Content Placeholder 2"/>
          <p:cNvSpPr>
            <a:spLocks noGrp="1"/>
          </p:cNvSpPr>
          <p:nvPr>
            <p:ph idx="1"/>
          </p:nvPr>
        </p:nvSpPr>
        <p:spPr/>
        <p:txBody>
          <a:bodyPr>
            <a:normAutofit lnSpcReduction="10000"/>
          </a:bodyPr>
          <a:lstStyle/>
          <a:p>
            <a:pPr marL="650230" lvl="1" indent="0">
              <a:buNone/>
            </a:pPr>
            <a:r>
              <a:rPr lang="en-US" b="1" u="sng" dirty="0" smtClean="0"/>
              <a:t>From their witness – Mr. </a:t>
            </a:r>
            <a:r>
              <a:rPr lang="en-US" b="1" u="sng" dirty="0" err="1" smtClean="0"/>
              <a:t>Tilson</a:t>
            </a:r>
            <a:r>
              <a:rPr lang="en-US" b="1" u="sng" dirty="0" smtClean="0"/>
              <a:t>: </a:t>
            </a:r>
          </a:p>
          <a:p>
            <a:pPr lvl="1"/>
            <a:r>
              <a:rPr lang="en-US" dirty="0" smtClean="0"/>
              <a:t>.118 based upon mouth alcohol </a:t>
            </a:r>
          </a:p>
          <a:p>
            <a:pPr lvl="1"/>
            <a:r>
              <a:rPr lang="en-US" dirty="0" smtClean="0"/>
              <a:t>.02 from breath spray</a:t>
            </a:r>
          </a:p>
          <a:p>
            <a:pPr lvl="1"/>
            <a:r>
              <a:rPr lang="en-US" dirty="0" smtClean="0"/>
              <a:t>.032 cake</a:t>
            </a:r>
          </a:p>
          <a:p>
            <a:pPr lvl="1"/>
            <a:r>
              <a:rPr lang="en-US" dirty="0" smtClean="0"/>
              <a:t>.049 gum</a:t>
            </a:r>
          </a:p>
          <a:p>
            <a:pPr lvl="1"/>
            <a:endParaRPr lang="en-US" dirty="0"/>
          </a:p>
          <a:p>
            <a:pPr lvl="1"/>
            <a:r>
              <a:rPr lang="en-US" dirty="0" smtClean="0"/>
              <a:t>The mouth alcohol problem is a real problem in this case. </a:t>
            </a:r>
            <a:endParaRPr lang="en-US" dirty="0"/>
          </a:p>
          <a:p>
            <a:pPr marL="650230" lvl="1" indent="0">
              <a:buNone/>
            </a:pPr>
            <a:endParaRPr lang="en-US" dirty="0"/>
          </a:p>
        </p:txBody>
      </p:sp>
    </p:spTree>
    <p:extLst>
      <p:ext uri="{BB962C8B-B14F-4D97-AF65-F5344CB8AC3E}">
        <p14:creationId xmlns:p14="http://schemas.microsoft.com/office/powerpoint/2010/main" val="338710262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p:txBody>
          <a:bodyPr>
            <a:normAutofit fontScale="90000"/>
          </a:bodyPr>
          <a:lstStyle/>
          <a:p>
            <a:pPr eaLnBrk="1" hangingPunct="1">
              <a:defRPr/>
            </a:pPr>
            <a:r>
              <a:rPr lang="en-US" smtClean="0"/>
              <a:t>3 things are necessary to protect against mouth alcohol </a:t>
            </a:r>
          </a:p>
        </p:txBody>
      </p:sp>
      <p:sp>
        <p:nvSpPr>
          <p:cNvPr id="22530" name="Rectangle 2"/>
          <p:cNvSpPr>
            <a:spLocks noGrp="1" noChangeArrowheads="1"/>
          </p:cNvSpPr>
          <p:nvPr>
            <p:ph type="body" idx="1"/>
          </p:nvPr>
        </p:nvSpPr>
        <p:spPr>
          <a:xfrm>
            <a:off x="650240" y="3576321"/>
            <a:ext cx="11704320" cy="5136445"/>
          </a:xfrm>
        </p:spPr>
        <p:txBody>
          <a:bodyPr/>
          <a:lstStyle/>
          <a:p>
            <a:pPr marL="0" indent="0">
              <a:buNone/>
              <a:defRPr/>
            </a:pPr>
            <a:r>
              <a:rPr lang="en-US" dirty="0" smtClean="0">
                <a:solidFill>
                  <a:srgbClr val="FF0000"/>
                </a:solidFill>
              </a:rPr>
              <a:t>1. 20-minute </a:t>
            </a:r>
            <a:r>
              <a:rPr lang="ja-JP" altLang="en-US" dirty="0" smtClean="0">
                <a:solidFill>
                  <a:srgbClr val="FF0000"/>
                </a:solidFill>
                <a:latin typeface="Arial"/>
              </a:rPr>
              <a:t>“</a:t>
            </a:r>
            <a:r>
              <a:rPr lang="en-US" dirty="0" smtClean="0">
                <a:solidFill>
                  <a:srgbClr val="FF0000"/>
                </a:solidFill>
              </a:rPr>
              <a:t>wait</a:t>
            </a:r>
            <a:r>
              <a:rPr lang="ja-JP" altLang="en-US" dirty="0" smtClean="0">
                <a:solidFill>
                  <a:srgbClr val="FF0000"/>
                </a:solidFill>
                <a:latin typeface="Arial"/>
              </a:rPr>
              <a:t>”</a:t>
            </a:r>
            <a:r>
              <a:rPr lang="en-US" dirty="0" smtClean="0">
                <a:solidFill>
                  <a:srgbClr val="FF0000"/>
                </a:solidFill>
              </a:rPr>
              <a:t> (OBSERVATION) period</a:t>
            </a:r>
          </a:p>
          <a:p>
            <a:pPr marL="731509" indent="-731509">
              <a:buAutoNum type="arabicPeriod"/>
              <a:defRPr/>
            </a:pPr>
            <a:endParaRPr lang="en-US" dirty="0" smtClean="0"/>
          </a:p>
          <a:p>
            <a:pPr marL="0" indent="0">
              <a:buNone/>
              <a:defRPr/>
            </a:pPr>
            <a:r>
              <a:rPr lang="en-US" dirty="0" smtClean="0"/>
              <a:t>2. .02 agreement of the samples</a:t>
            </a:r>
          </a:p>
          <a:p>
            <a:pPr marL="0" indent="0">
              <a:buNone/>
              <a:defRPr/>
            </a:pPr>
            <a:endParaRPr lang="en-US" dirty="0" smtClean="0"/>
          </a:p>
          <a:p>
            <a:pPr marL="0" indent="0">
              <a:buNone/>
              <a:defRPr/>
            </a:pPr>
            <a:r>
              <a:rPr lang="en-US" b="1" dirty="0" smtClean="0"/>
              <a:t>3. the slope detector in the machine (.049 on cake &amp; .11 when no alcohol should have been detected)</a:t>
            </a:r>
          </a:p>
        </p:txBody>
      </p:sp>
    </p:spTree>
    <p:extLst>
      <p:ext uri="{BB962C8B-B14F-4D97-AF65-F5344CB8AC3E}">
        <p14:creationId xmlns:p14="http://schemas.microsoft.com/office/powerpoint/2010/main" val="2489245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t>Reasons for Doubt From the Evidence</a:t>
            </a:r>
            <a:br>
              <a:rPr lang="en-US" sz="4600" dirty="0"/>
            </a:br>
            <a:r>
              <a:rPr lang="en-US" sz="4600" dirty="0"/>
              <a:t>DUI Per Se – Count 2</a:t>
            </a:r>
          </a:p>
        </p:txBody>
      </p:sp>
      <p:sp>
        <p:nvSpPr>
          <p:cNvPr id="3" name="Content Placeholder 2"/>
          <p:cNvSpPr>
            <a:spLocks noGrp="1"/>
          </p:cNvSpPr>
          <p:nvPr>
            <p:ph idx="1"/>
          </p:nvPr>
        </p:nvSpPr>
        <p:spPr/>
        <p:txBody>
          <a:bodyPr>
            <a:normAutofit lnSpcReduction="10000"/>
          </a:bodyPr>
          <a:lstStyle/>
          <a:p>
            <a:pPr marL="0" indent="0">
              <a:buNone/>
            </a:pPr>
            <a:r>
              <a:rPr lang="en-US" u="sng" dirty="0" smtClean="0"/>
              <a:t>Officer </a:t>
            </a:r>
            <a:r>
              <a:rPr lang="en-US" u="sng" dirty="0" err="1" smtClean="0"/>
              <a:t>Janke</a:t>
            </a:r>
            <a:endParaRPr lang="en-US" u="sng" dirty="0" smtClean="0"/>
          </a:p>
          <a:p>
            <a:pPr marL="0" indent="0">
              <a:buNone/>
            </a:pPr>
            <a:endParaRPr lang="en-US" u="sng" dirty="0" smtClean="0"/>
          </a:p>
          <a:p>
            <a:r>
              <a:rPr lang="en-US" dirty="0" smtClean="0"/>
              <a:t>Cannot say that the 20-minute rule that he was trained on was followed</a:t>
            </a:r>
          </a:p>
          <a:p>
            <a:pPr marL="650230" lvl="1" indent="0">
              <a:buNone/>
            </a:pPr>
            <a:endParaRPr lang="en-US" dirty="0" smtClean="0"/>
          </a:p>
          <a:p>
            <a:pPr marL="0" indent="0">
              <a:buNone/>
            </a:pPr>
            <a:r>
              <a:rPr lang="en-US" u="sng" dirty="0" smtClean="0"/>
              <a:t>Mr. </a:t>
            </a:r>
            <a:r>
              <a:rPr lang="en-US" u="sng" dirty="0" err="1" smtClean="0"/>
              <a:t>Tilson</a:t>
            </a:r>
            <a:endParaRPr lang="en-US" dirty="0" smtClean="0"/>
          </a:p>
          <a:p>
            <a:pPr marL="0" indent="0">
              <a:buNone/>
            </a:pPr>
            <a:endParaRPr lang="en-US" u="sng" dirty="0"/>
          </a:p>
          <a:p>
            <a:r>
              <a:rPr lang="en-US" dirty="0" smtClean="0"/>
              <a:t>Cannot say the 20-minute rule was followed</a:t>
            </a:r>
            <a:endParaRPr lang="en-US" dirty="0"/>
          </a:p>
          <a:p>
            <a:pPr marL="650230" lvl="1" indent="0">
              <a:buNone/>
            </a:pPr>
            <a:endParaRPr lang="en-US" dirty="0"/>
          </a:p>
        </p:txBody>
      </p:sp>
    </p:spTree>
    <p:extLst>
      <p:ext uri="{BB962C8B-B14F-4D97-AF65-F5344CB8AC3E}">
        <p14:creationId xmlns:p14="http://schemas.microsoft.com/office/powerpoint/2010/main" val="323465677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t>Reasons for Doubt From a Lack of Evidence</a:t>
            </a:r>
            <a:br>
              <a:rPr lang="en-US" sz="4600" dirty="0"/>
            </a:br>
            <a:r>
              <a:rPr lang="en-US" sz="4600" dirty="0"/>
              <a:t>DUI Per Se – Count 2</a:t>
            </a:r>
          </a:p>
        </p:txBody>
      </p:sp>
      <p:sp>
        <p:nvSpPr>
          <p:cNvPr id="3" name="Content Placeholder 2"/>
          <p:cNvSpPr>
            <a:spLocks noGrp="1"/>
          </p:cNvSpPr>
          <p:nvPr>
            <p:ph idx="1"/>
          </p:nvPr>
        </p:nvSpPr>
        <p:spPr/>
        <p:txBody>
          <a:bodyPr>
            <a:normAutofit/>
          </a:bodyPr>
          <a:lstStyle/>
          <a:p>
            <a:pPr marL="650230" lvl="1" indent="0">
              <a:buNone/>
            </a:pPr>
            <a:endParaRPr lang="en-US" dirty="0" smtClean="0"/>
          </a:p>
          <a:p>
            <a:pPr marL="1300460" lvl="2" indent="0">
              <a:buNone/>
            </a:pPr>
            <a:endParaRPr lang="en-US" dirty="0" smtClean="0"/>
          </a:p>
        </p:txBody>
      </p:sp>
      <p:sp>
        <p:nvSpPr>
          <p:cNvPr id="4" name="TextBox 3"/>
          <p:cNvSpPr txBox="1"/>
          <p:nvPr/>
        </p:nvSpPr>
        <p:spPr>
          <a:xfrm>
            <a:off x="508000" y="2275840"/>
            <a:ext cx="11988800" cy="7333289"/>
          </a:xfrm>
          <a:prstGeom prst="rect">
            <a:avLst/>
          </a:prstGeom>
          <a:noFill/>
        </p:spPr>
        <p:txBody>
          <a:bodyPr wrap="square" lIns="130046" tIns="65023" rIns="130046" bIns="65023" rtlCol="0">
            <a:spAutoFit/>
          </a:bodyPr>
          <a:lstStyle/>
          <a:p>
            <a:pPr algn="just"/>
            <a:r>
              <a:rPr lang="en-US" sz="3600" dirty="0" smtClean="0"/>
              <a:t>Where is their evidence of compliance with the 20-minute observation requirement? </a:t>
            </a:r>
          </a:p>
          <a:p>
            <a:pPr algn="just"/>
            <a:endParaRPr lang="en-US" sz="3600" dirty="0"/>
          </a:p>
          <a:p>
            <a:pPr algn="just"/>
            <a:r>
              <a:rPr lang="en-US" sz="3600" dirty="0" smtClean="0"/>
              <a:t>Where is their witness who overcomes the doubts raised by Dr. </a:t>
            </a:r>
            <a:r>
              <a:rPr lang="en-US" sz="3600" dirty="0" err="1" smtClean="0"/>
              <a:t>Hlastala</a:t>
            </a:r>
            <a:r>
              <a:rPr lang="en-US" sz="3600" dirty="0" smtClean="0"/>
              <a:t>? </a:t>
            </a:r>
            <a:endParaRPr lang="en-US" sz="3600" dirty="0"/>
          </a:p>
          <a:p>
            <a:pPr algn="just"/>
            <a:r>
              <a:rPr lang="en-US" sz="3600" dirty="0" smtClean="0"/>
              <a:t>	</a:t>
            </a:r>
            <a:r>
              <a:rPr lang="en-US" sz="3600" b="1" i="1" u="sng" dirty="0" smtClean="0"/>
              <a:t>Biological uncertainties </a:t>
            </a:r>
            <a:r>
              <a:rPr lang="en-US" sz="3600" dirty="0" smtClean="0"/>
              <a:t>completely </a:t>
            </a:r>
            <a:r>
              <a:rPr lang="en-US" sz="3600" dirty="0" err="1" smtClean="0"/>
              <a:t>unrebutted</a:t>
            </a:r>
            <a:r>
              <a:rPr lang="en-US" sz="3600" dirty="0" smtClean="0"/>
              <a:t>. </a:t>
            </a:r>
          </a:p>
          <a:p>
            <a:pPr algn="just"/>
            <a:endParaRPr lang="en-US" sz="3600" dirty="0"/>
          </a:p>
          <a:p>
            <a:pPr algn="just"/>
            <a:r>
              <a:rPr lang="en-US" sz="3600" dirty="0" smtClean="0"/>
              <a:t>Where is the witness that negates Dr. </a:t>
            </a:r>
            <a:r>
              <a:rPr lang="en-US" sz="3600" dirty="0" err="1" smtClean="0"/>
              <a:t>Hlastala’s</a:t>
            </a:r>
            <a:r>
              <a:rPr lang="en-US" sz="3600" dirty="0" smtClean="0"/>
              <a:t> testimony about the conversion from breath to blood? </a:t>
            </a:r>
          </a:p>
          <a:p>
            <a:pPr algn="just"/>
            <a:endParaRPr lang="en-US" sz="3600" dirty="0"/>
          </a:p>
          <a:p>
            <a:pPr algn="just"/>
            <a:r>
              <a:rPr lang="en-US" sz="3600" dirty="0" smtClean="0"/>
              <a:t>Where is the witness that negates temperature’s affect? </a:t>
            </a:r>
          </a:p>
          <a:p>
            <a:pPr algn="just"/>
            <a:endParaRPr lang="en-US" sz="3600" dirty="0"/>
          </a:p>
          <a:p>
            <a:pPr algn="just"/>
            <a:r>
              <a:rPr lang="en-US" sz="3600" dirty="0"/>
              <a:t>	</a:t>
            </a:r>
          </a:p>
        </p:txBody>
      </p:sp>
    </p:spTree>
    <p:extLst>
      <p:ext uri="{BB962C8B-B14F-4D97-AF65-F5344CB8AC3E}">
        <p14:creationId xmlns:p14="http://schemas.microsoft.com/office/powerpoint/2010/main" val="306299476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t>Reasons for Doubt From a Conflict in the Evidence</a:t>
            </a:r>
            <a:br>
              <a:rPr lang="en-US" sz="4600" dirty="0"/>
            </a:br>
            <a:r>
              <a:rPr lang="en-US" sz="4600" dirty="0"/>
              <a:t>DUI Per Se – Count 2</a:t>
            </a:r>
          </a:p>
        </p:txBody>
      </p:sp>
      <p:sp>
        <p:nvSpPr>
          <p:cNvPr id="3" name="Content Placeholder 2"/>
          <p:cNvSpPr>
            <a:spLocks noGrp="1"/>
          </p:cNvSpPr>
          <p:nvPr>
            <p:ph idx="1"/>
          </p:nvPr>
        </p:nvSpPr>
        <p:spPr>
          <a:xfrm>
            <a:off x="508000" y="2637214"/>
            <a:ext cx="11988800" cy="6705600"/>
          </a:xfrm>
        </p:spPr>
        <p:txBody>
          <a:bodyPr>
            <a:normAutofit fontScale="92500" lnSpcReduction="10000"/>
          </a:bodyPr>
          <a:lstStyle/>
          <a:p>
            <a:pPr lvl="1">
              <a:buFont typeface="Arial"/>
              <a:buChar char="•"/>
            </a:pPr>
            <a:r>
              <a:rPr lang="en-US" dirty="0" smtClean="0"/>
              <a:t>Where is the evidence that is consistent with intoxication? </a:t>
            </a:r>
          </a:p>
          <a:p>
            <a:pPr lvl="2">
              <a:buFont typeface="Arial"/>
              <a:buChar char="•"/>
            </a:pPr>
            <a:r>
              <a:rPr lang="en-US" dirty="0"/>
              <a:t>No impairment of speech</a:t>
            </a:r>
          </a:p>
          <a:p>
            <a:pPr lvl="2">
              <a:buFont typeface="Arial"/>
              <a:buChar char="•"/>
            </a:pPr>
            <a:r>
              <a:rPr lang="en-US" dirty="0"/>
              <a:t>No impairment of ability to stand and walk</a:t>
            </a:r>
          </a:p>
          <a:p>
            <a:pPr lvl="2">
              <a:buFont typeface="Arial"/>
              <a:buChar char="•"/>
            </a:pPr>
            <a:r>
              <a:rPr lang="en-US" dirty="0"/>
              <a:t>No impairment of ability to balance</a:t>
            </a:r>
          </a:p>
          <a:p>
            <a:pPr lvl="1">
              <a:buFont typeface="Arial"/>
              <a:buChar char="•"/>
            </a:pPr>
            <a:endParaRPr lang="en-US" dirty="0" smtClean="0"/>
          </a:p>
          <a:p>
            <a:pPr lvl="1">
              <a:buFont typeface="Arial"/>
              <a:buChar char="•"/>
            </a:pPr>
            <a:r>
              <a:rPr lang="en-US" dirty="0" smtClean="0"/>
              <a:t>Dr. </a:t>
            </a:r>
            <a:r>
              <a:rPr lang="en-US" dirty="0" err="1" smtClean="0"/>
              <a:t>Hlastala</a:t>
            </a:r>
            <a:r>
              <a:rPr lang="en-US" dirty="0" smtClean="0"/>
              <a:t> v. Mr. </a:t>
            </a:r>
            <a:r>
              <a:rPr lang="en-US" dirty="0" err="1" smtClean="0"/>
              <a:t>Tilson</a:t>
            </a:r>
            <a:endParaRPr lang="en-US" dirty="0" smtClean="0"/>
          </a:p>
          <a:p>
            <a:pPr lvl="1">
              <a:buFont typeface="Arial"/>
              <a:buChar char="•"/>
            </a:pPr>
            <a:endParaRPr lang="en-US" dirty="0"/>
          </a:p>
          <a:p>
            <a:pPr lvl="1">
              <a:buFont typeface="Arial"/>
              <a:buChar char="•"/>
            </a:pPr>
            <a:r>
              <a:rPr lang="en-US" dirty="0" smtClean="0"/>
              <a:t>Mr. </a:t>
            </a:r>
            <a:r>
              <a:rPr lang="en-US" dirty="0" err="1" smtClean="0"/>
              <a:t>Tilson</a:t>
            </a:r>
            <a:r>
              <a:rPr lang="en-US" dirty="0" smtClean="0"/>
              <a:t> – “You can rely upon it”, but 36% of the time it missed mouth alcohol.</a:t>
            </a:r>
          </a:p>
        </p:txBody>
      </p:sp>
    </p:spTree>
    <p:extLst>
      <p:ext uri="{BB962C8B-B14F-4D97-AF65-F5344CB8AC3E}">
        <p14:creationId xmlns:p14="http://schemas.microsoft.com/office/powerpoint/2010/main" val="79357389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we asking for? </a:t>
            </a:r>
            <a:endParaRPr lang="en-US" dirty="0"/>
          </a:p>
        </p:txBody>
      </p:sp>
      <p:sp>
        <p:nvSpPr>
          <p:cNvPr id="3" name="Content Placeholder 2"/>
          <p:cNvSpPr>
            <a:spLocks noGrp="1"/>
          </p:cNvSpPr>
          <p:nvPr>
            <p:ph idx="1"/>
          </p:nvPr>
        </p:nvSpPr>
        <p:spPr/>
        <p:txBody>
          <a:bodyPr/>
          <a:lstStyle/>
          <a:p>
            <a:r>
              <a:rPr lang="en-US" dirty="0" smtClean="0"/>
              <a:t>Count 1 – DUI Less Safe – Not Guilty – Not Proved Beyond a Reasonable Doubt</a:t>
            </a:r>
          </a:p>
          <a:p>
            <a:r>
              <a:rPr lang="en-US" dirty="0" smtClean="0"/>
              <a:t>Count 2 – DUI Per Se – Not Guilty – Not Proved Beyond a Reasonable Doubt</a:t>
            </a:r>
          </a:p>
          <a:p>
            <a:pPr lvl="1"/>
            <a:r>
              <a:rPr lang="en-US" dirty="0" smtClean="0"/>
              <a:t>Underage possession of alcohol</a:t>
            </a:r>
          </a:p>
          <a:p>
            <a:r>
              <a:rPr lang="en-US" dirty="0" smtClean="0"/>
              <a:t>Count 3 – Failure to Maintain Lane – Guilty</a:t>
            </a:r>
          </a:p>
          <a:p>
            <a:pPr marL="0" indent="0">
              <a:buNone/>
            </a:pPr>
            <a:endParaRPr lang="en-US" dirty="0" smtClean="0"/>
          </a:p>
        </p:txBody>
      </p:sp>
    </p:spTree>
    <p:extLst>
      <p:ext uri="{BB962C8B-B14F-4D97-AF65-F5344CB8AC3E}">
        <p14:creationId xmlns:p14="http://schemas.microsoft.com/office/powerpoint/2010/main" val="2375022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1182870"/>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Why is the Mouth Alcohol Defense my </a:t>
            </a:r>
            <a:br>
              <a:rPr lang="en-US" sz="5400" dirty="0">
                <a:latin typeface="Georgia" panose="02040502050405020303" pitchFamily="18" charset="0"/>
              </a:rPr>
            </a:br>
            <a:r>
              <a:rPr lang="en-US" sz="5400" dirty="0">
                <a:latin typeface="Georgia" panose="02040502050405020303" pitchFamily="18" charset="0"/>
              </a:rPr>
              <a:t>“go-to” defense?</a:t>
            </a:r>
            <a:r>
              <a:rPr lang="en-US" sz="5000" dirty="0"/>
              <a:t/>
            </a:r>
            <a:br>
              <a:rPr lang="en-US" sz="5000" dirty="0"/>
            </a:br>
            <a:endParaRPr sz="5000" dirty="0"/>
          </a:p>
        </p:txBody>
      </p:sp>
      <p:sp>
        <p:nvSpPr>
          <p:cNvPr id="3" name="Text Placeholder 2">
            <a:extLst>
              <a:ext uri="{FF2B5EF4-FFF2-40B4-BE49-F238E27FC236}">
                <a16:creationId xmlns="" xmlns:a16="http://schemas.microsoft.com/office/drawing/2014/main" id="{B36915E4-D0D4-4AFE-98F8-26CB475763A7}"/>
              </a:ext>
            </a:extLst>
          </p:cNvPr>
          <p:cNvSpPr>
            <a:spLocks noGrp="1"/>
          </p:cNvSpPr>
          <p:nvPr>
            <p:ph type="body" idx="1"/>
          </p:nvPr>
        </p:nvSpPr>
        <p:spPr>
          <a:xfrm>
            <a:off x="508000" y="3099955"/>
            <a:ext cx="11988800" cy="6096000"/>
          </a:xfrm>
        </p:spPr>
        <p:txBody>
          <a:bodyPr anchor="t"/>
          <a:lstStyle/>
          <a:p>
            <a:pPr marL="0" indent="0" algn="ctr" eaLnBrk="1" hangingPunct="1">
              <a:buNone/>
              <a:defRPr/>
            </a:pPr>
            <a:r>
              <a:rPr lang="en-US" sz="4400" dirty="0">
                <a:latin typeface="+mn-lt"/>
                <a:cs typeface="Georgia" charset="0"/>
                <a:sym typeface="Georgia" charset="0"/>
              </a:rPr>
              <a:t>1. My clients are broke, </a:t>
            </a:r>
            <a:r>
              <a:rPr lang="en-US" sz="4400" dirty="0">
                <a:solidFill>
                  <a:srgbClr val="FF0000"/>
                </a:solidFill>
                <a:latin typeface="+mn-lt"/>
                <a:cs typeface="Georgia" charset="0"/>
                <a:sym typeface="Georgia" charset="0"/>
              </a:rPr>
              <a:t>and it is affordable.</a:t>
            </a:r>
          </a:p>
          <a:p>
            <a:pPr marL="0" indent="0" algn="ctr" eaLnBrk="1" hangingPunct="1">
              <a:buNone/>
              <a:defRPr/>
            </a:pPr>
            <a:endParaRPr lang="en-US" sz="4400" dirty="0">
              <a:latin typeface="+mn-lt"/>
              <a:ea typeface="ヒラギノ明朝 ProN W3" charset="0"/>
              <a:cs typeface="ヒラギノ明朝 ProN W3" charset="0"/>
              <a:sym typeface="Georgia" charset="0"/>
            </a:endParaRPr>
          </a:p>
          <a:p>
            <a:pPr marL="0" indent="0" algn="ctr" eaLnBrk="1" hangingPunct="1">
              <a:buNone/>
              <a:defRPr/>
            </a:pPr>
            <a:r>
              <a:rPr lang="en-US" sz="4400" dirty="0">
                <a:latin typeface="+mn-lt"/>
                <a:cs typeface="Georgia" charset="0"/>
                <a:sym typeface="Georgia" charset="0"/>
              </a:rPr>
              <a:t>2. They want a Not Guilty, </a:t>
            </a:r>
            <a:r>
              <a:rPr lang="en-US" sz="4400" dirty="0">
                <a:solidFill>
                  <a:srgbClr val="FF0000"/>
                </a:solidFill>
                <a:latin typeface="+mn-lt"/>
                <a:cs typeface="Georgia" charset="0"/>
                <a:sym typeface="Georgia" charset="0"/>
              </a:rPr>
              <a:t>and it works.</a:t>
            </a:r>
            <a:endParaRPr lang="en-US" sz="4400" dirty="0">
              <a:solidFill>
                <a:srgbClr val="FF0000"/>
              </a:solidFill>
              <a:latin typeface="+mn-lt"/>
              <a:ea typeface="ヒラギノ明朝 ProN W3" charset="0"/>
              <a:cs typeface="ヒラギノ明朝 ProN W3" charset="0"/>
              <a:sym typeface="Georgia" charset="0"/>
            </a:endParaRPr>
          </a:p>
          <a:p>
            <a:pPr marL="0" indent="0">
              <a:buNone/>
            </a:pPr>
            <a:endParaRPr lang="en-US" dirty="0"/>
          </a:p>
        </p:txBody>
      </p:sp>
    </p:spTree>
    <p:extLst>
      <p:ext uri="{BB962C8B-B14F-4D97-AF65-F5344CB8AC3E}">
        <p14:creationId xmlns:p14="http://schemas.microsoft.com/office/powerpoint/2010/main" val="2578663759"/>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1182870"/>
            <a:ext cx="11988800" cy="1219200"/>
          </a:xfrm>
          <a:prstGeom prst="rect">
            <a:avLst/>
          </a:prstGeom>
        </p:spPr>
        <p:txBody>
          <a:bodyPr>
            <a:noAutofit/>
          </a:bodyPr>
          <a:lstStyle>
            <a:lvl1pPr algn="l" defTabSz="397256">
              <a:spcBef>
                <a:spcPts val="1000"/>
              </a:spcBef>
              <a:defRPr sz="4760"/>
            </a:lvl1pPr>
          </a:lstStyle>
          <a:p>
            <a:pPr algn="ctr"/>
            <a:r>
              <a:rPr lang="en-US" sz="5400" dirty="0" smtClean="0">
                <a:latin typeface="Georgia" panose="02040502050405020303" pitchFamily="18" charset="0"/>
              </a:rPr>
              <a:t>Let’s prepare ourselves. </a:t>
            </a:r>
            <a:endParaRPr sz="5000" dirty="0"/>
          </a:p>
        </p:txBody>
      </p:sp>
      <p:sp>
        <p:nvSpPr>
          <p:cNvPr id="3" name="Text Placeholder 2">
            <a:extLst>
              <a:ext uri="{FF2B5EF4-FFF2-40B4-BE49-F238E27FC236}">
                <a16:creationId xmlns="" xmlns:a16="http://schemas.microsoft.com/office/drawing/2014/main" id="{B36915E4-D0D4-4AFE-98F8-26CB475763A7}"/>
              </a:ext>
            </a:extLst>
          </p:cNvPr>
          <p:cNvSpPr>
            <a:spLocks noGrp="1"/>
          </p:cNvSpPr>
          <p:nvPr>
            <p:ph type="body" idx="1"/>
          </p:nvPr>
        </p:nvSpPr>
        <p:spPr>
          <a:xfrm>
            <a:off x="508000" y="3099955"/>
            <a:ext cx="11988800" cy="6096000"/>
          </a:xfrm>
        </p:spPr>
        <p:txBody>
          <a:bodyPr anchor="t"/>
          <a:lstStyle/>
          <a:p>
            <a:pPr marL="0" indent="0" algn="ctr" eaLnBrk="1" hangingPunct="1">
              <a:buNone/>
              <a:defRPr/>
            </a:pPr>
            <a:r>
              <a:rPr lang="en-US" sz="4400" dirty="0" smtClean="0">
                <a:latin typeface="+mn-lt"/>
                <a:cs typeface="Georgia" charset="0"/>
                <a:sym typeface="Georgia" charset="0"/>
              </a:rPr>
              <a:t>Why are you doing this?</a:t>
            </a:r>
          </a:p>
          <a:p>
            <a:pPr marL="0" indent="0" algn="ctr" eaLnBrk="1" hangingPunct="1">
              <a:buNone/>
              <a:defRPr/>
            </a:pPr>
            <a:r>
              <a:rPr lang="en-US" sz="4400" dirty="0" smtClean="0">
                <a:latin typeface="+mn-lt"/>
                <a:cs typeface="Georgia" charset="0"/>
                <a:sym typeface="Georgia" charset="0"/>
              </a:rPr>
              <a:t>Who is this about?</a:t>
            </a:r>
          </a:p>
          <a:p>
            <a:pPr marL="0" indent="0" algn="ctr" eaLnBrk="1" hangingPunct="1">
              <a:buNone/>
              <a:defRPr/>
            </a:pPr>
            <a:r>
              <a:rPr lang="en-US" sz="4400" dirty="0" smtClean="0">
                <a:latin typeface="+mn-lt"/>
                <a:cs typeface="Georgia" charset="0"/>
                <a:sym typeface="Georgia" charset="0"/>
              </a:rPr>
              <a:t>Can we accept losing?</a:t>
            </a:r>
          </a:p>
          <a:p>
            <a:pPr marL="0" indent="0" algn="ctr" eaLnBrk="1" hangingPunct="1">
              <a:buNone/>
              <a:defRPr/>
            </a:pPr>
            <a:r>
              <a:rPr lang="en-US" dirty="0" smtClean="0"/>
              <a:t>*Are you sure you </a:t>
            </a:r>
            <a:r>
              <a:rPr lang="en-US" u="sng" dirty="0" smtClean="0"/>
              <a:t>must</a:t>
            </a:r>
            <a:r>
              <a:rPr lang="en-US" dirty="0" smtClean="0"/>
              <a:t> do this on </a:t>
            </a:r>
            <a:r>
              <a:rPr lang="en-US" smtClean="0"/>
              <a:t>a budget?</a:t>
            </a:r>
            <a:endParaRPr lang="en-US" dirty="0"/>
          </a:p>
        </p:txBody>
      </p:sp>
    </p:spTree>
    <p:extLst>
      <p:ext uri="{BB962C8B-B14F-4D97-AF65-F5344CB8AC3E}">
        <p14:creationId xmlns:p14="http://schemas.microsoft.com/office/powerpoint/2010/main" val="347940482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The Mouth Alcohol Defense starts with the </a:t>
            </a:r>
            <a:r>
              <a:rPr lang="en-US" sz="5400" dirty="0" err="1">
                <a:latin typeface="Georgia" panose="02040502050405020303" pitchFamily="18" charset="0"/>
              </a:rPr>
              <a:t>Intoxilyzer</a:t>
            </a:r>
            <a:r>
              <a:rPr lang="en-US" sz="5400" dirty="0">
                <a:latin typeface="Georgia" panose="02040502050405020303" pitchFamily="18" charset="0"/>
              </a:rPr>
              <a:t> Operator’s Manual</a:t>
            </a:r>
          </a:p>
        </p:txBody>
      </p:sp>
      <p:pic>
        <p:nvPicPr>
          <p:cNvPr id="6" name="Picture 1">
            <a:extLst>
              <a:ext uri="{FF2B5EF4-FFF2-40B4-BE49-F238E27FC236}">
                <a16:creationId xmlns="" xmlns:a16="http://schemas.microsoft.com/office/drawing/2014/main" id="{6E259EEF-D9CA-4F57-A286-DE9BADCA06B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1100" y="2590800"/>
            <a:ext cx="5562600" cy="6413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16665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The Mouth Alcohol Defense starts with the </a:t>
            </a:r>
            <a:r>
              <a:rPr lang="en-US" sz="5400" dirty="0" err="1">
                <a:latin typeface="Georgia" panose="02040502050405020303" pitchFamily="18" charset="0"/>
              </a:rPr>
              <a:t>Intoxilyzer</a:t>
            </a:r>
            <a:r>
              <a:rPr lang="en-US" sz="5400" dirty="0">
                <a:latin typeface="Georgia" panose="02040502050405020303" pitchFamily="18" charset="0"/>
              </a:rPr>
              <a:t> Operator’s Manual</a:t>
            </a:r>
          </a:p>
        </p:txBody>
      </p:sp>
      <p:pic>
        <p:nvPicPr>
          <p:cNvPr id="2" name="Picture 1" descr="Screen Shot 2018-12-07 at 2.14.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257" y="2864275"/>
            <a:ext cx="10658048" cy="6641798"/>
          </a:xfrm>
          <a:prstGeom prst="rect">
            <a:avLst/>
          </a:prstGeom>
        </p:spPr>
      </p:pic>
    </p:spTree>
    <p:extLst>
      <p:ext uri="{BB962C8B-B14F-4D97-AF65-F5344CB8AC3E}">
        <p14:creationId xmlns:p14="http://schemas.microsoft.com/office/powerpoint/2010/main" val="268599054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FF3AC28A-4B61-42C0-BC3E-9CA2C109A340}"/>
              </a:ext>
            </a:extLst>
          </p:cNvPr>
          <p:cNvSpPr>
            <a:spLocks noGrp="1"/>
          </p:cNvSpPr>
          <p:nvPr>
            <p:ph type="body" sz="quarter" idx="13"/>
          </p:nvPr>
        </p:nvSpPr>
        <p:spPr>
          <a:xfrm>
            <a:off x="815163" y="8327012"/>
            <a:ext cx="11938000" cy="1795363"/>
          </a:xfrm>
        </p:spPr>
        <p:txBody>
          <a:bodyPr/>
          <a:lstStyle/>
          <a:p>
            <a:pPr algn="r" eaLnBrk="1" hangingPunct="1"/>
            <a:r>
              <a:rPr lang="en-US" altLang="en-US" dirty="0">
                <a:solidFill>
                  <a:schemeClr val="tx1"/>
                </a:solidFill>
                <a:latin typeface="+mn-lt"/>
                <a:ea typeface="MS PGothic" panose="020B0600070205080204" pitchFamily="34" charset="-128"/>
                <a:sym typeface="Georgia" panose="02040502050405020303" pitchFamily="18" charset="0"/>
              </a:rPr>
              <a:t>2012 Refresher Manual, p. 9</a:t>
            </a:r>
          </a:p>
          <a:p>
            <a:pPr algn="r" eaLnBrk="1" hangingPunct="1"/>
            <a:r>
              <a:rPr lang="en-US" altLang="en-US" dirty="0">
                <a:solidFill>
                  <a:schemeClr val="tx1"/>
                </a:solidFill>
                <a:latin typeface="+mn-lt"/>
                <a:ea typeface="MS PGothic" panose="020B0600070205080204" pitchFamily="34" charset="-128"/>
                <a:sym typeface="Georgia" panose="02040502050405020303" pitchFamily="18" charset="0"/>
              </a:rPr>
              <a:t>** This quote is not present in prior Operator Manuals</a:t>
            </a:r>
          </a:p>
          <a:p>
            <a:endParaRPr lang="en-US" dirty="0"/>
          </a:p>
        </p:txBody>
      </p:sp>
      <p:sp>
        <p:nvSpPr>
          <p:cNvPr id="6" name="Shape 156">
            <a:extLst>
              <a:ext uri="{FF2B5EF4-FFF2-40B4-BE49-F238E27FC236}">
                <a16:creationId xmlns="" xmlns:a16="http://schemas.microsoft.com/office/drawing/2014/main" id="{A5B7C5AC-6DF7-4477-A6DD-34DAA429206C}"/>
              </a:ext>
            </a:extLst>
          </p:cNvPr>
          <p:cNvSpPr txBox="1">
            <a:spLocks/>
          </p:cNvSpPr>
          <p:nvPr/>
        </p:nvSpPr>
        <p:spPr>
          <a:xfrm>
            <a:off x="508000" y="693774"/>
            <a:ext cx="11988800" cy="328280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ormAutofit/>
          </a:bodyPr>
          <a:lstStyle>
            <a:lvl1pPr marL="0" marR="0" indent="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1pPr>
            <a:lvl2pPr marL="0" marR="0" indent="2286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2pPr>
            <a:lvl3pPr marL="0" marR="0" indent="4572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3pPr>
            <a:lvl4pPr marL="0" marR="0" indent="6858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4pPr>
            <a:lvl5pPr marL="0" marR="0" indent="9144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R="182880" defTabSz="182880" hangingPunct="1">
              <a:defRPr sz="480">
                <a:solidFill>
                  <a:srgbClr val="000000"/>
                </a:solidFill>
                <a:latin typeface="Times New Roman"/>
                <a:ea typeface="Times New Roman"/>
                <a:cs typeface="Times New Roman"/>
                <a:sym typeface="Times New Roman"/>
              </a:defRPr>
            </a:pPr>
            <a:r>
              <a:rPr lang="en-US" altLang="en-US" sz="5000" dirty="0">
                <a:solidFill>
                  <a:srgbClr val="000000"/>
                </a:solidFill>
                <a:latin typeface="Georgia" panose="02040502050405020303" pitchFamily="18" charset="0"/>
                <a:ea typeface="Times New Roman"/>
                <a:cs typeface="Times New Roman"/>
                <a:sym typeface="Georgia" panose="02040502050405020303" pitchFamily="18" charset="0"/>
              </a:rPr>
              <a:t>The possibility of mouth alcohol is dangerous stuff when the State relies upon a breath test to prove a </a:t>
            </a:r>
            <a:r>
              <a:rPr lang="en-US" altLang="ja-JP" sz="5000" dirty="0">
                <a:solidFill>
                  <a:srgbClr val="000000"/>
                </a:solidFill>
                <a:latin typeface="Georgia" panose="02040502050405020303" pitchFamily="18" charset="0"/>
                <a:ea typeface="Times New Roman"/>
                <a:cs typeface="Times New Roman"/>
                <a:sym typeface="Georgia" panose="02040502050405020303" pitchFamily="18" charset="0"/>
              </a:rPr>
              <a:t>“per se” charge.</a:t>
            </a:r>
            <a:endParaRPr lang="en-US" sz="5000" dirty="0">
              <a:solidFill>
                <a:srgbClr val="000000"/>
              </a:solidFill>
              <a:latin typeface="Georgia" panose="02040502050405020303" pitchFamily="18" charset="0"/>
              <a:ea typeface="Times New Roman"/>
              <a:cs typeface="Times New Roman"/>
              <a:sym typeface="Times New Roman"/>
            </a:endParaRPr>
          </a:p>
        </p:txBody>
      </p:sp>
      <p:pic>
        <p:nvPicPr>
          <p:cNvPr id="7" name="Picture 2">
            <a:extLst>
              <a:ext uri="{FF2B5EF4-FFF2-40B4-BE49-F238E27FC236}">
                <a16:creationId xmlns="" xmlns:a16="http://schemas.microsoft.com/office/drawing/2014/main" id="{DB8945BA-D463-41C4-913D-C87B1D3B1BDA}"/>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4456363"/>
            <a:ext cx="11988800" cy="17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49120123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56">
            <a:extLst>
              <a:ext uri="{FF2B5EF4-FFF2-40B4-BE49-F238E27FC236}">
                <a16:creationId xmlns="" xmlns:a16="http://schemas.microsoft.com/office/drawing/2014/main" id="{A5B7C5AC-6DF7-4477-A6DD-34DAA429206C}"/>
              </a:ext>
            </a:extLst>
          </p:cNvPr>
          <p:cNvSpPr txBox="1">
            <a:spLocks/>
          </p:cNvSpPr>
          <p:nvPr/>
        </p:nvSpPr>
        <p:spPr>
          <a:xfrm>
            <a:off x="508000" y="693774"/>
            <a:ext cx="11988800" cy="18465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ormAutofit fontScale="92500" lnSpcReduction="20000"/>
          </a:bodyPr>
          <a:lstStyle>
            <a:lvl1pPr marL="0" marR="0" indent="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1pPr>
            <a:lvl2pPr marL="0" marR="0" indent="2286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2pPr>
            <a:lvl3pPr marL="0" marR="0" indent="4572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3pPr>
            <a:lvl4pPr marL="0" marR="0" indent="6858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4pPr>
            <a:lvl5pPr marL="0" marR="0" indent="9144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R="182880" defTabSz="182880" hangingPunct="1">
              <a:defRPr sz="480">
                <a:solidFill>
                  <a:srgbClr val="000000"/>
                </a:solidFill>
                <a:latin typeface="Times New Roman"/>
                <a:ea typeface="Times New Roman"/>
                <a:cs typeface="Times New Roman"/>
                <a:sym typeface="Times New Roman"/>
              </a:defRPr>
            </a:pPr>
            <a:r>
              <a:rPr lang="en-US" sz="5000" dirty="0" smtClean="0">
                <a:solidFill>
                  <a:srgbClr val="000000"/>
                </a:solidFill>
                <a:latin typeface="Georgia" panose="02040502050405020303" pitchFamily="18" charset="0"/>
                <a:ea typeface="Times New Roman"/>
                <a:cs typeface="Times New Roman"/>
                <a:sym typeface="Times New Roman"/>
              </a:rPr>
              <a:t>The importance of eliminating mouth alcohol/residual alcohol didn’t change with the </a:t>
            </a:r>
            <a:r>
              <a:rPr lang="en-US" sz="5000" dirty="0" err="1" smtClean="0">
                <a:solidFill>
                  <a:srgbClr val="000000"/>
                </a:solidFill>
                <a:latin typeface="Georgia" panose="02040502050405020303" pitchFamily="18" charset="0"/>
                <a:ea typeface="Times New Roman"/>
                <a:cs typeface="Times New Roman"/>
                <a:sym typeface="Times New Roman"/>
              </a:rPr>
              <a:t>Intoxilyzer</a:t>
            </a:r>
            <a:r>
              <a:rPr lang="en-US" sz="5000" dirty="0" smtClean="0">
                <a:solidFill>
                  <a:srgbClr val="000000"/>
                </a:solidFill>
                <a:latin typeface="Georgia" panose="02040502050405020303" pitchFamily="18" charset="0"/>
                <a:ea typeface="Times New Roman"/>
                <a:cs typeface="Times New Roman"/>
                <a:sym typeface="Times New Roman"/>
              </a:rPr>
              <a:t> 9000.</a:t>
            </a:r>
            <a:endParaRPr lang="en-US" sz="5000" dirty="0">
              <a:solidFill>
                <a:srgbClr val="000000"/>
              </a:solidFill>
              <a:latin typeface="Georgia" panose="02040502050405020303" pitchFamily="18" charset="0"/>
              <a:ea typeface="Times New Roman"/>
              <a:cs typeface="Times New Roman"/>
              <a:sym typeface="Times New Roman"/>
            </a:endParaRPr>
          </a:p>
        </p:txBody>
      </p:sp>
      <p:pic>
        <p:nvPicPr>
          <p:cNvPr id="4" name="Picture 3" descr="Screen Shot 2018-12-07 at 2.19.11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000" y="5317588"/>
            <a:ext cx="11988800" cy="2107691"/>
          </a:xfrm>
          <a:prstGeom prst="rect">
            <a:avLst/>
          </a:prstGeom>
        </p:spPr>
      </p:pic>
    </p:spTree>
    <p:extLst>
      <p:ext uri="{BB962C8B-B14F-4D97-AF65-F5344CB8AC3E}">
        <p14:creationId xmlns:p14="http://schemas.microsoft.com/office/powerpoint/2010/main" val="170054800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title"/>
          </p:nvPr>
        </p:nvSpPr>
        <p:spPr>
          <a:xfrm>
            <a:off x="508000" y="827809"/>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3 Safeguards Against Mouth Alcohol From the Manual</a:t>
            </a:r>
            <a:endParaRPr sz="5400" dirty="0">
              <a:latin typeface="Georgia" panose="02040502050405020303" pitchFamily="18" charset="0"/>
            </a:endParaRPr>
          </a:p>
        </p:txBody>
      </p:sp>
      <p:sp>
        <p:nvSpPr>
          <p:cNvPr id="180" name="Shape 180"/>
          <p:cNvSpPr>
            <a:spLocks noGrp="1"/>
          </p:cNvSpPr>
          <p:nvPr>
            <p:ph type="body" idx="1"/>
          </p:nvPr>
        </p:nvSpPr>
        <p:spPr>
          <a:xfrm>
            <a:off x="508000" y="2628900"/>
            <a:ext cx="11591851" cy="3644309"/>
          </a:xfrm>
          <a:prstGeom prst="rect">
            <a:avLst/>
          </a:prstGeom>
        </p:spPr>
        <p:txBody>
          <a:bodyPr>
            <a:normAutofit fontScale="92500"/>
          </a:bodyPr>
          <a:lstStyle/>
          <a:p>
            <a:pPr marL="0" indent="0">
              <a:buClr>
                <a:srgbClr val="000000"/>
              </a:buClr>
              <a:buSzPct val="125000"/>
              <a:buFont typeface="Georgia" panose="02040502050405020303" pitchFamily="18" charset="0"/>
              <a:buChar char="•"/>
            </a:pPr>
            <a:r>
              <a:rPr lang="en-US" altLang="en-US" sz="4800" dirty="0">
                <a:solidFill>
                  <a:srgbClr val="FF0000"/>
                </a:solidFill>
                <a:latin typeface="+mn-lt"/>
                <a:sym typeface="Georgia" panose="02040502050405020303" pitchFamily="18" charset="0"/>
              </a:rPr>
              <a:t> 20-minute </a:t>
            </a:r>
            <a:r>
              <a:rPr lang="ja-JP" altLang="en-US" sz="4800" dirty="0">
                <a:solidFill>
                  <a:srgbClr val="FF0000"/>
                </a:solidFill>
                <a:latin typeface="+mn-lt"/>
                <a:sym typeface="Georgia" panose="02040502050405020303" pitchFamily="18" charset="0"/>
              </a:rPr>
              <a:t>“</a:t>
            </a:r>
            <a:r>
              <a:rPr lang="en-US" altLang="ja-JP" sz="4800" dirty="0">
                <a:solidFill>
                  <a:srgbClr val="FF0000"/>
                </a:solidFill>
                <a:latin typeface="+mn-lt"/>
                <a:sym typeface="Georgia" panose="02040502050405020303" pitchFamily="18" charset="0"/>
              </a:rPr>
              <a:t>wait</a:t>
            </a:r>
            <a:r>
              <a:rPr lang="ja-JP" altLang="en-US" sz="4800" dirty="0">
                <a:solidFill>
                  <a:srgbClr val="FF0000"/>
                </a:solidFill>
                <a:latin typeface="+mn-lt"/>
                <a:sym typeface="Georgia" panose="02040502050405020303" pitchFamily="18" charset="0"/>
              </a:rPr>
              <a:t>”</a:t>
            </a:r>
            <a:r>
              <a:rPr lang="en-US" altLang="ja-JP" sz="4800" dirty="0">
                <a:solidFill>
                  <a:srgbClr val="FF0000"/>
                </a:solidFill>
                <a:latin typeface="+mn-lt"/>
                <a:sym typeface="Georgia" panose="02040502050405020303" pitchFamily="18" charset="0"/>
              </a:rPr>
              <a:t> (OBSERVATION) period</a:t>
            </a:r>
            <a:endParaRPr lang="en-US" altLang="en-US" sz="4800" dirty="0">
              <a:latin typeface="+mn-lt"/>
            </a:endParaRPr>
          </a:p>
          <a:p>
            <a:pPr marL="0" indent="0">
              <a:buClr>
                <a:srgbClr val="000000"/>
              </a:buClr>
              <a:buSzPct val="125000"/>
              <a:buFont typeface="Georgia" panose="02040502050405020303" pitchFamily="18" charset="0"/>
              <a:buChar char="•"/>
            </a:pPr>
            <a:r>
              <a:rPr lang="en-US" altLang="en-US" sz="4800" dirty="0">
                <a:latin typeface="+mn-lt"/>
                <a:sym typeface="Georgia" panose="02040502050405020303" pitchFamily="18" charset="0"/>
              </a:rPr>
              <a:t> .02 agreement of the samples (the consecutive samples vary by more than .02)</a:t>
            </a:r>
            <a:endParaRPr lang="en-US" altLang="en-US" sz="48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4800" dirty="0">
                <a:latin typeface="+mn-lt"/>
                <a:sym typeface="Georgia" panose="02040502050405020303" pitchFamily="18" charset="0"/>
              </a:rPr>
              <a:t> the slope detector in the machine (Invalid Sample)</a:t>
            </a:r>
            <a:endParaRPr lang="en-US" altLang="en-US" sz="4800" dirty="0">
              <a:latin typeface="+mn-lt"/>
              <a:ea typeface="ヒラギノ明朝 ProN W3" charset="-128"/>
              <a:sym typeface="Georgia" panose="02040502050405020303" pitchFamily="18" charset="0"/>
            </a:endParaRPr>
          </a:p>
          <a:p>
            <a:pPr marL="0" indent="0" defTabSz="578358">
              <a:spcBef>
                <a:spcPts val="2300"/>
              </a:spcBef>
              <a:buClrTx/>
              <a:buSzTx/>
              <a:buFontTx/>
              <a:buNone/>
              <a:defRPr sz="3564"/>
            </a:pPr>
            <a:endParaRPr dirty="0"/>
          </a:p>
        </p:txBody>
      </p:sp>
      <p:graphicFrame>
        <p:nvGraphicFramePr>
          <p:cNvPr id="5" name="Group 4">
            <a:extLst>
              <a:ext uri="{FF2B5EF4-FFF2-40B4-BE49-F238E27FC236}">
                <a16:creationId xmlns="" xmlns:a16="http://schemas.microsoft.com/office/drawing/2014/main" id="{7887F776-7D7E-4208-BEFD-CCA668997ABE}"/>
              </a:ext>
            </a:extLst>
          </p:cNvPr>
          <p:cNvGraphicFramePr>
            <a:graphicFrameLocks noGrp="1"/>
          </p:cNvGraphicFramePr>
          <p:nvPr>
            <p:extLst>
              <p:ext uri="{D42A27DB-BD31-4B8C-83A1-F6EECF244321}">
                <p14:modId xmlns:p14="http://schemas.microsoft.com/office/powerpoint/2010/main" val="1576087497"/>
              </p:ext>
            </p:extLst>
          </p:nvPr>
        </p:nvGraphicFramePr>
        <p:xfrm>
          <a:off x="1269206" y="7961898"/>
          <a:ext cx="10466387" cy="1506537"/>
        </p:xfrm>
        <a:graphic>
          <a:graphicData uri="http://schemas.openxmlformats.org/drawingml/2006/table">
            <a:tbl>
              <a:tblPr/>
              <a:tblGrid>
                <a:gridCol w="3487737">
                  <a:extLst>
                    <a:ext uri="{9D8B030D-6E8A-4147-A177-3AD203B41FA5}">
                      <a16:colId xmlns="" xmlns:a16="http://schemas.microsoft.com/office/drawing/2014/main" val="20000"/>
                    </a:ext>
                  </a:extLst>
                </a:gridCol>
                <a:gridCol w="3917950">
                  <a:extLst>
                    <a:ext uri="{9D8B030D-6E8A-4147-A177-3AD203B41FA5}">
                      <a16:colId xmlns="" xmlns:a16="http://schemas.microsoft.com/office/drawing/2014/main" val="20001"/>
                    </a:ext>
                  </a:extLst>
                </a:gridCol>
                <a:gridCol w="3060700">
                  <a:extLst>
                    <a:ext uri="{9D8B030D-6E8A-4147-A177-3AD203B41FA5}">
                      <a16:colId xmlns="" xmlns:a16="http://schemas.microsoft.com/office/drawing/2014/main" val="20002"/>
                    </a:ext>
                  </a:extLst>
                </a:gridCol>
              </a:tblGrid>
              <a:tr h="673242">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2009 Manual, p. 26</a:t>
                      </a:r>
                    </a:p>
                  </a:txBody>
                  <a:tcPr marL="50800" marR="50800" marT="50811" marB="50811" horzOverflow="overflow">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dirty="0">
                          <a:ln>
                            <a:noFill/>
                          </a:ln>
                          <a:solidFill>
                            <a:schemeClr val="tx1"/>
                          </a:solidFill>
                          <a:effectLst/>
                          <a:latin typeface="Georgia" charset="0"/>
                          <a:ea typeface="ヒラギノ角ゴ ProN W3" charset="0"/>
                          <a:cs typeface="Georgia" charset="0"/>
                          <a:sym typeface="Georgia" charset="0"/>
                        </a:rPr>
                        <a:t>2007 Manual, p. 27</a:t>
                      </a:r>
                    </a:p>
                  </a:txBody>
                  <a:tcPr marL="50800" marR="50800" marT="50811" marB="50811"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dirty="0">
                          <a:ln>
                            <a:noFill/>
                          </a:ln>
                          <a:solidFill>
                            <a:schemeClr val="tx1"/>
                          </a:solidFill>
                          <a:effectLst/>
                          <a:latin typeface="Georgia" charset="0"/>
                          <a:ea typeface="ヒラギノ角ゴ ProN W3" charset="0"/>
                          <a:cs typeface="Georgia" charset="0"/>
                          <a:sym typeface="Georgia" charset="0"/>
                        </a:rPr>
                        <a:t>2003 Manual, p. 22</a:t>
                      </a:r>
                    </a:p>
                  </a:txBody>
                  <a:tcPr marL="50800" marR="50800" marT="50811" marB="50811" horzOverflow="overflow">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833295">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2002 Manual, p. 22</a:t>
                      </a:r>
                    </a:p>
                  </a:txBody>
                  <a:tcPr marL="50800" marR="50800" marT="50811" marB="50811" horzOverflow="overflow">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2012 Refresher Manual, p. 10</a:t>
                      </a:r>
                    </a:p>
                  </a:txBody>
                  <a:tcPr marL="50800" marR="50800" marT="50811" marB="50811"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sz="2400" b="0" i="0" u="none" strike="noStrike" cap="none" normalizeH="0" baseline="0" dirty="0">
                        <a:ln>
                          <a:noFill/>
                        </a:ln>
                        <a:solidFill>
                          <a:schemeClr val="tx1"/>
                        </a:solidFill>
                        <a:effectLst/>
                        <a:latin typeface="Georgia" charset="0"/>
                        <a:ea typeface="ヒラギノ明朝 ProN W3" charset="0"/>
                        <a:cs typeface="ヒラギノ明朝 ProN W3" charset="0"/>
                        <a:sym typeface="Georgia" charset="0"/>
                      </a:endParaRPr>
                    </a:p>
                  </a:txBody>
                  <a:tcPr marL="50800" marR="50800" marT="50811" marB="50811" horzOverflow="overflow">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pic>
        <p:nvPicPr>
          <p:cNvPr id="6" name="Picture 3">
            <a:extLst>
              <a:ext uri="{FF2B5EF4-FFF2-40B4-BE49-F238E27FC236}">
                <a16:creationId xmlns="" xmlns:a16="http://schemas.microsoft.com/office/drawing/2014/main" id="{2DE94FB7-62AD-4D62-AD1C-D771244CD5A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649" y="5974553"/>
            <a:ext cx="11786688" cy="150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54790608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title"/>
          </p:nvPr>
        </p:nvSpPr>
        <p:spPr>
          <a:xfrm>
            <a:off x="91569" y="827809"/>
            <a:ext cx="12820073"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The Mouth Alcohol Problem:</a:t>
            </a:r>
            <a:br>
              <a:rPr lang="en-US" sz="5400" dirty="0">
                <a:latin typeface="Georgia" panose="02040502050405020303" pitchFamily="18" charset="0"/>
              </a:rPr>
            </a:br>
            <a:r>
              <a:rPr lang="en-US" sz="5400" dirty="0">
                <a:latin typeface="Georgia" panose="02040502050405020303" pitchFamily="18" charset="0"/>
              </a:rPr>
              <a:t>The </a:t>
            </a:r>
            <a:r>
              <a:rPr lang="en-US" sz="5400" dirty="0" err="1">
                <a:latin typeface="Georgia" panose="02040502050405020303" pitchFamily="18" charset="0"/>
              </a:rPr>
              <a:t>Intoxilyzer</a:t>
            </a:r>
            <a:r>
              <a:rPr lang="en-US" sz="5400" dirty="0">
                <a:latin typeface="Georgia" panose="02040502050405020303" pitchFamily="18" charset="0"/>
              </a:rPr>
              <a:t> 5000 Operator’s Manual</a:t>
            </a:r>
            <a:endParaRPr sz="5400" dirty="0">
              <a:latin typeface="Georgia" panose="02040502050405020303" pitchFamily="18" charset="0"/>
            </a:endParaRPr>
          </a:p>
        </p:txBody>
      </p:sp>
      <p:pic>
        <p:nvPicPr>
          <p:cNvPr id="6" name="Picture 1">
            <a:extLst>
              <a:ext uri="{FF2B5EF4-FFF2-40B4-BE49-F238E27FC236}">
                <a16:creationId xmlns="" xmlns:a16="http://schemas.microsoft.com/office/drawing/2014/main" id="{FBE47F2F-2BC3-4776-B001-743A5BDE2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568" y="2840455"/>
            <a:ext cx="12317664" cy="407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aphicFrame>
        <p:nvGraphicFramePr>
          <p:cNvPr id="7" name="Group 3">
            <a:extLst>
              <a:ext uri="{FF2B5EF4-FFF2-40B4-BE49-F238E27FC236}">
                <a16:creationId xmlns="" xmlns:a16="http://schemas.microsoft.com/office/drawing/2014/main" id="{E6CAFF13-E344-4805-A94E-E05350A80FAB}"/>
              </a:ext>
            </a:extLst>
          </p:cNvPr>
          <p:cNvGraphicFramePr>
            <a:graphicFrameLocks noGrp="1"/>
          </p:cNvGraphicFramePr>
          <p:nvPr/>
        </p:nvGraphicFramePr>
        <p:xfrm>
          <a:off x="1268413" y="7888288"/>
          <a:ext cx="10466387" cy="1498600"/>
        </p:xfrm>
        <a:graphic>
          <a:graphicData uri="http://schemas.openxmlformats.org/drawingml/2006/table">
            <a:tbl>
              <a:tblPr/>
              <a:tblGrid>
                <a:gridCol w="3487737">
                  <a:extLst>
                    <a:ext uri="{9D8B030D-6E8A-4147-A177-3AD203B41FA5}">
                      <a16:colId xmlns="" xmlns:a16="http://schemas.microsoft.com/office/drawing/2014/main" val="20000"/>
                    </a:ext>
                  </a:extLst>
                </a:gridCol>
                <a:gridCol w="4057650">
                  <a:extLst>
                    <a:ext uri="{9D8B030D-6E8A-4147-A177-3AD203B41FA5}">
                      <a16:colId xmlns="" xmlns:a16="http://schemas.microsoft.com/office/drawing/2014/main" val="20001"/>
                    </a:ext>
                  </a:extLst>
                </a:gridCol>
                <a:gridCol w="2921000">
                  <a:extLst>
                    <a:ext uri="{9D8B030D-6E8A-4147-A177-3AD203B41FA5}">
                      <a16:colId xmlns="" xmlns:a16="http://schemas.microsoft.com/office/drawing/2014/main" val="20002"/>
                    </a:ext>
                  </a:extLst>
                </a:gridCol>
              </a:tblGrid>
              <a:tr h="749300">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2009 Manual, p. 25</a:t>
                      </a:r>
                    </a:p>
                  </a:txBody>
                  <a:tcPr marL="50800" marR="50800" marT="50800" marB="50800" horzOverflow="overflow">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dirty="0">
                          <a:ln>
                            <a:noFill/>
                          </a:ln>
                          <a:solidFill>
                            <a:schemeClr val="tx1"/>
                          </a:solidFill>
                          <a:effectLst/>
                          <a:latin typeface="Georgia" charset="0"/>
                          <a:ea typeface="ヒラギノ角ゴ ProN W3" charset="0"/>
                          <a:cs typeface="Georgia" charset="0"/>
                          <a:sym typeface="Georgia" charset="0"/>
                        </a:rPr>
                        <a:t>2007 Manual, p. 26</a:t>
                      </a:r>
                    </a:p>
                  </a:txBody>
                  <a:tcPr marL="50800" marR="50800" marT="50800" marB="508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2003 Manual, p. 21</a:t>
                      </a:r>
                    </a:p>
                  </a:txBody>
                  <a:tcPr marL="50800" marR="50800" marT="50800" marB="50800" horzOverflow="overflow">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749300">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dirty="0">
                          <a:ln>
                            <a:noFill/>
                          </a:ln>
                          <a:solidFill>
                            <a:schemeClr val="tx1"/>
                          </a:solidFill>
                          <a:effectLst/>
                          <a:latin typeface="Georgia" charset="0"/>
                          <a:ea typeface="ヒラギノ角ゴ ProN W3" charset="0"/>
                          <a:cs typeface="Georgia" charset="0"/>
                          <a:sym typeface="Georgia" charset="0"/>
                        </a:rPr>
                        <a:t>2002 Manual, p. 21</a:t>
                      </a:r>
                    </a:p>
                  </a:txBody>
                  <a:tcPr marL="50800" marR="50800" marT="50800" marB="50800" horzOverflow="overflow">
                    <a:lnL w="28575"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en-US" sz="2400" b="0" i="0" u="none" strike="noStrike" cap="none" normalizeH="0" baseline="0">
                          <a:ln>
                            <a:noFill/>
                          </a:ln>
                          <a:solidFill>
                            <a:schemeClr val="tx1"/>
                          </a:solidFill>
                          <a:effectLst/>
                          <a:latin typeface="Georgia" charset="0"/>
                          <a:ea typeface="ヒラギノ角ゴ ProN W3" charset="0"/>
                          <a:cs typeface="Georgia" charset="0"/>
                          <a:sym typeface="Georgia" charset="0"/>
                        </a:rPr>
                        <a:t>2012 Refresher Manual, p. 9</a:t>
                      </a:r>
                    </a:p>
                  </a:txBody>
                  <a:tcPr marL="50800" marR="50800" marT="50800" marB="508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tc>
                  <a:txBody>
                    <a:bodyPr/>
                    <a:lstStyle/>
                    <a:p>
                      <a:pPr marL="39688" marR="0" lvl="0" indent="0" algn="l" defTabSz="914400" rtl="0" eaLnBrk="1" fontAlgn="base" latinLnBrk="0" hangingPunct="1">
                        <a:lnSpc>
                          <a:spcPct val="100000"/>
                        </a:lnSpc>
                        <a:spcBef>
                          <a:spcPct val="0"/>
                        </a:spcBef>
                        <a:spcAft>
                          <a:spcPct val="0"/>
                        </a:spcAft>
                        <a:buClrTx/>
                        <a:buSzTx/>
                        <a:buFontTx/>
                        <a:buNone/>
                        <a:tabLst>
                          <a:tab pos="914400" algn="l"/>
                        </a:tabLst>
                      </a:pPr>
                      <a:endParaRPr kumimoji="0" lang="en-US" sz="2400" b="0" i="0" u="none" strike="noStrike" cap="none" normalizeH="0" baseline="0" dirty="0">
                        <a:ln>
                          <a:noFill/>
                        </a:ln>
                        <a:solidFill>
                          <a:schemeClr val="tx1"/>
                        </a:solidFill>
                        <a:effectLst/>
                        <a:latin typeface="Georgia" charset="0"/>
                        <a:ea typeface="ヒラギノ明朝 ProN W3" charset="0"/>
                        <a:cs typeface="ヒラギノ明朝 ProN W3" charset="0"/>
                        <a:sym typeface="Georgia" charset="0"/>
                      </a:endParaRPr>
                    </a:p>
                  </a:txBody>
                  <a:tcPr marL="50800" marR="50800" marT="50800" marB="50800" horzOverflow="overflow">
                    <a:lnL w="12700"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26669856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title"/>
          </p:nvPr>
        </p:nvSpPr>
        <p:spPr>
          <a:xfrm>
            <a:off x="508000" y="827809"/>
            <a:ext cx="11988800" cy="1219200"/>
          </a:xfrm>
          <a:prstGeom prst="rect">
            <a:avLst/>
          </a:prstGeom>
        </p:spPr>
        <p:txBody>
          <a:bodyPr>
            <a:noAutofit/>
          </a:bodyPr>
          <a:lstStyle>
            <a:lvl1pPr algn="l" defTabSz="397256">
              <a:spcBef>
                <a:spcPts val="1000"/>
              </a:spcBef>
              <a:defRPr sz="4760"/>
            </a:lvl1pPr>
          </a:lstStyle>
          <a:p>
            <a:r>
              <a:rPr lang="en-US" sz="5400" dirty="0" smtClean="0">
                <a:latin typeface="Georgia" panose="02040502050405020303" pitchFamily="18" charset="0"/>
              </a:rPr>
              <a:t>Mouth/residual alcohol is no less of a problem on the </a:t>
            </a:r>
            <a:r>
              <a:rPr lang="en-US" sz="5400" dirty="0" err="1" smtClean="0">
                <a:latin typeface="Georgia" panose="02040502050405020303" pitchFamily="18" charset="0"/>
              </a:rPr>
              <a:t>Intoxilyzer</a:t>
            </a:r>
            <a:r>
              <a:rPr lang="en-US" sz="5400" dirty="0" smtClean="0">
                <a:latin typeface="Georgia" panose="02040502050405020303" pitchFamily="18" charset="0"/>
              </a:rPr>
              <a:t> 9000.</a:t>
            </a:r>
            <a:endParaRPr sz="5400" dirty="0">
              <a:latin typeface="Georgia" panose="02040502050405020303" pitchFamily="18" charset="0"/>
            </a:endParaRPr>
          </a:p>
        </p:txBody>
      </p:sp>
      <p:pic>
        <p:nvPicPr>
          <p:cNvPr id="2" name="Picture 1" descr="Screen Shot 2018-12-07 at 2.36.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65490"/>
            <a:ext cx="13004800" cy="4104900"/>
          </a:xfrm>
          <a:prstGeom prst="rect">
            <a:avLst/>
          </a:prstGeom>
        </p:spPr>
      </p:pic>
    </p:spTree>
    <p:extLst>
      <p:ext uri="{BB962C8B-B14F-4D97-AF65-F5344CB8AC3E}">
        <p14:creationId xmlns:p14="http://schemas.microsoft.com/office/powerpoint/2010/main" val="250586050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8-12-07 at 1.47.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255" y="573270"/>
            <a:ext cx="7912100" cy="8255000"/>
          </a:xfrm>
          <a:prstGeom prst="rect">
            <a:avLst/>
          </a:prstGeom>
        </p:spPr>
      </p:pic>
    </p:spTree>
    <p:extLst>
      <p:ext uri="{BB962C8B-B14F-4D97-AF65-F5344CB8AC3E}">
        <p14:creationId xmlns:p14="http://schemas.microsoft.com/office/powerpoint/2010/main" val="280472137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smtClean="0"/>
              <a:t>The </a:t>
            </a:r>
            <a:r>
              <a:rPr lang="en-US" sz="5000" dirty="0" err="1" smtClean="0"/>
              <a:t>Intoxilyzer</a:t>
            </a:r>
            <a:r>
              <a:rPr lang="en-US" sz="5000" dirty="0" smtClean="0"/>
              <a:t> 9000 is not the best device at detecting mouth/residual alcohol</a:t>
            </a:r>
            <a:endParaRPr sz="5000" dirty="0"/>
          </a:p>
        </p:txBody>
      </p:sp>
      <p:sp>
        <p:nvSpPr>
          <p:cNvPr id="2" name="Text Placeholder 1"/>
          <p:cNvSpPr>
            <a:spLocks noGrp="1"/>
          </p:cNvSpPr>
          <p:nvPr>
            <p:ph type="body" idx="1"/>
          </p:nvPr>
        </p:nvSpPr>
        <p:spPr/>
        <p:txBody>
          <a:bodyPr/>
          <a:lstStyle/>
          <a:p>
            <a:pPr marL="0" indent="0">
              <a:buNone/>
            </a:pPr>
            <a:endParaRPr lang="en-US" dirty="0"/>
          </a:p>
        </p:txBody>
      </p:sp>
      <p:pic>
        <p:nvPicPr>
          <p:cNvPr id="5" name="Picture 4" descr="Screen Shot 2018-12-07 at 1.30.4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547" y="2628900"/>
            <a:ext cx="10798411" cy="6904091"/>
          </a:xfrm>
          <a:prstGeom prst="rect">
            <a:avLst/>
          </a:prstGeom>
        </p:spPr>
      </p:pic>
    </p:spTree>
    <p:extLst>
      <p:ext uri="{BB962C8B-B14F-4D97-AF65-F5344CB8AC3E}">
        <p14:creationId xmlns:p14="http://schemas.microsoft.com/office/powerpoint/2010/main" val="242999520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smtClean="0"/>
              <a:t>The </a:t>
            </a:r>
            <a:r>
              <a:rPr lang="en-US" sz="5000" dirty="0" err="1" smtClean="0"/>
              <a:t>Intoxilyzer</a:t>
            </a:r>
            <a:r>
              <a:rPr lang="en-US" sz="5000" dirty="0" smtClean="0"/>
              <a:t> 9000 is not the best device at detecting mouth/residual alcohol</a:t>
            </a:r>
            <a:endParaRPr sz="5000" dirty="0"/>
          </a:p>
        </p:txBody>
      </p:sp>
      <p:sp>
        <p:nvSpPr>
          <p:cNvPr id="2" name="Text Placeholder 1"/>
          <p:cNvSpPr>
            <a:spLocks noGrp="1"/>
          </p:cNvSpPr>
          <p:nvPr>
            <p:ph type="body" idx="1"/>
          </p:nvPr>
        </p:nvSpPr>
        <p:spPr/>
        <p:txBody>
          <a:bodyPr/>
          <a:lstStyle/>
          <a:p>
            <a:pPr marL="0" indent="0">
              <a:buNone/>
            </a:pPr>
            <a:endParaRPr lang="en-US" dirty="0"/>
          </a:p>
        </p:txBody>
      </p:sp>
      <p:pic>
        <p:nvPicPr>
          <p:cNvPr id="3" name="Picture 2" descr="Screen Shot 2018-12-07 at 1.41.0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73" y="2068144"/>
            <a:ext cx="12496800" cy="6781581"/>
          </a:xfrm>
          <a:prstGeom prst="rect">
            <a:avLst/>
          </a:prstGeom>
        </p:spPr>
      </p:pic>
    </p:spTree>
    <p:extLst>
      <p:ext uri="{BB962C8B-B14F-4D97-AF65-F5344CB8AC3E}">
        <p14:creationId xmlns:p14="http://schemas.microsoft.com/office/powerpoint/2010/main" val="28175211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smtClean="0"/>
              <a:t>The </a:t>
            </a:r>
            <a:r>
              <a:rPr lang="en-US" sz="5000" dirty="0" err="1" smtClean="0"/>
              <a:t>Intoxilyzer</a:t>
            </a:r>
            <a:r>
              <a:rPr lang="en-US" sz="5000" dirty="0" smtClean="0"/>
              <a:t> 9000 is not the best device at distinguishing cake from alcohol</a:t>
            </a:r>
            <a:endParaRPr sz="5000" dirty="0"/>
          </a:p>
        </p:txBody>
      </p:sp>
      <p:sp>
        <p:nvSpPr>
          <p:cNvPr id="2" name="Text Placeholder 1"/>
          <p:cNvSpPr>
            <a:spLocks noGrp="1"/>
          </p:cNvSpPr>
          <p:nvPr>
            <p:ph type="body" idx="1"/>
          </p:nvPr>
        </p:nvSpPr>
        <p:spPr/>
        <p:txBody>
          <a:bodyPr/>
          <a:lstStyle/>
          <a:p>
            <a:pPr marL="0" indent="0">
              <a:buNone/>
            </a:pPr>
            <a:endParaRPr lang="en-US" dirty="0"/>
          </a:p>
        </p:txBody>
      </p:sp>
      <p:pic>
        <p:nvPicPr>
          <p:cNvPr id="4" name="Picture 3" descr="Screen Shot 2018-12-07 at 1.43.1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2364870"/>
            <a:ext cx="11988800" cy="5911458"/>
          </a:xfrm>
          <a:prstGeom prst="rect">
            <a:avLst/>
          </a:prstGeom>
        </p:spPr>
      </p:pic>
    </p:spTree>
    <p:extLst>
      <p:ext uri="{BB962C8B-B14F-4D97-AF65-F5344CB8AC3E}">
        <p14:creationId xmlns:p14="http://schemas.microsoft.com/office/powerpoint/2010/main" val="57144270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852054"/>
            <a:ext cx="11988800" cy="1219200"/>
          </a:xfrm>
        </p:spPr>
        <p:txBody>
          <a:bodyPr>
            <a:noAutofit/>
          </a:bodyPr>
          <a:lstStyle/>
          <a:p>
            <a:pPr eaLnBrk="1" hangingPunct="1"/>
            <a:r>
              <a:rPr lang="en-US" altLang="en-US" sz="5400" dirty="0">
                <a:solidFill>
                  <a:srgbClr val="C00000"/>
                </a:solidFill>
                <a:latin typeface="Georgia" panose="02040502050405020303" pitchFamily="18" charset="0"/>
                <a:ea typeface="MS PGothic" panose="020B0600070205080204" pitchFamily="34" charset="-128"/>
                <a:sym typeface="Georgia" panose="02040502050405020303" pitchFamily="18" charset="0"/>
              </a:rPr>
              <a:t>The Mouth Alcohol Detector (SLOPE DETECTOR) is not perfect.</a:t>
            </a:r>
          </a:p>
        </p:txBody>
      </p:sp>
      <p:pic>
        <p:nvPicPr>
          <p:cNvPr id="6" name="Picture 1">
            <a:extLst>
              <a:ext uri="{FF2B5EF4-FFF2-40B4-BE49-F238E27FC236}">
                <a16:creationId xmlns="" xmlns:a16="http://schemas.microsoft.com/office/drawing/2014/main" id="{D8E0D962-5CEB-4064-9448-E5A7EBC00D7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700" y="2495122"/>
            <a:ext cx="9906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7" name="Picture 2">
            <a:extLst>
              <a:ext uri="{FF2B5EF4-FFF2-40B4-BE49-F238E27FC236}">
                <a16:creationId xmlns="" xmlns:a16="http://schemas.microsoft.com/office/drawing/2014/main" id="{814DAEBC-D825-4C73-B617-503A6668A55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700" y="4441109"/>
            <a:ext cx="9677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28042362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eaLnBrk="1" hangingPunct="1"/>
            <a:r>
              <a:rPr lang="en-US" altLang="en-US" sz="5400" dirty="0">
                <a:solidFill>
                  <a:srgbClr val="C00000"/>
                </a:solidFill>
                <a:latin typeface="Georgia" panose="02040502050405020303" pitchFamily="18" charset="0"/>
                <a:ea typeface="MS PGothic" panose="020B0600070205080204" pitchFamily="34" charset="-128"/>
              </a:rPr>
              <a:t>The Mouth Alcohol Detector (SLOPE DETECTOR) is not perfect.</a:t>
            </a: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pic>
        <p:nvPicPr>
          <p:cNvPr id="5" name="Picture 1">
            <a:extLst>
              <a:ext uri="{FF2B5EF4-FFF2-40B4-BE49-F238E27FC236}">
                <a16:creationId xmlns="" xmlns:a16="http://schemas.microsoft.com/office/drawing/2014/main" id="{609204DB-B2AC-40CD-A007-87157E964DA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9568" y="2579270"/>
            <a:ext cx="7445664" cy="700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97550291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eaLnBrk="1" hangingPunct="1"/>
            <a:r>
              <a:rPr lang="en-US" altLang="en-US" sz="5400" dirty="0">
                <a:solidFill>
                  <a:srgbClr val="C00000"/>
                </a:solidFill>
                <a:latin typeface="Georgia" panose="02040502050405020303" pitchFamily="18" charset="0"/>
                <a:ea typeface="MS PGothic" panose="020B0600070205080204" pitchFamily="34" charset="-128"/>
              </a:rPr>
              <a:t>The Mouth Alcohol Detector (SLOPE DETECTOR) is not perfect.</a:t>
            </a: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pic>
        <p:nvPicPr>
          <p:cNvPr id="5" name="Picture 1">
            <a:extLst>
              <a:ext uri="{FF2B5EF4-FFF2-40B4-BE49-F238E27FC236}">
                <a16:creationId xmlns="" xmlns:a16="http://schemas.microsoft.com/office/drawing/2014/main" id="{4EB3A453-6B7F-4B3B-A87C-208B886D6F2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2921000"/>
            <a:ext cx="10134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6" name="Picture 2">
            <a:extLst>
              <a:ext uri="{FF2B5EF4-FFF2-40B4-BE49-F238E27FC236}">
                <a16:creationId xmlns="" xmlns:a16="http://schemas.microsoft.com/office/drawing/2014/main" id="{129D1992-9408-4CBD-A97E-C8418B231C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4953000"/>
            <a:ext cx="10134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38906580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64" y="772391"/>
            <a:ext cx="13392727" cy="1219200"/>
          </a:xfrm>
        </p:spPr>
        <p:txBody>
          <a:bodyPr>
            <a:noAutofit/>
          </a:bodyPr>
          <a:lstStyle/>
          <a:p>
            <a:pPr eaLnBrk="1" hangingPunct="1"/>
            <a:r>
              <a:rPr lang="en-US" altLang="en-US" sz="4400" dirty="0">
                <a:solidFill>
                  <a:srgbClr val="C00000"/>
                </a:solidFill>
                <a:latin typeface="Georgia" panose="02040502050405020303" pitchFamily="18" charset="0"/>
                <a:ea typeface="MS PGothic" panose="020B0600070205080204" pitchFamily="34" charset="-128"/>
              </a:rPr>
              <a:t>The Mouth Alcohol Detector (SLOPE DETECTOR) - A .11 Result With a True BAC of .00?</a:t>
            </a:r>
          </a:p>
        </p:txBody>
      </p:sp>
      <p:pic>
        <p:nvPicPr>
          <p:cNvPr id="5" name="Picture 1">
            <a:extLst>
              <a:ext uri="{FF2B5EF4-FFF2-40B4-BE49-F238E27FC236}">
                <a16:creationId xmlns="" xmlns:a16="http://schemas.microsoft.com/office/drawing/2014/main" id="{D782B604-B3EE-42F6-9A1A-C973754B5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692400"/>
            <a:ext cx="87249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spTree>
    <p:extLst>
      <p:ext uri="{BB962C8B-B14F-4D97-AF65-F5344CB8AC3E}">
        <p14:creationId xmlns:p14="http://schemas.microsoft.com/office/powerpoint/2010/main" val="233618029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D0B7EE-A8F8-4316-8C33-6C15EF47860F}"/>
              </a:ext>
            </a:extLst>
          </p:cNvPr>
          <p:cNvSpPr>
            <a:spLocks noGrp="1"/>
          </p:cNvSpPr>
          <p:nvPr>
            <p:ph type="title"/>
          </p:nvPr>
        </p:nvSpPr>
        <p:spPr>
          <a:xfrm>
            <a:off x="508000" y="1409700"/>
            <a:ext cx="11988800" cy="1219200"/>
          </a:xfrm>
        </p:spPr>
        <p:txBody>
          <a:bodyPr>
            <a:normAutofit fontScale="90000"/>
          </a:bodyPr>
          <a:lstStyle/>
          <a:p>
            <a:r>
              <a:rPr lang="en-US" altLang="en-US" sz="6000" u="sng" dirty="0">
                <a:solidFill>
                  <a:srgbClr val="C00000"/>
                </a:solidFill>
                <a:latin typeface="Georgia" panose="02040502050405020303" pitchFamily="18" charset="0"/>
                <a:ea typeface="MS PGothic" panose="020B0600070205080204" pitchFamily="34" charset="-128"/>
                <a:sym typeface="Georgia" panose="02040502050405020303" pitchFamily="18" charset="0"/>
              </a:rPr>
              <a:t>Comparison of Mouth Alcohol Curves</a:t>
            </a:r>
            <a: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
            </a:r>
            <a:b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br>
            <a:endParaRPr lang="en-US" dirty="0"/>
          </a:p>
        </p:txBody>
      </p:sp>
      <p:pic>
        <p:nvPicPr>
          <p:cNvPr id="4" name="Picture 1">
            <a:extLst>
              <a:ext uri="{FF2B5EF4-FFF2-40B4-BE49-F238E27FC236}">
                <a16:creationId xmlns="" xmlns:a16="http://schemas.microsoft.com/office/drawing/2014/main" id="{5AF34A8F-DFE9-4BAC-B475-61E931426F1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829" y="3616036"/>
            <a:ext cx="6977063" cy="585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5" name="Picture 2">
            <a:extLst>
              <a:ext uri="{FF2B5EF4-FFF2-40B4-BE49-F238E27FC236}">
                <a16:creationId xmlns="" xmlns:a16="http://schemas.microsoft.com/office/drawing/2014/main" id="{2D9A332C-865A-4CB2-87AE-1C0362AF6FB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4289136"/>
            <a:ext cx="46355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6" name="Rectangle 4">
            <a:extLst>
              <a:ext uri="{FF2B5EF4-FFF2-40B4-BE49-F238E27FC236}">
                <a16:creationId xmlns="" xmlns:a16="http://schemas.microsoft.com/office/drawing/2014/main" id="{C8223F2C-C540-4FAC-8993-7251305138D7}"/>
              </a:ext>
            </a:extLst>
          </p:cNvPr>
          <p:cNvSpPr>
            <a:spLocks/>
          </p:cNvSpPr>
          <p:nvPr/>
        </p:nvSpPr>
        <p:spPr bwMode="auto">
          <a:xfrm>
            <a:off x="611260" y="2890981"/>
            <a:ext cx="61722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Operator</a:t>
            </a:r>
            <a:r>
              <a:rPr lang="ja-JP" altLang="en-US" sz="3600" dirty="0">
                <a:solidFill>
                  <a:schemeClr val="tx1"/>
                </a:solidFill>
                <a:latin typeface="Arial" panose="020B0604020202020204" pitchFamily="34" charset="0"/>
                <a:ea typeface="MS PGothic" panose="020B0600070205080204" pitchFamily="34" charset="-128"/>
                <a:sym typeface="Georgia" panose="02040502050405020303" pitchFamily="18" charset="0"/>
              </a:rPr>
              <a:t>’</a:t>
            </a:r>
            <a:r>
              <a:rPr lang="en-US" altLang="ja-JP"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s Manual</a:t>
            </a:r>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
        <p:nvSpPr>
          <p:cNvPr id="7" name="Rectangle 5">
            <a:extLst>
              <a:ext uri="{FF2B5EF4-FFF2-40B4-BE49-F238E27FC236}">
                <a16:creationId xmlns="" xmlns:a16="http://schemas.microsoft.com/office/drawing/2014/main" id="{82BC454D-BC9F-491F-A16A-C22084E22BFD}"/>
              </a:ext>
            </a:extLst>
          </p:cNvPr>
          <p:cNvSpPr>
            <a:spLocks/>
          </p:cNvSpPr>
          <p:nvPr/>
        </p:nvSpPr>
        <p:spPr bwMode="auto">
          <a:xfrm>
            <a:off x="7410450" y="3513281"/>
            <a:ext cx="52070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Garriott</a:t>
            </a:r>
            <a:r>
              <a:rPr lang="ja-JP" altLang="en-US" sz="3600" dirty="0">
                <a:solidFill>
                  <a:schemeClr val="tx1"/>
                </a:solidFill>
                <a:latin typeface="Arial" panose="020B0604020202020204" pitchFamily="34" charset="0"/>
                <a:ea typeface="MS PGothic" panose="020B0600070205080204" pitchFamily="34" charset="-128"/>
                <a:sym typeface="Georgia" panose="02040502050405020303" pitchFamily="18" charset="0"/>
              </a:rPr>
              <a:t>’</a:t>
            </a:r>
            <a:r>
              <a:rPr lang="en-US" altLang="ja-JP"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s Medical-Legal</a:t>
            </a:r>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Tree>
    <p:extLst>
      <p:ext uri="{BB962C8B-B14F-4D97-AF65-F5344CB8AC3E}">
        <p14:creationId xmlns:p14="http://schemas.microsoft.com/office/powerpoint/2010/main" val="15633942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D0B7EE-A8F8-4316-8C33-6C15EF47860F}"/>
              </a:ext>
            </a:extLst>
          </p:cNvPr>
          <p:cNvSpPr>
            <a:spLocks noGrp="1"/>
          </p:cNvSpPr>
          <p:nvPr>
            <p:ph type="title"/>
          </p:nvPr>
        </p:nvSpPr>
        <p:spPr>
          <a:xfrm>
            <a:off x="508000" y="1409700"/>
            <a:ext cx="11988800" cy="1219200"/>
          </a:xfrm>
        </p:spPr>
        <p:txBody>
          <a:bodyPr>
            <a:normAutofit fontScale="90000"/>
          </a:bodyPr>
          <a:lstStyle/>
          <a:p>
            <a:r>
              <a:rPr lang="en-US" altLang="en-US" sz="6000" u="sng" dirty="0">
                <a:solidFill>
                  <a:srgbClr val="C00000"/>
                </a:solidFill>
                <a:latin typeface="Georgia" panose="02040502050405020303" pitchFamily="18" charset="0"/>
                <a:ea typeface="MS PGothic" panose="020B0600070205080204" pitchFamily="34" charset="-128"/>
                <a:sym typeface="Georgia" panose="02040502050405020303" pitchFamily="18" charset="0"/>
              </a:rPr>
              <a:t>Comparison of Mouth Alcohol Curves</a:t>
            </a:r>
            <a: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
            </a:r>
            <a:b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br>
            <a:endParaRPr lang="en-US" dirty="0"/>
          </a:p>
        </p:txBody>
      </p:sp>
      <p:sp>
        <p:nvSpPr>
          <p:cNvPr id="6" name="Rectangle 4">
            <a:extLst>
              <a:ext uri="{FF2B5EF4-FFF2-40B4-BE49-F238E27FC236}">
                <a16:creationId xmlns="" xmlns:a16="http://schemas.microsoft.com/office/drawing/2014/main" id="{C8223F2C-C540-4FAC-8993-7251305138D7}"/>
              </a:ext>
            </a:extLst>
          </p:cNvPr>
          <p:cNvSpPr>
            <a:spLocks/>
          </p:cNvSpPr>
          <p:nvPr/>
        </p:nvSpPr>
        <p:spPr bwMode="auto">
          <a:xfrm>
            <a:off x="3697360" y="3202131"/>
            <a:ext cx="61722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
        <p:nvSpPr>
          <p:cNvPr id="7" name="Rectangle 5">
            <a:extLst>
              <a:ext uri="{FF2B5EF4-FFF2-40B4-BE49-F238E27FC236}">
                <a16:creationId xmlns="" xmlns:a16="http://schemas.microsoft.com/office/drawing/2014/main" id="{82BC454D-BC9F-491F-A16A-C22084E22BFD}"/>
              </a:ext>
            </a:extLst>
          </p:cNvPr>
          <p:cNvSpPr>
            <a:spLocks/>
          </p:cNvSpPr>
          <p:nvPr/>
        </p:nvSpPr>
        <p:spPr bwMode="auto">
          <a:xfrm>
            <a:off x="9610938" y="3513281"/>
            <a:ext cx="300651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pic>
        <p:nvPicPr>
          <p:cNvPr id="3" name="Picture 2" descr="Screen Shot 2018-12-07 at 3.42.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253" y="3202130"/>
            <a:ext cx="11585547" cy="5040169"/>
          </a:xfrm>
          <a:prstGeom prst="rect">
            <a:avLst/>
          </a:prstGeom>
        </p:spPr>
      </p:pic>
    </p:spTree>
    <p:extLst>
      <p:ext uri="{BB962C8B-B14F-4D97-AF65-F5344CB8AC3E}">
        <p14:creationId xmlns:p14="http://schemas.microsoft.com/office/powerpoint/2010/main" val="17765045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6" name="Text Placeholder 1">
            <a:extLst>
              <a:ext uri="{FF2B5EF4-FFF2-40B4-BE49-F238E27FC236}">
                <a16:creationId xmlns="" xmlns:a16="http://schemas.microsoft.com/office/drawing/2014/main" id="{020F54A3-4CA1-4B40-BB7A-15430CDE0C31}"/>
              </a:ext>
            </a:extLst>
          </p:cNvPr>
          <p:cNvSpPr txBox="1">
            <a:spLocks/>
          </p:cNvSpPr>
          <p:nvPr/>
        </p:nvSpPr>
        <p:spPr>
          <a:xfrm>
            <a:off x="876595" y="2495049"/>
            <a:ext cx="11251610" cy="908069"/>
          </a:xfrm>
          <a:prstGeom prst="rect">
            <a:avLst/>
          </a:prstGeom>
        </p:spPr>
        <p:txBody>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algn="ctr" hangingPunct="1">
              <a:buNone/>
            </a:pPr>
            <a:endParaRPr lang="en-US" sz="4800" dirty="0">
              <a:solidFill>
                <a:schemeClr val="bg1"/>
              </a:solidFill>
            </a:endParaRPr>
          </a:p>
        </p:txBody>
      </p:sp>
      <p:sp>
        <p:nvSpPr>
          <p:cNvPr id="8" name="Rectangle 3">
            <a:extLst>
              <a:ext uri="{FF2B5EF4-FFF2-40B4-BE49-F238E27FC236}">
                <a16:creationId xmlns="" xmlns:a16="http://schemas.microsoft.com/office/drawing/2014/main" id="{3EAB2D5E-2BA5-4C3D-B7FB-7B0E957EF4E7}"/>
              </a:ext>
            </a:extLst>
          </p:cNvPr>
          <p:cNvSpPr>
            <a:spLocks/>
          </p:cNvSpPr>
          <p:nvPr/>
        </p:nvSpPr>
        <p:spPr bwMode="auto">
          <a:xfrm>
            <a:off x="3656429" y="8768834"/>
            <a:ext cx="5691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eaLnBrk="0" hangingPunct="0">
              <a:tabLst>
                <a:tab pos="914400" algn="l"/>
              </a:tabLst>
              <a:defRPr sz="4200">
                <a:solidFill>
                  <a:srgbClr val="000000"/>
                </a:solidFill>
                <a:latin typeface="Gill Sans" charset="0"/>
                <a:ea typeface="ヒラギノ角ゴ ProN W3" charset="-128"/>
                <a:sym typeface="Gill Sans" charset="0"/>
              </a:defRPr>
            </a:lvl1pPr>
            <a:lvl2pPr marL="742950" indent="-285750" eaLnBrk="0" hangingPunct="0">
              <a:tabLst>
                <a:tab pos="914400" algn="l"/>
              </a:tabLst>
              <a:defRPr sz="4200">
                <a:solidFill>
                  <a:srgbClr val="000000"/>
                </a:solidFill>
                <a:latin typeface="Gill Sans" charset="0"/>
                <a:ea typeface="ヒラギノ角ゴ ProN W3" charset="-128"/>
                <a:sym typeface="Gill Sans" charset="0"/>
              </a:defRPr>
            </a:lvl2pPr>
            <a:lvl3pPr marL="1143000" indent="-228600" eaLnBrk="0" hangingPunct="0">
              <a:tabLst>
                <a:tab pos="914400" algn="l"/>
              </a:tabLst>
              <a:defRPr sz="4200">
                <a:solidFill>
                  <a:srgbClr val="000000"/>
                </a:solidFill>
                <a:latin typeface="Gill Sans" charset="0"/>
                <a:ea typeface="ヒラギノ角ゴ ProN W3" charset="-128"/>
                <a:sym typeface="Gill Sans" charset="0"/>
              </a:defRPr>
            </a:lvl3pPr>
            <a:lvl4pPr marL="1600200" indent="-228600" eaLnBrk="0" hangingPunct="0">
              <a:tabLst>
                <a:tab pos="914400" algn="l"/>
              </a:tabLst>
              <a:defRPr sz="4200">
                <a:solidFill>
                  <a:srgbClr val="000000"/>
                </a:solidFill>
                <a:latin typeface="Gill Sans" charset="0"/>
                <a:ea typeface="ヒラギノ角ゴ ProN W3" charset="-128"/>
                <a:sym typeface="Gill Sans" charset="0"/>
              </a:defRPr>
            </a:lvl4pPr>
            <a:lvl5pPr marL="2057400" indent="-228600" eaLnBrk="0" hangingPunct="0">
              <a:tabLst>
                <a:tab pos="914400" algn="l"/>
              </a:tabLst>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9pPr>
          </a:lstStyle>
          <a:p>
            <a:pPr eaLnBrk="1" hangingPunct="1"/>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Carl </a:t>
            </a:r>
            <a:r>
              <a:rPr lang="en-US" altLang="en-US" sz="2400" dirty="0" err="1">
                <a:solidFill>
                  <a:schemeClr val="tx1"/>
                </a:solidFill>
                <a:latin typeface="Georgia" panose="02040502050405020303" pitchFamily="18" charset="0"/>
                <a:ea typeface="MS PGothic" panose="020B0600070205080204" pitchFamily="34" charset="-128"/>
                <a:sym typeface="Georgia" panose="02040502050405020303" pitchFamily="18" charset="0"/>
              </a:rPr>
              <a:t>Bettinger</a:t>
            </a:r>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 </a:t>
            </a:r>
            <a:r>
              <a:rPr lang="en-US" altLang="en-US" sz="24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Twelve Heroes, One Voice</a:t>
            </a:r>
          </a:p>
        </p:txBody>
      </p:sp>
      <p:pic>
        <p:nvPicPr>
          <p:cNvPr id="2" name="Picture 1" descr="Screen Shot 2018-12-07 at 3.40.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2019300"/>
            <a:ext cx="11772900" cy="7277100"/>
          </a:xfrm>
          <a:prstGeom prst="rect">
            <a:avLst/>
          </a:prstGeom>
        </p:spPr>
      </p:pic>
    </p:spTree>
    <p:extLst>
      <p:ext uri="{BB962C8B-B14F-4D97-AF65-F5344CB8AC3E}">
        <p14:creationId xmlns:p14="http://schemas.microsoft.com/office/powerpoint/2010/main" val="270042218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6" name="Text Placeholder 1">
            <a:extLst>
              <a:ext uri="{FF2B5EF4-FFF2-40B4-BE49-F238E27FC236}">
                <a16:creationId xmlns="" xmlns:a16="http://schemas.microsoft.com/office/drawing/2014/main" id="{020F54A3-4CA1-4B40-BB7A-15430CDE0C31}"/>
              </a:ext>
            </a:extLst>
          </p:cNvPr>
          <p:cNvSpPr txBox="1">
            <a:spLocks/>
          </p:cNvSpPr>
          <p:nvPr/>
        </p:nvSpPr>
        <p:spPr>
          <a:xfrm>
            <a:off x="876595" y="2495049"/>
            <a:ext cx="11251610" cy="908069"/>
          </a:xfrm>
          <a:prstGeom prst="rect">
            <a:avLst/>
          </a:prstGeom>
        </p:spPr>
        <p:txBody>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algn="ctr" hangingPunct="1">
              <a:buNone/>
            </a:pPr>
            <a:r>
              <a:rPr lang="en-US" sz="4800" dirty="0">
                <a:solidFill>
                  <a:schemeClr val="bg1"/>
                </a:solidFill>
              </a:rPr>
              <a:t>If you show them, they’ll show you</a:t>
            </a:r>
          </a:p>
        </p:txBody>
      </p:sp>
      <p:sp>
        <p:nvSpPr>
          <p:cNvPr id="8" name="Rectangle 3">
            <a:extLst>
              <a:ext uri="{FF2B5EF4-FFF2-40B4-BE49-F238E27FC236}">
                <a16:creationId xmlns="" xmlns:a16="http://schemas.microsoft.com/office/drawing/2014/main" id="{3EAB2D5E-2BA5-4C3D-B7FB-7B0E957EF4E7}"/>
              </a:ext>
            </a:extLst>
          </p:cNvPr>
          <p:cNvSpPr>
            <a:spLocks/>
          </p:cNvSpPr>
          <p:nvPr/>
        </p:nvSpPr>
        <p:spPr bwMode="auto">
          <a:xfrm>
            <a:off x="3656429" y="8768834"/>
            <a:ext cx="56919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spAutoFit/>
          </a:bodyPr>
          <a:lstStyle>
            <a:lvl1pPr marL="39688" eaLnBrk="0" hangingPunct="0">
              <a:tabLst>
                <a:tab pos="914400" algn="l"/>
              </a:tabLst>
              <a:defRPr sz="4200">
                <a:solidFill>
                  <a:srgbClr val="000000"/>
                </a:solidFill>
                <a:latin typeface="Gill Sans" charset="0"/>
                <a:ea typeface="ヒラギノ角ゴ ProN W3" charset="-128"/>
                <a:sym typeface="Gill Sans" charset="0"/>
              </a:defRPr>
            </a:lvl1pPr>
            <a:lvl2pPr marL="742950" indent="-285750" eaLnBrk="0" hangingPunct="0">
              <a:tabLst>
                <a:tab pos="914400" algn="l"/>
              </a:tabLst>
              <a:defRPr sz="4200">
                <a:solidFill>
                  <a:srgbClr val="000000"/>
                </a:solidFill>
                <a:latin typeface="Gill Sans" charset="0"/>
                <a:ea typeface="ヒラギノ角ゴ ProN W3" charset="-128"/>
                <a:sym typeface="Gill Sans" charset="0"/>
              </a:defRPr>
            </a:lvl2pPr>
            <a:lvl3pPr marL="1143000" indent="-228600" eaLnBrk="0" hangingPunct="0">
              <a:tabLst>
                <a:tab pos="914400" algn="l"/>
              </a:tabLst>
              <a:defRPr sz="4200">
                <a:solidFill>
                  <a:srgbClr val="000000"/>
                </a:solidFill>
                <a:latin typeface="Gill Sans" charset="0"/>
                <a:ea typeface="ヒラギノ角ゴ ProN W3" charset="-128"/>
                <a:sym typeface="Gill Sans" charset="0"/>
              </a:defRPr>
            </a:lvl3pPr>
            <a:lvl4pPr marL="1600200" indent="-228600" eaLnBrk="0" hangingPunct="0">
              <a:tabLst>
                <a:tab pos="914400" algn="l"/>
              </a:tabLst>
              <a:defRPr sz="4200">
                <a:solidFill>
                  <a:srgbClr val="000000"/>
                </a:solidFill>
                <a:latin typeface="Gill Sans" charset="0"/>
                <a:ea typeface="ヒラギノ角ゴ ProN W3" charset="-128"/>
                <a:sym typeface="Gill Sans" charset="0"/>
              </a:defRPr>
            </a:lvl4pPr>
            <a:lvl5pPr marL="2057400" indent="-228600" eaLnBrk="0" hangingPunct="0">
              <a:tabLst>
                <a:tab pos="914400" algn="l"/>
              </a:tabLst>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9pPr>
          </a:lstStyle>
          <a:p>
            <a:pPr eaLnBrk="1" hangingPunct="1"/>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Carl </a:t>
            </a:r>
            <a:r>
              <a:rPr lang="en-US" altLang="en-US" sz="2400" dirty="0" err="1">
                <a:solidFill>
                  <a:schemeClr val="tx1"/>
                </a:solidFill>
                <a:latin typeface="Georgia" panose="02040502050405020303" pitchFamily="18" charset="0"/>
                <a:ea typeface="MS PGothic" panose="020B0600070205080204" pitchFamily="34" charset="-128"/>
                <a:sym typeface="Georgia" panose="02040502050405020303" pitchFamily="18" charset="0"/>
              </a:rPr>
              <a:t>Bettinger</a:t>
            </a:r>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 </a:t>
            </a:r>
            <a:r>
              <a:rPr lang="en-US" altLang="en-US" sz="24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Twelve Heroes, One Voice</a:t>
            </a:r>
          </a:p>
        </p:txBody>
      </p:sp>
      <p:pic>
        <p:nvPicPr>
          <p:cNvPr id="9" name="Picture 1">
            <a:extLst>
              <a:ext uri="{FF2B5EF4-FFF2-40B4-BE49-F238E27FC236}">
                <a16:creationId xmlns="" xmlns:a16="http://schemas.microsoft.com/office/drawing/2014/main" id="{DE2401F7-D480-418F-AFF6-8BAF49F6F9A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041" y="3695400"/>
            <a:ext cx="8469525" cy="470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round/>
                <a:headEnd/>
                <a:tailEnd/>
              </a14:hiddenLine>
            </a:ext>
          </a:extLst>
        </p:spPr>
      </p:pic>
    </p:spTree>
    <p:extLst>
      <p:ext uri="{BB962C8B-B14F-4D97-AF65-F5344CB8AC3E}">
        <p14:creationId xmlns:p14="http://schemas.microsoft.com/office/powerpoint/2010/main" val="21897649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7" name="Rectangle 2">
            <a:extLst>
              <a:ext uri="{FF2B5EF4-FFF2-40B4-BE49-F238E27FC236}">
                <a16:creationId xmlns="" xmlns:a16="http://schemas.microsoft.com/office/drawing/2014/main" id="{EF104567-F288-4DDE-B20D-08FF6ACCCB76}"/>
              </a:ext>
            </a:extLst>
          </p:cNvPr>
          <p:cNvSpPr>
            <a:spLocks noGrp="1" noChangeArrowheads="1"/>
          </p:cNvSpPr>
          <p:nvPr>
            <p:ph type="body" idx="1"/>
          </p:nvPr>
        </p:nvSpPr>
        <p:spPr>
          <a:xfrm>
            <a:off x="508000" y="2400299"/>
            <a:ext cx="11210758" cy="5011153"/>
          </a:xfrm>
        </p:spPr>
        <p:txBody>
          <a:bodyPr>
            <a:normAutofit/>
          </a:bodyPr>
          <a:lstStyle/>
          <a:p>
            <a:pPr marL="0" indent="0" algn="l" eaLnBrk="1" hangingPunct="1">
              <a:buClr>
                <a:srgbClr val="000000"/>
              </a:buClr>
              <a:buSzPct val="125000"/>
              <a:buFont typeface="Georgia" panose="02040502050405020303" pitchFamily="18" charset="0"/>
              <a:buChar char="•"/>
            </a:pPr>
            <a:r>
              <a:rPr lang="en-US" altLang="en-US" sz="4400" dirty="0">
                <a:latin typeface="+mn-lt"/>
                <a:sym typeface="Georgia" panose="02040502050405020303" pitchFamily="18" charset="0"/>
              </a:rPr>
              <a:t> Common Ground / Shared Values</a:t>
            </a:r>
            <a:endParaRPr lang="en-US" altLang="en-US" sz="4400" dirty="0">
              <a:latin typeface="+mn-lt"/>
              <a:ea typeface="ヒラギノ明朝 ProN W3" charset="-128"/>
              <a:sym typeface="Georgia" panose="02040502050405020303" pitchFamily="18" charset="0"/>
            </a:endParaRPr>
          </a:p>
          <a:p>
            <a:pPr marL="0" indent="0" algn="l" eaLnBrk="1" hangingPunct="1">
              <a:buClr>
                <a:srgbClr val="000000"/>
              </a:buClr>
              <a:buSzPct val="125000"/>
              <a:buFont typeface="Georgia" panose="02040502050405020303" pitchFamily="18" charset="0"/>
              <a:buChar char="•"/>
            </a:pPr>
            <a:endParaRPr lang="en-US" altLang="en-US" sz="4400" dirty="0">
              <a:latin typeface="+mn-lt"/>
              <a:ea typeface="ヒラギノ明朝 ProN W3" charset="-128"/>
              <a:sym typeface="Georgia" panose="02040502050405020303" pitchFamily="18" charset="0"/>
            </a:endParaRPr>
          </a:p>
          <a:p>
            <a:pPr marL="0" indent="0" algn="l" eaLnBrk="1" hangingPunct="1">
              <a:buClr>
                <a:srgbClr val="000000"/>
              </a:buClr>
              <a:buSzPct val="125000"/>
              <a:buFont typeface="Georgia" panose="02040502050405020303" pitchFamily="18" charset="0"/>
              <a:buChar char="•"/>
            </a:pPr>
            <a:r>
              <a:rPr lang="en-US" altLang="en-US" sz="4400" dirty="0">
                <a:latin typeface="+mn-lt"/>
                <a:sym typeface="Georgia" panose="02040502050405020303" pitchFamily="18" charset="0"/>
              </a:rPr>
              <a:t> Rule Followers – The Pros and The Cons</a:t>
            </a:r>
            <a:endParaRPr lang="en-US" altLang="en-US" sz="4400" dirty="0">
              <a:latin typeface="+mn-lt"/>
              <a:ea typeface="ヒラギノ明朝 ProN W3" charset="-128"/>
              <a:sym typeface="Georgia" panose="02040502050405020303" pitchFamily="18" charset="0"/>
            </a:endParaRPr>
          </a:p>
        </p:txBody>
      </p:sp>
    </p:spTree>
    <p:extLst>
      <p:ext uri="{BB962C8B-B14F-4D97-AF65-F5344CB8AC3E}">
        <p14:creationId xmlns:p14="http://schemas.microsoft.com/office/powerpoint/2010/main" val="210387006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rmAutofit/>
          </a:bodyPr>
          <a:lstStyle>
            <a:lvl1pPr algn="l" defTabSz="514095">
              <a:spcBef>
                <a:spcPts val="1400"/>
              </a:spcBef>
              <a:defRPr sz="6336"/>
            </a:lvl1pPr>
          </a:lstStyle>
          <a:p>
            <a:pPr algn="ctr"/>
            <a:r>
              <a:rPr lang="en-US" sz="5400" dirty="0">
                <a:latin typeface="Georgia" panose="02040502050405020303" pitchFamily="18" charset="0"/>
              </a:rPr>
              <a:t>Opening Statement</a:t>
            </a:r>
            <a:endParaRPr sz="5400" dirty="0">
              <a:latin typeface="Georgia" panose="02040502050405020303"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4" name="Shape 180"/>
          <p:cNvSpPr>
            <a:spLocks noGrp="1"/>
          </p:cNvSpPr>
          <p:nvPr>
            <p:ph type="body" idx="1"/>
          </p:nvPr>
        </p:nvSpPr>
        <p:spPr>
          <a:xfrm>
            <a:off x="508000" y="2628900"/>
            <a:ext cx="11988800" cy="6096000"/>
          </a:xfrm>
          <a:prstGeom prst="rect">
            <a:avLst/>
          </a:prstGeom>
        </p:spPr>
        <p:txBody>
          <a:bodyPr anchor="t">
            <a:noAutofit/>
          </a:bodyPr>
          <a:lstStyle/>
          <a:p>
            <a:pPr marL="0" indent="0">
              <a:buClr>
                <a:srgbClr val="000000"/>
              </a:buClr>
              <a:buSzPct val="125000"/>
              <a:buFont typeface="Georgia" charset="0"/>
              <a:buChar char="•"/>
              <a:defRPr/>
            </a:pPr>
            <a:r>
              <a:rPr lang="en-US" sz="4400" dirty="0">
                <a:latin typeface="+mn-lt"/>
                <a:cs typeface="Georgia" charset="0"/>
                <a:sym typeface="Georgia" charset="0"/>
              </a:rPr>
              <a:t> I spoke with you about my fear of the number.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Ask that they reserve judgment on it until the conclusion.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Challenge the State to show compliance with the 20-minute observation requirement.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Let them know that they will not see compliance with the 20-minute observation requirement established by the  </a:t>
            </a:r>
            <a:endParaRPr lang="en-US" sz="4400" dirty="0">
              <a:latin typeface="+mn-lt"/>
              <a:ea typeface="ヒラギノ明朝 ProN W3" charset="0"/>
              <a:cs typeface="ヒラギノ明朝 ProN W3" charset="0"/>
              <a:sym typeface="Georgia" charset="0"/>
            </a:endParaRPr>
          </a:p>
        </p:txBody>
      </p:sp>
    </p:spTree>
    <p:extLst>
      <p:ext uri="{BB962C8B-B14F-4D97-AF65-F5344CB8AC3E}">
        <p14:creationId xmlns:p14="http://schemas.microsoft.com/office/powerpoint/2010/main" val="203727754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508000" y="800100"/>
            <a:ext cx="11988800" cy="1219200"/>
          </a:xfrm>
          <a:prstGeom prst="rect">
            <a:avLst/>
          </a:prstGeom>
        </p:spPr>
        <p:txBody>
          <a:bodyPr>
            <a:noAutofit/>
          </a:bodyPr>
          <a:lstStyle>
            <a:lvl1pPr algn="l" defTabSz="514095">
              <a:spcBef>
                <a:spcPts val="1400"/>
              </a:spcBef>
              <a:defRPr sz="6336"/>
            </a:lvl1pPr>
          </a:lstStyle>
          <a:p>
            <a:pPr algn="ctr"/>
            <a:r>
              <a:rPr lang="en-US" sz="4800" dirty="0">
                <a:latin typeface="Georgia" charset="0"/>
                <a:cs typeface="Georgia" charset="0"/>
                <a:sym typeface="Georgia" charset="0"/>
              </a:rPr>
              <a:t>Goals in Cross-Examination of the Arresting Officer and Breath Test Operator</a:t>
            </a:r>
            <a:endParaRPr sz="4800" dirty="0"/>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5" name="Rectangle 2">
            <a:extLst>
              <a:ext uri="{FF2B5EF4-FFF2-40B4-BE49-F238E27FC236}">
                <a16:creationId xmlns="" xmlns:a16="http://schemas.microsoft.com/office/drawing/2014/main" id="{5E3C6262-D564-4E76-962A-35B6B347BA0D}"/>
              </a:ext>
            </a:extLst>
          </p:cNvPr>
          <p:cNvSpPr>
            <a:spLocks noGrp="1" noChangeArrowheads="1"/>
          </p:cNvSpPr>
          <p:nvPr>
            <p:ph type="body" idx="1"/>
          </p:nvPr>
        </p:nvSpPr>
        <p:spPr>
          <a:xfrm>
            <a:off x="508000" y="2579271"/>
            <a:ext cx="11226800" cy="6329194"/>
          </a:xfrm>
        </p:spPr>
        <p:txBody>
          <a:bodyPr>
            <a:noAutofit/>
          </a:bodyPr>
          <a:lstStyle/>
          <a:p>
            <a:pPr marL="0" indent="0" algn="l" eaLnBrk="1" hangingPunct="1">
              <a:buNone/>
              <a:defRPr/>
            </a:pPr>
            <a:r>
              <a:rPr lang="en-US" sz="4400" dirty="0">
                <a:latin typeface="+mn-lt"/>
                <a:cs typeface="Georgia" charset="0"/>
                <a:sym typeface="Georgia" charset="0"/>
              </a:rPr>
              <a:t>1.  Lock them down with regard to the timeline</a:t>
            </a:r>
            <a:endParaRPr lang="en-US" sz="4400" dirty="0">
              <a:latin typeface="+mn-lt"/>
              <a:ea typeface="ヒラギノ明朝 ProN W3" charset="0"/>
              <a:cs typeface="ヒラギノ明朝 ProN W3" charset="0"/>
              <a:sym typeface="Georgia" charset="0"/>
            </a:endParaRPr>
          </a:p>
          <a:p>
            <a:pPr marL="0" indent="0" algn="l" eaLnBrk="1" hangingPunct="1">
              <a:buNone/>
              <a:defRPr/>
            </a:pPr>
            <a:r>
              <a:rPr lang="en-US" sz="4400" dirty="0">
                <a:latin typeface="+mn-lt"/>
                <a:cs typeface="Georgia" charset="0"/>
                <a:sym typeface="Georgia" charset="0"/>
              </a:rPr>
              <a:t>2. Lock them down with regard to their observation of your client</a:t>
            </a:r>
            <a:endParaRPr lang="en-US" sz="4400" dirty="0">
              <a:latin typeface="+mn-lt"/>
              <a:ea typeface="ヒラギノ明朝 ProN W3" charset="0"/>
              <a:cs typeface="ヒラギノ明朝 ProN W3" charset="0"/>
              <a:sym typeface="Georgia" charset="0"/>
            </a:endParaRPr>
          </a:p>
          <a:p>
            <a:pPr marL="0" indent="0" algn="l" eaLnBrk="1" hangingPunct="1">
              <a:buNone/>
              <a:defRPr/>
            </a:pPr>
            <a:r>
              <a:rPr lang="en-US" sz="4400" dirty="0">
                <a:latin typeface="+mn-lt"/>
                <a:cs typeface="Georgia" charset="0"/>
                <a:sym typeface="Georgia" charset="0"/>
              </a:rPr>
              <a:t>3. Their observation period consisted of times when they were not watching your client</a:t>
            </a:r>
            <a:endParaRPr lang="en-US" sz="4400" dirty="0">
              <a:latin typeface="+mn-lt"/>
              <a:ea typeface="ヒラギノ明朝 ProN W3" charset="0"/>
              <a:cs typeface="ヒラギノ明朝 ProN W3" charset="0"/>
              <a:sym typeface="Georgia" charset="0"/>
            </a:endParaRPr>
          </a:p>
          <a:p>
            <a:pPr marL="0" indent="0" algn="l" eaLnBrk="1" hangingPunct="1">
              <a:buNone/>
              <a:defRPr/>
            </a:pPr>
            <a:r>
              <a:rPr lang="en-US" sz="4400" dirty="0">
                <a:latin typeface="+mn-lt"/>
                <a:cs typeface="Georgia" charset="0"/>
                <a:sym typeface="Georgia" charset="0"/>
              </a:rPr>
              <a:t>4. Lock them into their training on the observation period</a:t>
            </a:r>
            <a:endParaRPr lang="en-US" sz="4400" dirty="0">
              <a:latin typeface="+mn-lt"/>
              <a:ea typeface="ヒラギノ明朝 ProN W3" charset="0"/>
              <a:cs typeface="ヒラギノ明朝 ProN W3" charset="0"/>
              <a:sym typeface="Georgia" charset="0"/>
            </a:endParaRPr>
          </a:p>
        </p:txBody>
      </p:sp>
    </p:spTree>
    <p:extLst>
      <p:ext uri="{BB962C8B-B14F-4D97-AF65-F5344CB8AC3E}">
        <p14:creationId xmlns:p14="http://schemas.microsoft.com/office/powerpoint/2010/main" val="140005964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a:r>
              <a:rPr lang="en-US" sz="5400" dirty="0">
                <a:latin typeface="Georgia" charset="0"/>
                <a:cs typeface="Georgia" charset="0"/>
                <a:sym typeface="Georgia" charset="0"/>
              </a:rPr>
              <a:t>Cross-Examination of the Operator: </a:t>
            </a:r>
            <a:r>
              <a:rPr lang="en-US" sz="5400" dirty="0">
                <a:latin typeface="Georgia" charset="0"/>
                <a:ea typeface="ヒラギノ明朝 ProN W3" charset="0"/>
                <a:cs typeface="ヒラギノ明朝 ProN W3" charset="0"/>
                <a:sym typeface="Georgia" charset="0"/>
              </a:rPr>
              <a:t/>
            </a:r>
            <a:br>
              <a:rPr lang="en-US" sz="5400" dirty="0">
                <a:latin typeface="Georgia" charset="0"/>
                <a:ea typeface="ヒラギノ明朝 ProN W3" charset="0"/>
                <a:cs typeface="ヒラギノ明朝 ProN W3" charset="0"/>
                <a:sym typeface="Georgia" charset="0"/>
              </a:rPr>
            </a:br>
            <a:r>
              <a:rPr lang="en-US" sz="5400" dirty="0">
                <a:latin typeface="Georgia" charset="0"/>
                <a:cs typeface="Georgia" charset="0"/>
                <a:sym typeface="Georgia" charset="0"/>
              </a:rPr>
              <a:t>Observation of My Client</a:t>
            </a:r>
            <a:endParaRPr sz="5400" dirty="0"/>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2" name="Rectangle 1"/>
          <p:cNvSpPr/>
          <p:nvPr/>
        </p:nvSpPr>
        <p:spPr>
          <a:xfrm>
            <a:off x="508000" y="2983974"/>
            <a:ext cx="11988800" cy="7355860"/>
          </a:xfrm>
          <a:prstGeom prst="rect">
            <a:avLst/>
          </a:prstGeom>
        </p:spPr>
        <p:txBody>
          <a:bodyPr wrap="square">
            <a:spAutoFit/>
          </a:bodyPr>
          <a:lstStyle/>
          <a:p>
            <a:pPr algn="l" eaLnBrk="1" hangingPunct="1">
              <a:defRPr/>
            </a:pPr>
            <a:r>
              <a:rPr lang="en-US" sz="4400" dirty="0">
                <a:latin typeface="+mn-lt"/>
                <a:cs typeface="Georgia" charset="0"/>
                <a:sym typeface="Georgia" charset="0"/>
              </a:rPr>
              <a:t>1. Did not watch my client during the entirety of the 20-minute period</a:t>
            </a:r>
            <a:endParaRPr lang="en-US" sz="4400" dirty="0">
              <a:latin typeface="+mn-lt"/>
              <a:ea typeface="ヒラギノ明朝 ProN W3" charset="0"/>
              <a:cs typeface="ヒラギノ明朝 ProN W3" charset="0"/>
              <a:sym typeface="Georgia" charset="0"/>
            </a:endParaRPr>
          </a:p>
          <a:p>
            <a:pPr algn="l" eaLnBrk="1" hangingPunct="1">
              <a:defRPr/>
            </a:pPr>
            <a:endParaRPr lang="en-US" sz="4400" dirty="0">
              <a:latin typeface="+mn-lt"/>
              <a:ea typeface="ヒラギノ明朝 ProN W3" charset="0"/>
              <a:cs typeface="ヒラギノ明朝 ProN W3" charset="0"/>
              <a:sym typeface="Georgia" charset="0"/>
            </a:endParaRPr>
          </a:p>
          <a:p>
            <a:pPr algn="l" eaLnBrk="1" hangingPunct="1">
              <a:defRPr/>
            </a:pPr>
            <a:r>
              <a:rPr lang="en-US" sz="4400" dirty="0">
                <a:latin typeface="+mn-lt"/>
                <a:cs typeface="Georgia" charset="0"/>
                <a:sym typeface="Georgia" charset="0"/>
              </a:rPr>
              <a:t>2. He was in the rear of your patrol car during part of the 20-minutes prior to the breath test</a:t>
            </a:r>
            <a:endParaRPr lang="en-US" sz="4400" dirty="0">
              <a:latin typeface="+mn-lt"/>
              <a:ea typeface="ヒラギノ明朝 ProN W3" charset="0"/>
              <a:cs typeface="ヒラギノ明朝 ProN W3" charset="0"/>
              <a:sym typeface="Georgia" charset="0"/>
            </a:endParaRPr>
          </a:p>
          <a:p>
            <a:pPr algn="l" eaLnBrk="1" hangingPunct="1">
              <a:defRPr/>
            </a:pPr>
            <a:endParaRPr lang="en-US" sz="4400" dirty="0">
              <a:latin typeface="+mn-lt"/>
              <a:ea typeface="ヒラギノ明朝 ProN W3" charset="0"/>
              <a:cs typeface="ヒラギノ明朝 ProN W3" charset="0"/>
              <a:sym typeface="Georgia" charset="0"/>
            </a:endParaRPr>
          </a:p>
          <a:p>
            <a:pPr algn="l" eaLnBrk="1" hangingPunct="1">
              <a:defRPr/>
            </a:pPr>
            <a:r>
              <a:rPr lang="en-US" sz="4400" dirty="0">
                <a:latin typeface="+mn-lt"/>
                <a:cs typeface="Georgia" charset="0"/>
                <a:sym typeface="Georgia" charset="0"/>
              </a:rPr>
              <a:t>3. Possible he could have burped during the 20-minute period</a:t>
            </a:r>
            <a:endParaRPr lang="en-US" sz="4400" dirty="0">
              <a:latin typeface="+mn-lt"/>
              <a:ea typeface="ヒラギノ明朝 ProN W3" charset="0"/>
              <a:cs typeface="ヒラギノ明朝 ProN W3" charset="0"/>
              <a:sym typeface="Georgia" charset="0"/>
            </a:endParaRPr>
          </a:p>
          <a:p>
            <a:pPr algn="just"/>
            <a:endParaRPr lang="en-US" dirty="0"/>
          </a:p>
          <a:p>
            <a:pPr marL="342900" indent="-342900" algn="just">
              <a:buFont typeface="Arial"/>
              <a:buChar char="•"/>
            </a:pPr>
            <a:endParaRPr lang="en-US" dirty="0"/>
          </a:p>
          <a:p>
            <a:pPr marL="342900" indent="-342900" algn="just">
              <a:buFont typeface="Arial"/>
              <a:buChar char="•"/>
            </a:pPr>
            <a:endParaRPr lang="en-US" dirty="0"/>
          </a:p>
          <a:p>
            <a:pPr marL="342900" indent="-342900" algn="just">
              <a:buFont typeface="Arial"/>
              <a:buChar char="•"/>
            </a:pPr>
            <a:endParaRPr lang="en-US" dirty="0"/>
          </a:p>
          <a:p>
            <a:pPr marL="342900" indent="-342900" algn="just">
              <a:buFont typeface="Arial"/>
              <a:buChar char="•"/>
            </a:pPr>
            <a:endParaRPr lang="en-US" dirty="0"/>
          </a:p>
        </p:txBody>
      </p:sp>
    </p:spTree>
    <p:extLst>
      <p:ext uri="{BB962C8B-B14F-4D97-AF65-F5344CB8AC3E}">
        <p14:creationId xmlns:p14="http://schemas.microsoft.com/office/powerpoint/2010/main" val="248463270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254000" y="824345"/>
            <a:ext cx="12496800" cy="1219200"/>
          </a:xfrm>
          <a:prstGeom prst="rect">
            <a:avLst/>
          </a:prstGeom>
        </p:spPr>
        <p:txBody>
          <a:bodyPr>
            <a:noAutofit/>
          </a:bodyPr>
          <a:lstStyle>
            <a:lvl1pPr algn="l" defTabSz="514095">
              <a:spcBef>
                <a:spcPts val="1400"/>
              </a:spcBef>
              <a:defRPr sz="6336"/>
            </a:lvl1pPr>
          </a:lstStyle>
          <a:p>
            <a:pPr algn="ctr"/>
            <a:r>
              <a:rPr lang="en-US" sz="5400" dirty="0">
                <a:latin typeface="Georgia" charset="0"/>
                <a:cs typeface="Georgia" charset="0"/>
                <a:sym typeface="Georgia" charset="0"/>
              </a:rPr>
              <a:t>Cross-Examination of the Operator: </a:t>
            </a:r>
            <a:r>
              <a:rPr lang="en-US" sz="5400" dirty="0">
                <a:latin typeface="Georgia" charset="0"/>
                <a:ea typeface="ヒラギノ明朝 ProN W3" charset="0"/>
                <a:cs typeface="ヒラギノ明朝 ProN W3" charset="0"/>
                <a:sym typeface="Georgia" charset="0"/>
              </a:rPr>
              <a:t/>
            </a:r>
            <a:br>
              <a:rPr lang="en-US" sz="5400" dirty="0">
                <a:latin typeface="Georgia" charset="0"/>
                <a:ea typeface="ヒラギノ明朝 ProN W3" charset="0"/>
                <a:cs typeface="ヒラギノ明朝 ProN W3" charset="0"/>
                <a:sym typeface="Georgia" charset="0"/>
              </a:rPr>
            </a:br>
            <a:r>
              <a:rPr lang="en-US" sz="5400" dirty="0">
                <a:latin typeface="Georgia" charset="0"/>
                <a:cs typeface="Georgia" charset="0"/>
                <a:sym typeface="Georgia" charset="0"/>
              </a:rPr>
              <a:t>Training on the 20-Minute Wait Period</a:t>
            </a:r>
            <a:endParaRPr sz="5400" dirty="0"/>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3" name="Rectangle 2"/>
          <p:cNvSpPr/>
          <p:nvPr/>
        </p:nvSpPr>
        <p:spPr>
          <a:xfrm>
            <a:off x="508000" y="2274630"/>
            <a:ext cx="11988800" cy="7478970"/>
          </a:xfrm>
          <a:prstGeom prst="rect">
            <a:avLst/>
          </a:prstGeom>
        </p:spPr>
        <p:txBody>
          <a:bodyPr wrap="square">
            <a:spAutoFit/>
          </a:bodyPr>
          <a:lstStyle/>
          <a:p>
            <a:pPr algn="l" eaLnBrk="1" hangingPunct="1">
              <a:defRPr/>
            </a:pPr>
            <a:r>
              <a:rPr lang="en-US" sz="4000" dirty="0">
                <a:latin typeface="+mn-lt"/>
                <a:cs typeface="Georgia" charset="0"/>
                <a:sym typeface="Georgia" charset="0"/>
              </a:rPr>
              <a:t>1. 20-minute wait period is required before each test</a:t>
            </a:r>
            <a:endParaRPr lang="en-US" sz="4000" dirty="0">
              <a:latin typeface="+mn-lt"/>
              <a:ea typeface="ヒラギノ明朝 ProN W3" charset="0"/>
              <a:cs typeface="ヒラギノ明朝 ProN W3" charset="0"/>
              <a:sym typeface="Georgia" charset="0"/>
            </a:endParaRPr>
          </a:p>
          <a:p>
            <a:pPr algn="l" eaLnBrk="1" hangingPunct="1">
              <a:defRPr/>
            </a:pP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2. During the 20-minute period, the suspect is to be:</a:t>
            </a: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(1) in a controlled environment, </a:t>
            </a: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(2) prohibited from consuming alcohol, and </a:t>
            </a: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(3)monitored for regurgitation or vomiting. </a:t>
            </a:r>
            <a:endParaRPr lang="en-US" sz="4000" dirty="0">
              <a:latin typeface="+mn-lt"/>
              <a:ea typeface="ヒラギノ明朝 ProN W3" charset="0"/>
              <a:cs typeface="ヒラギノ明朝 ProN W3" charset="0"/>
              <a:sym typeface="Georgia" charset="0"/>
            </a:endParaRPr>
          </a:p>
          <a:p>
            <a:pPr algn="l" eaLnBrk="1" hangingPunct="1">
              <a:defRPr/>
            </a:pP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3. If vomit, allow them to rinse their mouth with water, and restart the 20-minute wait period.</a:t>
            </a:r>
            <a:endParaRPr lang="en-US" sz="4000" dirty="0">
              <a:latin typeface="+mn-lt"/>
              <a:ea typeface="ヒラギノ明朝 ProN W3" charset="0"/>
              <a:cs typeface="ヒラギノ明朝 ProN W3" charset="0"/>
              <a:sym typeface="Georgia" charset="0"/>
            </a:endParaRPr>
          </a:p>
          <a:p>
            <a:pPr algn="l" eaLnBrk="1" hangingPunct="1">
              <a:defRPr/>
            </a:pPr>
            <a:endParaRPr lang="en-US" sz="4000" dirty="0">
              <a:latin typeface="+mn-lt"/>
              <a:ea typeface="ヒラギノ明朝 ProN W3" charset="0"/>
              <a:cs typeface="ヒラギノ明朝 ProN W3" charset="0"/>
              <a:sym typeface="Georgia" charset="0"/>
            </a:endParaRPr>
          </a:p>
          <a:p>
            <a:pPr algn="l" eaLnBrk="1" hangingPunct="1">
              <a:defRPr/>
            </a:pPr>
            <a:r>
              <a:rPr lang="en-US" sz="4000" dirty="0">
                <a:latin typeface="+mn-lt"/>
                <a:cs typeface="Georgia" charset="0"/>
                <a:sym typeface="Georgia" charset="0"/>
              </a:rPr>
              <a:t>4. </a:t>
            </a:r>
            <a:r>
              <a:rPr lang="en-US" sz="4000" u="sng" dirty="0">
                <a:latin typeface="+mn-lt"/>
                <a:cs typeface="Georgia" charset="0"/>
                <a:sym typeface="Georgia" charset="0"/>
              </a:rPr>
              <a:t>This applies to cases of burping or belching where regurgitation is suspected</a:t>
            </a:r>
            <a:r>
              <a:rPr lang="en-US" sz="4000" dirty="0">
                <a:latin typeface="+mn-lt"/>
                <a:cs typeface="Georgia" charset="0"/>
                <a:sym typeface="Georgia" charset="0"/>
              </a:rPr>
              <a:t>.</a:t>
            </a:r>
            <a:endParaRPr lang="en-US" sz="4000" dirty="0">
              <a:latin typeface="+mn-lt"/>
              <a:ea typeface="ヒラギノ明朝 ProN W3" charset="0"/>
              <a:cs typeface="ヒラギノ明朝 ProN W3" charset="0"/>
              <a:sym typeface="Georgia" charset="0"/>
            </a:endParaRPr>
          </a:p>
        </p:txBody>
      </p:sp>
    </p:spTree>
    <p:extLst>
      <p:ext uri="{BB962C8B-B14F-4D97-AF65-F5344CB8AC3E}">
        <p14:creationId xmlns:p14="http://schemas.microsoft.com/office/powerpoint/2010/main" val="150029306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a:r>
              <a:rPr lang="en-US" altLang="en-US" sz="4800" dirty="0">
                <a:latin typeface="Georgia" panose="02040502050405020303" pitchFamily="18" charset="0"/>
                <a:sym typeface="Georgia" panose="02040502050405020303" pitchFamily="18" charset="0"/>
              </a:rPr>
              <a:t>Cross-Examination of the State</a:t>
            </a:r>
            <a:r>
              <a:rPr lang="ja-JP" altLang="en-US" sz="4800" dirty="0">
                <a:latin typeface="Arial" panose="020B0604020202020204" pitchFamily="34" charset="0"/>
                <a:sym typeface="Georgia" panose="02040502050405020303" pitchFamily="18" charset="0"/>
              </a:rPr>
              <a:t>’</a:t>
            </a:r>
            <a:r>
              <a:rPr lang="en-US" altLang="ja-JP" sz="4800" dirty="0">
                <a:latin typeface="Georgia" panose="02040502050405020303" pitchFamily="18" charset="0"/>
                <a:sym typeface="Georgia" panose="02040502050405020303" pitchFamily="18" charset="0"/>
              </a:rPr>
              <a:t>s Expert:</a:t>
            </a:r>
            <a:r>
              <a:rPr lang="en-US" altLang="ja-JP" sz="4800" dirty="0">
                <a:latin typeface="Georgia" panose="02040502050405020303" pitchFamily="18" charset="0"/>
                <a:ea typeface="ヒラギノ明朝 ProN W3" charset="-128"/>
                <a:sym typeface="Georgia" panose="02040502050405020303" pitchFamily="18" charset="0"/>
              </a:rPr>
              <a:t/>
            </a:r>
            <a:br>
              <a:rPr lang="en-US" altLang="ja-JP" sz="4800" dirty="0">
                <a:latin typeface="Georgia" panose="02040502050405020303" pitchFamily="18" charset="0"/>
                <a:ea typeface="ヒラギノ明朝 ProN W3" charset="-128"/>
                <a:sym typeface="Georgia" panose="02040502050405020303" pitchFamily="18" charset="0"/>
              </a:rPr>
            </a:br>
            <a:r>
              <a:rPr lang="en-US" altLang="ja-JP" sz="4800" dirty="0">
                <a:latin typeface="Georgia" panose="02040502050405020303" pitchFamily="18" charset="0"/>
                <a:sym typeface="Georgia" panose="02040502050405020303" pitchFamily="18" charset="0"/>
              </a:rPr>
              <a:t>STAY FOCUSED ON YOUR GOALS</a:t>
            </a:r>
            <a:r>
              <a:rPr lang="en-US" sz="4800" dirty="0"/>
              <a:t>?</a:t>
            </a:r>
            <a:endParaRPr sz="4800" dirty="0"/>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2" name="Rectangle 1"/>
          <p:cNvSpPr/>
          <p:nvPr/>
        </p:nvSpPr>
        <p:spPr>
          <a:xfrm>
            <a:off x="508000" y="2440726"/>
            <a:ext cx="11988800" cy="7232749"/>
          </a:xfrm>
          <a:prstGeom prst="rect">
            <a:avLst/>
          </a:prstGeom>
        </p:spPr>
        <p:txBody>
          <a:bodyPr wrap="square">
            <a:spAutoFit/>
          </a:bodyPr>
          <a:lstStyle/>
          <a:p>
            <a:pPr algn="l" eaLnBrk="1" hangingPunct="1"/>
            <a:r>
              <a:rPr lang="en-US" altLang="en-US" sz="3200" dirty="0">
                <a:latin typeface="+mn-lt"/>
                <a:sym typeface="Georgia" panose="02040502050405020303" pitchFamily="18" charset="0"/>
              </a:rPr>
              <a:t>1. The mouth alcohol detector is not perfect.</a:t>
            </a:r>
            <a:endParaRPr lang="en-US" altLang="en-US" sz="3200" dirty="0">
              <a:latin typeface="+mn-lt"/>
              <a:ea typeface="ヒラギノ明朝 ProN W3" charset="-128"/>
              <a:sym typeface="Georgia" panose="02040502050405020303" pitchFamily="18" charset="0"/>
            </a:endParaRPr>
          </a:p>
          <a:p>
            <a:pPr algn="l" eaLnBrk="1" hangingPunct="1"/>
            <a:endParaRPr lang="en-US" altLang="en-US" sz="3200" dirty="0">
              <a:latin typeface="+mn-lt"/>
            </a:endParaRPr>
          </a:p>
          <a:p>
            <a:pPr algn="l" eaLnBrk="1" hangingPunct="1"/>
            <a:r>
              <a:rPr lang="en-US" altLang="en-US" sz="3200" dirty="0">
                <a:latin typeface="+mn-lt"/>
                <a:sym typeface="Georgia" panose="02040502050405020303" pitchFamily="18" charset="0"/>
              </a:rPr>
              <a:t>2. The </a:t>
            </a:r>
            <a:r>
              <a:rPr lang="en-US" altLang="en-US" sz="3200" dirty="0" err="1">
                <a:latin typeface="+mn-lt"/>
                <a:sym typeface="Georgia" panose="02040502050405020303" pitchFamily="18" charset="0"/>
              </a:rPr>
              <a:t>Intoxilyzer</a:t>
            </a:r>
            <a:r>
              <a:rPr lang="en-US" altLang="en-US" sz="3200" dirty="0">
                <a:latin typeface="+mn-lt"/>
                <a:sym typeface="Georgia" panose="02040502050405020303" pitchFamily="18" charset="0"/>
              </a:rPr>
              <a:t> 5000 can produce results as high as .11 when a person has a true Blood-Alcohol Concentration of .000.</a:t>
            </a:r>
            <a:endParaRPr lang="en-US" altLang="en-US" sz="3200" dirty="0">
              <a:latin typeface="+mn-lt"/>
            </a:endParaRPr>
          </a:p>
          <a:p>
            <a:pPr algn="l" eaLnBrk="1" hangingPunct="1"/>
            <a:endParaRPr lang="en-US" altLang="en-US" sz="3200" dirty="0">
              <a:latin typeface="+mn-lt"/>
            </a:endParaRPr>
          </a:p>
          <a:p>
            <a:pPr eaLnBrk="1" hangingPunct="1"/>
            <a:r>
              <a:rPr lang="en-US" altLang="en-US" sz="3200" u="sng" dirty="0">
                <a:latin typeface="+mn-lt"/>
                <a:sym typeface="Georgia" panose="02040502050405020303" pitchFamily="18" charset="0"/>
              </a:rPr>
              <a:t>Additional Cross-Examination Areas</a:t>
            </a:r>
            <a:r>
              <a:rPr lang="en-US" altLang="en-US" sz="3200" dirty="0">
                <a:latin typeface="+mn-lt"/>
                <a:sym typeface="Georgia" panose="02040502050405020303" pitchFamily="18" charset="0"/>
              </a:rPr>
              <a:t>:</a:t>
            </a:r>
            <a:endParaRPr lang="en-US" altLang="en-US" sz="3200" dirty="0">
              <a:latin typeface="+mn-lt"/>
              <a:ea typeface="ヒラギノ明朝 ProN W3" charset="-128"/>
              <a:sym typeface="Georgia" panose="02040502050405020303" pitchFamily="18" charset="0"/>
            </a:endParaRPr>
          </a:p>
          <a:p>
            <a:pPr eaLnBrk="1" hangingPunct="1"/>
            <a:endParaRPr lang="en-US" altLang="en-US" sz="3200" dirty="0">
              <a:latin typeface="+mn-lt"/>
            </a:endParaRPr>
          </a:p>
          <a:p>
            <a:pPr algn="l" eaLnBrk="1" hangingPunct="1"/>
            <a:r>
              <a:rPr lang="en-US" altLang="en-US" sz="3200" dirty="0">
                <a:latin typeface="+mn-lt"/>
                <a:sym typeface="Georgia" panose="02040502050405020303" pitchFamily="18" charset="0"/>
              </a:rPr>
              <a:t>3. You wrote the </a:t>
            </a:r>
            <a:r>
              <a:rPr lang="en-US" altLang="en-US" sz="3200" dirty="0" err="1">
                <a:latin typeface="+mn-lt"/>
                <a:sym typeface="Georgia" panose="02040502050405020303" pitchFamily="18" charset="0"/>
              </a:rPr>
              <a:t>Intoxilyzer</a:t>
            </a:r>
            <a:r>
              <a:rPr lang="en-US" altLang="en-US" sz="3200" dirty="0">
                <a:latin typeface="+mn-lt"/>
                <a:sym typeface="Georgia" panose="02040502050405020303" pitchFamily="18" charset="0"/>
              </a:rPr>
              <a:t> Operator</a:t>
            </a:r>
            <a:r>
              <a:rPr lang="ja-JP" altLang="en-US" sz="3200" dirty="0">
                <a:latin typeface="+mn-lt"/>
                <a:sym typeface="Georgia" panose="02040502050405020303" pitchFamily="18" charset="0"/>
              </a:rPr>
              <a:t>’</a:t>
            </a:r>
            <a:r>
              <a:rPr lang="en-US" altLang="ja-JP" sz="3200" dirty="0">
                <a:latin typeface="+mn-lt"/>
                <a:sym typeface="Georgia" panose="02040502050405020303" pitchFamily="18" charset="0"/>
              </a:rPr>
              <a:t>s Training Manual.</a:t>
            </a:r>
            <a:endParaRPr lang="en-US" altLang="ja-JP" sz="3200" dirty="0">
              <a:latin typeface="+mn-lt"/>
              <a:ea typeface="ヒラギノ明朝 ProN W3" charset="-128"/>
              <a:sym typeface="Georgia" panose="02040502050405020303" pitchFamily="18" charset="0"/>
            </a:endParaRPr>
          </a:p>
          <a:p>
            <a:pPr algn="l" eaLnBrk="1" hangingPunct="1"/>
            <a:endParaRPr lang="en-US" altLang="en-US" sz="3200" dirty="0">
              <a:latin typeface="+mn-lt"/>
            </a:endParaRPr>
          </a:p>
          <a:p>
            <a:pPr algn="l" eaLnBrk="1" hangingPunct="1"/>
            <a:r>
              <a:rPr lang="en-US" altLang="en-US" sz="3200" dirty="0">
                <a:latin typeface="+mn-lt"/>
                <a:sym typeface="Georgia" panose="02040502050405020303" pitchFamily="18" charset="0"/>
              </a:rPr>
              <a:t>4. You established the </a:t>
            </a:r>
            <a:r>
              <a:rPr lang="en-US" altLang="en-US" sz="3200" dirty="0" err="1">
                <a:latin typeface="+mn-lt"/>
                <a:sym typeface="Georgia" panose="02040502050405020303" pitchFamily="18" charset="0"/>
              </a:rPr>
              <a:t>Intoxilyzer</a:t>
            </a:r>
            <a:r>
              <a:rPr lang="en-US" altLang="en-US" sz="3200" dirty="0">
                <a:latin typeface="+mn-lt"/>
                <a:sym typeface="Georgia" panose="02040502050405020303" pitchFamily="18" charset="0"/>
              </a:rPr>
              <a:t> Operator</a:t>
            </a:r>
            <a:r>
              <a:rPr lang="ja-JP" altLang="en-US" sz="3200" dirty="0">
                <a:latin typeface="+mn-lt"/>
                <a:sym typeface="Georgia" panose="02040502050405020303" pitchFamily="18" charset="0"/>
              </a:rPr>
              <a:t>’</a:t>
            </a:r>
            <a:r>
              <a:rPr lang="en-US" altLang="ja-JP" sz="3200" dirty="0">
                <a:latin typeface="+mn-lt"/>
                <a:sym typeface="Georgia" panose="02040502050405020303" pitchFamily="18" charset="0"/>
              </a:rPr>
              <a:t>s Training Curriculum.</a:t>
            </a:r>
            <a:endParaRPr lang="en-US" altLang="ja-JP" sz="3200" dirty="0">
              <a:latin typeface="+mn-lt"/>
              <a:ea typeface="ヒラギノ明朝 ProN W3" charset="-128"/>
              <a:sym typeface="Georgia" panose="02040502050405020303" pitchFamily="18" charset="0"/>
            </a:endParaRPr>
          </a:p>
          <a:p>
            <a:pPr algn="l" eaLnBrk="1" hangingPunct="1"/>
            <a:endParaRPr lang="en-US" altLang="en-US" sz="3200" dirty="0">
              <a:latin typeface="+mn-lt"/>
            </a:endParaRPr>
          </a:p>
          <a:p>
            <a:pPr algn="l" eaLnBrk="1" hangingPunct="1"/>
            <a:r>
              <a:rPr lang="en-US" altLang="en-US" sz="3200" dirty="0">
                <a:latin typeface="+mn-lt"/>
                <a:sym typeface="Georgia" panose="02040502050405020303" pitchFamily="18" charset="0"/>
              </a:rPr>
              <a:t>5. In order to be assured that mouth alcohol will not influence the printed alcohol concentration, the 20-minute observation period must followed. </a:t>
            </a:r>
            <a:endParaRPr lang="en-US" altLang="en-US" sz="3200" dirty="0">
              <a:latin typeface="+mn-lt"/>
              <a:ea typeface="ヒラギノ明朝 ProN W3" charset="-128"/>
              <a:sym typeface="Georgia" panose="02040502050405020303" pitchFamily="18" charset="0"/>
            </a:endParaRPr>
          </a:p>
        </p:txBody>
      </p:sp>
    </p:spTree>
    <p:extLst>
      <p:ext uri="{BB962C8B-B14F-4D97-AF65-F5344CB8AC3E}">
        <p14:creationId xmlns:p14="http://schemas.microsoft.com/office/powerpoint/2010/main" val="380543546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DA3200-4EBB-4224-9F88-417D336A9D39}"/>
              </a:ext>
            </a:extLst>
          </p:cNvPr>
          <p:cNvSpPr>
            <a:spLocks noGrp="1"/>
          </p:cNvSpPr>
          <p:nvPr>
            <p:ph type="title"/>
          </p:nvPr>
        </p:nvSpPr>
        <p:spPr/>
        <p:txBody>
          <a:bodyPr>
            <a:normAutofit/>
          </a:bodyPr>
          <a:lstStyle/>
          <a:p>
            <a:r>
              <a:rPr lang="en-US" sz="5400" dirty="0">
                <a:latin typeface="Georgia" panose="02040502050405020303" pitchFamily="18" charset="0"/>
              </a:rPr>
              <a:t>Closing</a:t>
            </a:r>
          </a:p>
        </p:txBody>
      </p:sp>
      <p:sp>
        <p:nvSpPr>
          <p:cNvPr id="3" name="Text Placeholder 2">
            <a:extLst>
              <a:ext uri="{FF2B5EF4-FFF2-40B4-BE49-F238E27FC236}">
                <a16:creationId xmlns="" xmlns:a16="http://schemas.microsoft.com/office/drawing/2014/main" id="{034C0131-43A8-402B-A69E-E768A9F741F8}"/>
              </a:ext>
            </a:extLst>
          </p:cNvPr>
          <p:cNvSpPr>
            <a:spLocks noGrp="1"/>
          </p:cNvSpPr>
          <p:nvPr>
            <p:ph type="body" idx="1"/>
          </p:nvPr>
        </p:nvSpPr>
        <p:spPr>
          <a:xfrm>
            <a:off x="508000" y="2244436"/>
            <a:ext cx="12182764" cy="7121236"/>
          </a:xfrm>
        </p:spPr>
        <p:txBody>
          <a:bodyPr>
            <a:normAutofit fontScale="62500" lnSpcReduction="20000"/>
          </a:bodyPr>
          <a:lstStyle/>
          <a:p>
            <a:pPr marL="0" indent="0">
              <a:buClr>
                <a:srgbClr val="000000"/>
              </a:buClr>
              <a:buSzPct val="125000"/>
              <a:buFont typeface="Georgia" panose="02040502050405020303" pitchFamily="18" charset="0"/>
              <a:buChar char="•"/>
            </a:pPr>
            <a:r>
              <a:rPr lang="en-US" altLang="en-US" sz="6300" dirty="0">
                <a:latin typeface="+mn-lt"/>
                <a:sym typeface="Georgia" panose="02040502050405020303" pitchFamily="18" charset="0"/>
              </a:rPr>
              <a:t> We</a:t>
            </a:r>
            <a:r>
              <a:rPr lang="ja-JP" altLang="en-US" sz="6300" dirty="0">
                <a:latin typeface="+mn-lt"/>
                <a:sym typeface="Georgia" panose="02040502050405020303" pitchFamily="18" charset="0"/>
              </a:rPr>
              <a:t>’</a:t>
            </a:r>
            <a:r>
              <a:rPr lang="en-US" altLang="ja-JP" sz="6300" dirty="0">
                <a:latin typeface="+mn-lt"/>
                <a:sym typeface="Georgia" panose="02040502050405020303" pitchFamily="18" charset="0"/>
              </a:rPr>
              <a:t>re not here fighting over general reliability. </a:t>
            </a:r>
            <a:endParaRPr lang="en-US" altLang="ja-JP"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endParaRPr lang="en-US" altLang="en-US"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mn-lt"/>
                <a:sym typeface="Georgia" panose="02040502050405020303" pitchFamily="18" charset="0"/>
              </a:rPr>
              <a:t> We</a:t>
            </a:r>
            <a:r>
              <a:rPr lang="ja-JP" altLang="en-US" sz="6300" dirty="0">
                <a:latin typeface="+mn-lt"/>
                <a:sym typeface="Georgia" panose="02040502050405020303" pitchFamily="18" charset="0"/>
              </a:rPr>
              <a:t>’</a:t>
            </a:r>
            <a:r>
              <a:rPr lang="en-US" altLang="ja-JP" sz="6300" dirty="0">
                <a:latin typeface="+mn-lt"/>
                <a:sym typeface="Georgia" panose="02040502050405020303" pitchFamily="18" charset="0"/>
              </a:rPr>
              <a:t>re here because we think it</a:t>
            </a:r>
            <a:r>
              <a:rPr lang="ja-JP" altLang="en-US" sz="6300" dirty="0">
                <a:latin typeface="+mn-lt"/>
                <a:sym typeface="Georgia" panose="02040502050405020303" pitchFamily="18" charset="0"/>
              </a:rPr>
              <a:t>’</a:t>
            </a:r>
            <a:r>
              <a:rPr lang="en-US" altLang="ja-JP" sz="6300" dirty="0">
                <a:latin typeface="+mn-lt"/>
                <a:sym typeface="Georgia" panose="02040502050405020303" pitchFamily="18" charset="0"/>
              </a:rPr>
              <a:t>s important that they follow THEIR rules in performing a test. </a:t>
            </a:r>
            <a:endParaRPr lang="en-US" altLang="ja-JP"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endParaRPr lang="en-US" altLang="en-US"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mn-lt"/>
                <a:sym typeface="Georgia" panose="02040502050405020303" pitchFamily="18" charset="0"/>
              </a:rPr>
              <a:t> We asked at the beginning of the trial if the State would simply show us that the rules for performing a breath test were followed.</a:t>
            </a:r>
            <a:endParaRPr lang="en-US" altLang="en-US"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endParaRPr lang="en-US" altLang="en-US" sz="6300" dirty="0">
              <a:latin typeface="+mn-lt"/>
              <a:ea typeface="ヒラギノ明朝 ProN W3" charset="-128"/>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mn-lt"/>
                <a:sym typeface="Georgia" panose="02040502050405020303" pitchFamily="18" charset="0"/>
              </a:rPr>
              <a:t> The evidence does not eliminate mouth alcohol as a problem.  </a:t>
            </a:r>
            <a:endParaRPr lang="en-US" altLang="en-US" sz="6300" dirty="0">
              <a:latin typeface="+mn-lt"/>
              <a:ea typeface="ヒラギノ明朝 ProN W3" charset="-128"/>
              <a:sym typeface="Georgia" panose="02040502050405020303" pitchFamily="18" charset="0"/>
            </a:endParaRPr>
          </a:p>
          <a:p>
            <a:endParaRPr lang="en-US" dirty="0"/>
          </a:p>
        </p:txBody>
      </p:sp>
    </p:spTree>
    <p:extLst>
      <p:ext uri="{BB962C8B-B14F-4D97-AF65-F5344CB8AC3E}">
        <p14:creationId xmlns:p14="http://schemas.microsoft.com/office/powerpoint/2010/main" val="12578976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94D668-8FF1-4DCA-AC63-88CB92059C9D}"/>
              </a:ext>
            </a:extLst>
          </p:cNvPr>
          <p:cNvSpPr>
            <a:spLocks noGrp="1"/>
          </p:cNvSpPr>
          <p:nvPr>
            <p:ph type="title"/>
          </p:nvPr>
        </p:nvSpPr>
        <p:spPr/>
        <p:txBody>
          <a:bodyPr>
            <a:noAutofit/>
          </a:bodyPr>
          <a:lstStyle/>
          <a:p>
            <a:r>
              <a:rPr lang="en-US" altLang="en-US" sz="5400" dirty="0">
                <a:solidFill>
                  <a:srgbClr val="C00000"/>
                </a:solidFill>
                <a:latin typeface="Georgia" panose="02040502050405020303" pitchFamily="18" charset="0"/>
                <a:sym typeface="Georgia" panose="02040502050405020303" pitchFamily="18" charset="0"/>
              </a:rPr>
              <a:t>Closing Argument – </a:t>
            </a:r>
            <a:r>
              <a:rPr lang="en-US" altLang="en-US" sz="5400" dirty="0">
                <a:solidFill>
                  <a:srgbClr val="C00000"/>
                </a:solidFill>
                <a:latin typeface="Georgia" panose="02040502050405020303" pitchFamily="18" charset="0"/>
                <a:ea typeface="ヒラギノ明朝 ProN W3" charset="-128"/>
                <a:sym typeface="Georgia" panose="02040502050405020303" pitchFamily="18" charset="0"/>
              </a:rPr>
              <a:t/>
            </a:r>
            <a:br>
              <a:rPr lang="en-US" altLang="en-US" sz="5400" dirty="0">
                <a:solidFill>
                  <a:srgbClr val="C00000"/>
                </a:solidFill>
                <a:latin typeface="Georgia" panose="02040502050405020303" pitchFamily="18" charset="0"/>
                <a:ea typeface="ヒラギノ明朝 ProN W3" charset="-128"/>
                <a:sym typeface="Georgia" panose="02040502050405020303" pitchFamily="18" charset="0"/>
              </a:rPr>
            </a:br>
            <a:r>
              <a:rPr lang="en-US" altLang="en-US" sz="5400" dirty="0">
                <a:solidFill>
                  <a:srgbClr val="C00000"/>
                </a:solidFill>
                <a:latin typeface="Georgia" panose="02040502050405020303" pitchFamily="18" charset="0"/>
                <a:sym typeface="Georgia" panose="02040502050405020303" pitchFamily="18" charset="0"/>
              </a:rPr>
              <a:t>Mouth Alcohol Defense</a:t>
            </a:r>
            <a:endParaRPr lang="en-US" sz="5400" dirty="0">
              <a:solidFill>
                <a:srgbClr val="C00000"/>
              </a:solidFill>
            </a:endParaRPr>
          </a:p>
        </p:txBody>
      </p:sp>
      <p:sp>
        <p:nvSpPr>
          <p:cNvPr id="3" name="Text Placeholder 2">
            <a:extLst>
              <a:ext uri="{FF2B5EF4-FFF2-40B4-BE49-F238E27FC236}">
                <a16:creationId xmlns="" xmlns:a16="http://schemas.microsoft.com/office/drawing/2014/main" id="{485137E4-A5AF-4A88-8923-08C22E68B6BD}"/>
              </a:ext>
            </a:extLst>
          </p:cNvPr>
          <p:cNvSpPr>
            <a:spLocks noGrp="1"/>
          </p:cNvSpPr>
          <p:nvPr>
            <p:ph type="body" idx="1"/>
          </p:nvPr>
        </p:nvSpPr>
        <p:spPr>
          <a:xfrm>
            <a:off x="254000" y="4010892"/>
            <a:ext cx="12496800" cy="5714999"/>
          </a:xfrm>
        </p:spPr>
        <p:txBody>
          <a:bodyPr>
            <a:normAutofit fontScale="85000" lnSpcReduction="20000"/>
          </a:bodyPr>
          <a:lstStyle/>
          <a:p>
            <a:pPr marL="0" indent="0" algn="ctr" eaLnBrk="1" hangingPunct="1">
              <a:buNone/>
            </a:pPr>
            <a:endParaRPr lang="en-US" altLang="ja-JP" dirty="0">
              <a:latin typeface="Arial" panose="020B0604020202020204" pitchFamily="34" charset="0"/>
              <a:sym typeface="Georgia" panose="02040502050405020303" pitchFamily="18" charset="0"/>
            </a:endParaRPr>
          </a:p>
          <a:p>
            <a:pPr marL="0" indent="0">
              <a:buNone/>
            </a:pPr>
            <a:r>
              <a:rPr lang="ja-JP" altLang="en-US" dirty="0">
                <a:latin typeface="Arial" panose="020B0604020202020204" pitchFamily="34" charset="0"/>
                <a:sym typeface="Georgia" panose="02040502050405020303" pitchFamily="18" charset="0"/>
              </a:rPr>
              <a:t>“</a:t>
            </a:r>
            <a:r>
              <a:rPr lang="en-US" altLang="ja-JP" dirty="0">
                <a:latin typeface="Georgia" panose="02040502050405020303" pitchFamily="18" charset="0"/>
                <a:sym typeface="Georgia" panose="02040502050405020303" pitchFamily="18" charset="0"/>
              </a:rPr>
              <a:t>I charge you that breath alcohol measuring equipment approved by the State Crime Lab is considered accurate if properly operated.</a:t>
            </a:r>
            <a:r>
              <a:rPr lang="ja-JP" altLang="en-US" dirty="0">
                <a:latin typeface="Arial" panose="020B0604020202020204" pitchFamily="34" charset="0"/>
                <a:sym typeface="Georgia" panose="02040502050405020303" pitchFamily="18" charset="0"/>
              </a:rPr>
              <a:t>”</a:t>
            </a:r>
            <a:endParaRPr lang="en-US" altLang="en-US" dirty="0">
              <a:latin typeface="Georgia" panose="02040502050405020303" pitchFamily="18" charset="0"/>
              <a:ea typeface="ヒラギノ明朝 ProN W3" charset="-128"/>
              <a:sym typeface="Georgia" panose="02040502050405020303" pitchFamily="18" charset="0"/>
            </a:endParaRPr>
          </a:p>
          <a:p>
            <a:pPr marL="0" indent="0">
              <a:buNone/>
            </a:pPr>
            <a:r>
              <a:rPr lang="en-US" altLang="en-US" u="sng" dirty="0">
                <a:latin typeface="Georgia" panose="02040502050405020303" pitchFamily="18" charset="0"/>
                <a:sym typeface="Georgia" panose="02040502050405020303" pitchFamily="18" charset="0"/>
              </a:rPr>
              <a:t>Johnson v. State</a:t>
            </a:r>
            <a:endParaRPr lang="en-US" altLang="en-US" u="sng" dirty="0">
              <a:latin typeface="Georgia" panose="02040502050405020303" pitchFamily="18" charset="0"/>
              <a:ea typeface="ヒラギノ明朝 ProN W3" charset="-128"/>
              <a:sym typeface="Georgia" panose="02040502050405020303" pitchFamily="18" charset="0"/>
            </a:endParaRPr>
          </a:p>
          <a:p>
            <a:pPr marL="0" indent="0">
              <a:buNone/>
            </a:pPr>
            <a:endParaRPr lang="en-US" altLang="ja-JP"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a:p>
            <a:pPr marL="0" indent="0">
              <a:buNone/>
            </a:pPr>
            <a:r>
              <a:rPr lang="en-US" altLang="ja-JP" dirty="0">
                <a:solidFill>
                  <a:schemeClr val="tx1"/>
                </a:solidFill>
                <a:latin typeface="Georgia" panose="02040502050405020303" pitchFamily="18" charset="0"/>
                <a:ea typeface="MS PGothic" panose="020B0600070205080204" pitchFamily="34" charset="-128"/>
                <a:sym typeface="Georgia" panose="02040502050405020303" pitchFamily="18" charset="0"/>
              </a:rPr>
              <a:t>The presumption of innocence, the burden of proof, and the standard of proof are the fundamental doctrines of American criminal jurisprudence and the bedrock of determining guilt or innocence in a criminal case.</a:t>
            </a:r>
            <a:r>
              <a:rPr lang="ja-JP" altLang="en-US" dirty="0">
                <a:solidFill>
                  <a:schemeClr val="tx1"/>
                </a:solidFill>
                <a:latin typeface="Arial" panose="020B0604020202020204" pitchFamily="34" charset="0"/>
                <a:ea typeface="MS PGothic" panose="020B0600070205080204" pitchFamily="34" charset="-128"/>
                <a:sym typeface="Georgia" panose="02040502050405020303" pitchFamily="18" charset="0"/>
              </a:rPr>
              <a:t>”</a:t>
            </a:r>
            <a:r>
              <a:rPr lang="en-US" altLang="ja-JP" dirty="0">
                <a:solidFill>
                  <a:schemeClr val="tx1"/>
                </a:solidFill>
                <a:latin typeface="Georgia" panose="02040502050405020303" pitchFamily="18" charset="0"/>
                <a:ea typeface="MS PGothic" panose="020B0600070205080204" pitchFamily="34" charset="-128"/>
                <a:sym typeface="Georgia" panose="02040502050405020303" pitchFamily="18" charset="0"/>
              </a:rPr>
              <a:t> </a:t>
            </a:r>
          </a:p>
          <a:p>
            <a:pPr marL="0" indent="0">
              <a:buNone/>
            </a:pPr>
            <a:r>
              <a:rPr lang="en-US" altLang="en-US" u="sng" dirty="0">
                <a:solidFill>
                  <a:schemeClr val="tx1"/>
                </a:solidFill>
                <a:latin typeface="Georgia" panose="02040502050405020303" pitchFamily="18" charset="0"/>
                <a:ea typeface="MS PGothic" panose="020B0600070205080204" pitchFamily="34" charset="-128"/>
                <a:sym typeface="Georgia" panose="02040502050405020303" pitchFamily="18" charset="0"/>
              </a:rPr>
              <a:t>Little v. State</a:t>
            </a:r>
            <a:r>
              <a:rPr lang="en-US" altLang="en-US" dirty="0">
                <a:solidFill>
                  <a:schemeClr val="tx1"/>
                </a:solidFill>
                <a:latin typeface="Georgia" panose="02040502050405020303" pitchFamily="18" charset="0"/>
                <a:ea typeface="MS PGothic" panose="020B0600070205080204" pitchFamily="34" charset="-128"/>
                <a:sym typeface="Georgia" panose="02040502050405020303" pitchFamily="18" charset="0"/>
              </a:rPr>
              <a:t>, 230 </a:t>
            </a:r>
            <a:r>
              <a:rPr lang="en-US" altLang="en-US" dirty="0" err="1">
                <a:solidFill>
                  <a:schemeClr val="tx1"/>
                </a:solidFill>
                <a:latin typeface="Georgia" panose="02040502050405020303" pitchFamily="18" charset="0"/>
                <a:ea typeface="MS PGothic" panose="020B0600070205080204" pitchFamily="34" charset="-128"/>
                <a:sym typeface="Georgia" panose="02040502050405020303" pitchFamily="18" charset="0"/>
              </a:rPr>
              <a:t>Ga.App</a:t>
            </a:r>
            <a:r>
              <a:rPr lang="en-US" altLang="en-US" dirty="0">
                <a:solidFill>
                  <a:schemeClr val="tx1"/>
                </a:solidFill>
                <a:latin typeface="Georgia" panose="02040502050405020303" pitchFamily="18" charset="0"/>
                <a:ea typeface="MS PGothic" panose="020B0600070205080204" pitchFamily="34" charset="-128"/>
                <a:sym typeface="Georgia" panose="02040502050405020303" pitchFamily="18" charset="0"/>
              </a:rPr>
              <a:t>. 803, 806(2), 498 S.E.2d 284 (1998)</a:t>
            </a:r>
            <a:r>
              <a:rPr lang="en-US" altLang="en-US" dirty="0">
                <a:solidFill>
                  <a:schemeClr val="tx1"/>
                </a:solidFill>
                <a:latin typeface="Verdana" panose="020B0604030504040204" pitchFamily="34" charset="0"/>
                <a:ea typeface="MS PGothic" panose="020B0600070205080204" pitchFamily="34" charset="-128"/>
                <a:sym typeface="Verdana" panose="020B0604030504040204" pitchFamily="34" charset="0"/>
              </a:rPr>
              <a:t>.</a:t>
            </a:r>
          </a:p>
          <a:p>
            <a:pPr marL="0" indent="0" eaLnBrk="1" hangingPunct="1">
              <a:buNone/>
            </a:pPr>
            <a:endParaRPr lang="en-US" altLang="en-US"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a:p>
            <a:endParaRPr lang="en-US" dirty="0"/>
          </a:p>
        </p:txBody>
      </p:sp>
      <p:sp>
        <p:nvSpPr>
          <p:cNvPr id="4" name="Text Placeholder 2">
            <a:extLst>
              <a:ext uri="{FF2B5EF4-FFF2-40B4-BE49-F238E27FC236}">
                <a16:creationId xmlns="" xmlns:a16="http://schemas.microsoft.com/office/drawing/2014/main" id="{C04E1B89-8B28-46AE-8537-5B3B5D767283}"/>
              </a:ext>
            </a:extLst>
          </p:cNvPr>
          <p:cNvSpPr txBox="1">
            <a:spLocks/>
          </p:cNvSpPr>
          <p:nvPr/>
        </p:nvSpPr>
        <p:spPr>
          <a:xfrm>
            <a:off x="254000" y="2033155"/>
            <a:ext cx="12496800" cy="19638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algn="ctr" hangingPunct="1">
              <a:buFont typeface="Zapf Dingbats"/>
              <a:buNone/>
            </a:pPr>
            <a:r>
              <a:rPr lang="en-US" altLang="en-US" sz="4100" u="sng" dirty="0">
                <a:solidFill>
                  <a:schemeClr val="bg1"/>
                </a:solidFill>
                <a:latin typeface="+mn-lt"/>
                <a:ea typeface="MS PGothic" panose="020B0600070205080204" pitchFamily="34" charset="-128"/>
                <a:sym typeface="Georgia" panose="02040502050405020303" pitchFamily="18" charset="0"/>
              </a:rPr>
              <a:t>Presumptions</a:t>
            </a:r>
            <a:r>
              <a:rPr lang="en-US" altLang="en-US" sz="4100" dirty="0">
                <a:solidFill>
                  <a:schemeClr val="bg1"/>
                </a:solidFill>
                <a:latin typeface="+mn-lt"/>
                <a:ea typeface="MS PGothic" panose="020B0600070205080204" pitchFamily="34" charset="-128"/>
                <a:sym typeface="Georgia" panose="02040502050405020303" pitchFamily="18" charset="0"/>
              </a:rPr>
              <a:t>:</a:t>
            </a:r>
          </a:p>
          <a:p>
            <a:pPr marL="0" indent="0" algn="ctr" hangingPunct="1">
              <a:buFont typeface="Zapf Dingbats"/>
              <a:buNone/>
            </a:pPr>
            <a:r>
              <a:rPr lang="en-US" altLang="en-US" sz="4100" dirty="0">
                <a:solidFill>
                  <a:schemeClr val="tx1"/>
                </a:solidFill>
                <a:latin typeface="+mn-lt"/>
                <a:ea typeface="MS PGothic" panose="020B0600070205080204" pitchFamily="34" charset="-128"/>
                <a:sym typeface="Georgia" panose="02040502050405020303" pitchFamily="18" charset="0"/>
              </a:rPr>
              <a:t>Jurors will have to make a decision based on their values.</a:t>
            </a:r>
          </a:p>
        </p:txBody>
      </p:sp>
    </p:spTree>
    <p:extLst>
      <p:ext uri="{BB962C8B-B14F-4D97-AF65-F5344CB8AC3E}">
        <p14:creationId xmlns:p14="http://schemas.microsoft.com/office/powerpoint/2010/main" val="17469906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tool in front of a table&#10;&#10;Description automatically generated">
            <a:extLst>
              <a:ext uri="{FF2B5EF4-FFF2-40B4-BE49-F238E27FC236}">
                <a16:creationId xmlns="" xmlns:a16="http://schemas.microsoft.com/office/drawing/2014/main" id="{6F0E0F26-8317-492B-A7BC-816F824422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221" y="3024627"/>
            <a:ext cx="5044997" cy="5424488"/>
          </a:xfrm>
          <a:prstGeom prst="rect">
            <a:avLst/>
          </a:prstGeom>
        </p:spPr>
      </p:pic>
    </p:spTree>
    <p:extLst>
      <p:ext uri="{BB962C8B-B14F-4D97-AF65-F5344CB8AC3E}">
        <p14:creationId xmlns:p14="http://schemas.microsoft.com/office/powerpoint/2010/main" val="2395188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body" idx="13"/>
          </p:nvPr>
        </p:nvSpPr>
        <p:spPr>
          <a:xfrm>
            <a:off x="508000" y="6296707"/>
            <a:ext cx="7200900" cy="1986185"/>
          </a:xfrm>
          <a:prstGeom prst="rect">
            <a:avLst/>
          </a:prstGeom>
        </p:spPr>
        <p:txBody>
          <a:bodyPr/>
          <a:lstStyle/>
          <a:p>
            <a:endParaRPr dirty="0"/>
          </a:p>
          <a:p>
            <a:pPr marR="457200" defTabSz="457200">
              <a:lnSpc>
                <a:spcPct val="100000"/>
              </a:lnSpc>
              <a:defRPr i="0">
                <a:solidFill>
                  <a:srgbClr val="2C2C2C"/>
                </a:solidFill>
              </a:defRPr>
            </a:pPr>
            <a:endParaRPr dirty="0"/>
          </a:p>
          <a:p>
            <a:pPr marR="457200" defTabSz="457200">
              <a:lnSpc>
                <a:spcPct val="100000"/>
              </a:lnSpc>
              <a:defRPr i="0">
                <a:solidFill>
                  <a:srgbClr val="2C2C2C"/>
                </a:solidFill>
              </a:defRPr>
            </a:pPr>
            <a:r>
              <a:rPr lang="en-US" dirty="0"/>
              <a:t>Defense of Drinking Drivers Institute</a:t>
            </a:r>
          </a:p>
          <a:p>
            <a:pPr marR="457200" defTabSz="457200">
              <a:lnSpc>
                <a:spcPct val="100000"/>
              </a:lnSpc>
              <a:defRPr i="0">
                <a:solidFill>
                  <a:srgbClr val="2C2C2C"/>
                </a:solidFill>
              </a:defRPr>
            </a:pPr>
            <a:r>
              <a:rPr lang="en-US" dirty="0"/>
              <a:t>Atlanta, Georgia</a:t>
            </a:r>
            <a:endParaRPr dirty="0"/>
          </a:p>
          <a:p>
            <a:pPr marR="457200" defTabSz="457200">
              <a:lnSpc>
                <a:spcPct val="100000"/>
              </a:lnSpc>
              <a:defRPr i="0">
                <a:solidFill>
                  <a:srgbClr val="2C2C2C"/>
                </a:solidFill>
              </a:defRPr>
            </a:pPr>
            <a:r>
              <a:rPr lang="en-US" dirty="0"/>
              <a:t>December 7, 2018</a:t>
            </a:r>
            <a:endParaRPr dirty="0"/>
          </a:p>
        </p:txBody>
      </p:sp>
      <p:sp>
        <p:nvSpPr>
          <p:cNvPr id="145" name="Shape 145"/>
          <p:cNvSpPr>
            <a:spLocks noGrp="1"/>
          </p:cNvSpPr>
          <p:nvPr>
            <p:ph type="ctrTitle"/>
          </p:nvPr>
        </p:nvSpPr>
        <p:spPr>
          <a:xfrm>
            <a:off x="508000" y="4140200"/>
            <a:ext cx="7200900" cy="2413000"/>
          </a:xfrm>
          <a:prstGeom prst="rect">
            <a:avLst/>
          </a:prstGeom>
        </p:spPr>
        <p:txBody>
          <a:bodyPr>
            <a:normAutofit/>
          </a:bodyPr>
          <a:lstStyle/>
          <a:p>
            <a:pPr lvl="1" indent="109727" defTabSz="280415">
              <a:spcBef>
                <a:spcPts val="700"/>
              </a:spcBef>
              <a:defRPr sz="3359"/>
            </a:pPr>
            <a:r>
              <a:rPr lang="en-US" dirty="0">
                <a:latin typeface="Georgia" panose="02040502050405020303" pitchFamily="18" charset="0"/>
              </a:rPr>
              <a:t>Attacking a DUI Breath Test Case on a Budget</a:t>
            </a:r>
            <a:endParaRPr dirty="0">
              <a:latin typeface="Georgia" panose="02040502050405020303" pitchFamily="18" charset="0"/>
            </a:endParaRPr>
          </a:p>
        </p:txBody>
      </p:sp>
      <p:sp>
        <p:nvSpPr>
          <p:cNvPr id="146" name="Shape 146"/>
          <p:cNvSpPr>
            <a:spLocks noGrp="1"/>
          </p:cNvSpPr>
          <p:nvPr>
            <p:ph type="subTitle" sz="quarter" idx="1"/>
          </p:nvPr>
        </p:nvSpPr>
        <p:spPr>
          <a:xfrm>
            <a:off x="8255000" y="4140200"/>
            <a:ext cx="4241800" cy="2413000"/>
          </a:xfrm>
          <a:prstGeom prst="rect">
            <a:avLst/>
          </a:prstGeom>
        </p:spPr>
        <p:txBody>
          <a:bodyPr/>
          <a:lstStyle/>
          <a:p>
            <a:r>
              <a:rPr b="1" dirty="0"/>
              <a:t>Ben Sessions</a:t>
            </a:r>
          </a:p>
          <a:p>
            <a:r>
              <a:rPr b="1" dirty="0"/>
              <a:t>@</a:t>
            </a:r>
            <a:r>
              <a:rPr b="1" dirty="0" err="1"/>
              <a:t>Ben_Sessions</a:t>
            </a:r>
            <a:endParaRPr b="1" dirty="0"/>
          </a:p>
          <a:p>
            <a:r>
              <a:rPr b="1" u="sng" dirty="0"/>
              <a:t>TheSessionsLawFirm.com</a:t>
            </a:r>
            <a:endParaRPr lang="en-US" b="1" u="sng" dirty="0"/>
          </a:p>
          <a:p>
            <a:r>
              <a:rPr lang="en-US" b="1" dirty="0"/>
              <a:t>ben@thesessionslawfim.com</a:t>
            </a:r>
          </a:p>
          <a:p>
            <a:r>
              <a:rPr lang="en-US" b="1" dirty="0"/>
              <a:t>470-225-7710</a:t>
            </a:r>
            <a:endParaRPr b="1" dirty="0">
              <a:hlinkClick r:id="rId2"/>
            </a:endParaRPr>
          </a:p>
        </p:txBody>
      </p:sp>
      <p:sp>
        <p:nvSpPr>
          <p:cNvPr id="2" name="Rectangle 1"/>
          <p:cNvSpPr/>
          <p:nvPr/>
        </p:nvSpPr>
        <p:spPr>
          <a:xfrm>
            <a:off x="2599731" y="1388146"/>
            <a:ext cx="7805343" cy="1685077"/>
          </a:xfrm>
          <a:prstGeom prst="rect">
            <a:avLst/>
          </a:prstGeom>
        </p:spPr>
        <p:txBody>
          <a:bodyPr wrap="none">
            <a:spAutoFit/>
          </a:bodyPr>
          <a:lstStyle/>
          <a:p>
            <a:pPr lvl="1">
              <a:lnSpc>
                <a:spcPct val="90000"/>
              </a:lnSpc>
              <a:spcBef>
                <a:spcPts val="1600"/>
              </a:spcBef>
              <a:defRPr sz="7000">
                <a:solidFill>
                  <a:srgbClr val="D93E2B"/>
                </a:solidFill>
                <a:latin typeface="+mn-lt"/>
                <a:ea typeface="+mn-ea"/>
                <a:cs typeface="+mn-cs"/>
                <a:sym typeface="Bodoni SvtyTwo ITC TT-Book"/>
              </a:defRPr>
            </a:pPr>
            <a:r>
              <a:rPr lang="en-US" sz="11500" dirty="0">
                <a:solidFill>
                  <a:srgbClr val="D93E2B"/>
                </a:solidFill>
                <a:latin typeface="Georgia" panose="02040502050405020303" pitchFamily="18" charset="0"/>
                <a:sym typeface="Bodoni SvtyTwo ITC TT-Book"/>
              </a:rPr>
              <a:t>Thank you!</a:t>
            </a:r>
          </a:p>
        </p:txBody>
      </p:sp>
    </p:spTree>
    <p:extLst>
      <p:ext uri="{BB962C8B-B14F-4D97-AF65-F5344CB8AC3E}">
        <p14:creationId xmlns:p14="http://schemas.microsoft.com/office/powerpoint/2010/main" val="189781149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7716</TotalTime>
  <Words>4233</Words>
  <Application>Microsoft Macintosh PowerPoint</Application>
  <PresentationFormat>Custom</PresentationFormat>
  <Paragraphs>301</Paragraphs>
  <Slides>47</Slides>
  <Notes>18</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New_Template4</vt:lpstr>
      <vt:lpstr>PowerPoint Presentation</vt:lpstr>
      <vt:lpstr>PowerPoint Presentation</vt:lpstr>
      <vt:lpstr> Totality of circumstances  v.  Totality of the negative circumstances</vt:lpstr>
      <vt:lpstr>PowerPoint Presentation</vt:lpstr>
      <vt:lpstr>PowerPoint Presentation</vt:lpstr>
      <vt:lpstr>PowerPoint Presentation</vt:lpstr>
      <vt:lpstr>Not Guilty = Not Proven Beyond a Reasonable Doubt</vt:lpstr>
      <vt:lpstr>PowerPoint Presentation</vt:lpstr>
      <vt:lpstr>PowerPoint Presentation</vt:lpstr>
      <vt:lpstr>2 different types of DUI charges</vt:lpstr>
      <vt:lpstr>Reasons for Doubt From the Evidence DUI Per Se – Count 2</vt:lpstr>
      <vt:lpstr>3 things are necessary to protect against mouth alcohol </vt:lpstr>
      <vt:lpstr>Reasons for Doubt From the Evidence DUI Per Se – Count 2</vt:lpstr>
      <vt:lpstr>Reasons for Doubt From a Lack of Evidence DUI Per Se – Count 2</vt:lpstr>
      <vt:lpstr>Reasons for Doubt From a Conflict in the Evidence DUI Per Se – Count 2</vt:lpstr>
      <vt:lpstr>What are we asking for? </vt:lpstr>
      <vt:lpstr>Why is the Mouth Alcohol Defense my  “go-to” defense? </vt:lpstr>
      <vt:lpstr>Let’s prepare ourselves. </vt:lpstr>
      <vt:lpstr>The Mouth Alcohol Defense starts with the Intoxilyzer Operator’s Manual</vt:lpstr>
      <vt:lpstr>The Mouth Alcohol Defense starts with the Intoxilyzer Operator’s Manual</vt:lpstr>
      <vt:lpstr>PowerPoint Presentation</vt:lpstr>
      <vt:lpstr>PowerPoint Presentation</vt:lpstr>
      <vt:lpstr>3 Safeguards Against Mouth Alcohol From the Manual</vt:lpstr>
      <vt:lpstr>The Mouth Alcohol Problem: The Intoxilyzer 5000 Operator’s Manual</vt:lpstr>
      <vt:lpstr>Mouth/residual alcohol is no less of a problem on the Intoxilyzer 9000.</vt:lpstr>
      <vt:lpstr>PowerPoint Presentation</vt:lpstr>
      <vt:lpstr>The Intoxilyzer 9000 is not the best device at detecting mouth/residual alcohol</vt:lpstr>
      <vt:lpstr>The Intoxilyzer 9000 is not the best device at detecting mouth/residual alcohol</vt:lpstr>
      <vt:lpstr>The Intoxilyzer 9000 is not the best device at distinguishing cake from alcohol</vt:lpstr>
      <vt:lpstr>The Mouth Alcohol Detector (SLOPE DETECTOR) is not perfect.</vt:lpstr>
      <vt:lpstr>The Mouth Alcohol Detector (SLOPE DETECTOR) is not perfect.</vt:lpstr>
      <vt:lpstr>The Mouth Alcohol Detector (SLOPE DETECTOR) is not perfect.</vt:lpstr>
      <vt:lpstr>The Mouth Alcohol Detector (SLOPE DETECTOR) - A .11 Result With a True BAC of .00?</vt:lpstr>
      <vt:lpstr>Comparison of Mouth Alcohol Curves </vt:lpstr>
      <vt:lpstr>Comparison of Mouth Alcohol Curves </vt:lpstr>
      <vt:lpstr>Jury Selection Ideas: </vt:lpstr>
      <vt:lpstr>Jury Selection Ideas: </vt:lpstr>
      <vt:lpstr>Jury Selection Ideas: </vt:lpstr>
      <vt:lpstr>Opening Statement</vt:lpstr>
      <vt:lpstr>Goals in Cross-Examination of the Arresting Officer and Breath Test Operator</vt:lpstr>
      <vt:lpstr>Cross-Examination of the Operator:  Observation of My Client</vt:lpstr>
      <vt:lpstr>Cross-Examination of the Operator:  Training on the 20-Minute Wait Period</vt:lpstr>
      <vt:lpstr>Cross-Examination of the State’s Expert: STAY FOCUSED ON YOUR GOALS?</vt:lpstr>
      <vt:lpstr>Closing</vt:lpstr>
      <vt:lpstr>Closing Argument –  Mouth Alcohol Defense</vt:lpstr>
      <vt:lpstr>PowerPoint Presentation</vt:lpstr>
      <vt:lpstr>Attacking a DUI Breath Test Case on a Budget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Trial: Everything You Need To Know  Closing Statements That Get Attention &amp; Jury Instructions</dc:title>
  <dc:creator>Ben Sessions</dc:creator>
  <cp:lastModifiedBy>Ben Sessions</cp:lastModifiedBy>
  <cp:revision>69</cp:revision>
  <dcterms:modified xsi:type="dcterms:W3CDTF">2018-12-07T14:17:51Z</dcterms:modified>
</cp:coreProperties>
</file>