
<file path=[Content_Types].xml><?xml version="1.0" encoding="utf-8"?>
<Types xmlns="http://schemas.openxmlformats.org/package/2006/content-types">
  <Default Extension="bin" ContentType="audio/unknown"/>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8"/>
  </p:notesMasterIdLst>
  <p:sldIdLst>
    <p:sldId id="256" r:id="rId2"/>
    <p:sldId id="553" r:id="rId3"/>
    <p:sldId id="257" r:id="rId4"/>
    <p:sldId id="290" r:id="rId5"/>
    <p:sldId id="274" r:id="rId6"/>
    <p:sldId id="292" r:id="rId7"/>
    <p:sldId id="286" r:id="rId8"/>
    <p:sldId id="554" r:id="rId9"/>
    <p:sldId id="339" r:id="rId10"/>
    <p:sldId id="340" r:id="rId11"/>
    <p:sldId id="277" r:id="rId12"/>
    <p:sldId id="289" r:id="rId13"/>
    <p:sldId id="361" r:id="rId14"/>
    <p:sldId id="264" r:id="rId15"/>
    <p:sldId id="267" r:id="rId16"/>
    <p:sldId id="265" r:id="rId17"/>
    <p:sldId id="271" r:id="rId18"/>
    <p:sldId id="358" r:id="rId19"/>
    <p:sldId id="369" r:id="rId20"/>
    <p:sldId id="272" r:id="rId21"/>
    <p:sldId id="359" r:id="rId22"/>
    <p:sldId id="349" r:id="rId23"/>
    <p:sldId id="357" r:id="rId24"/>
    <p:sldId id="370" r:id="rId25"/>
    <p:sldId id="461" r:id="rId26"/>
    <p:sldId id="540" r:id="rId27"/>
    <p:sldId id="541" r:id="rId28"/>
    <p:sldId id="520" r:id="rId29"/>
    <p:sldId id="536" r:id="rId30"/>
    <p:sldId id="273" r:id="rId31"/>
    <p:sldId id="291" r:id="rId32"/>
    <p:sldId id="348" r:id="rId33"/>
    <p:sldId id="288" r:id="rId34"/>
    <p:sldId id="491" r:id="rId35"/>
    <p:sldId id="532" r:id="rId36"/>
    <p:sldId id="510" r:id="rId37"/>
    <p:sldId id="512" r:id="rId38"/>
    <p:sldId id="511" r:id="rId39"/>
    <p:sldId id="513" r:id="rId40"/>
    <p:sldId id="533" r:id="rId41"/>
    <p:sldId id="534" r:id="rId42"/>
    <p:sldId id="542" r:id="rId43"/>
    <p:sldId id="495" r:id="rId44"/>
    <p:sldId id="490" r:id="rId45"/>
    <p:sldId id="493" r:id="rId46"/>
    <p:sldId id="535" r:id="rId47"/>
    <p:sldId id="501" r:id="rId48"/>
    <p:sldId id="538" r:id="rId49"/>
    <p:sldId id="500" r:id="rId50"/>
    <p:sldId id="327" r:id="rId51"/>
    <p:sldId id="502" r:id="rId52"/>
    <p:sldId id="499" r:id="rId53"/>
    <p:sldId id="531" r:id="rId54"/>
    <p:sldId id="528" r:id="rId55"/>
    <p:sldId id="529" r:id="rId56"/>
    <p:sldId id="530" r:id="rId57"/>
    <p:sldId id="514" r:id="rId58"/>
    <p:sldId id="543" r:id="rId59"/>
    <p:sldId id="371" r:id="rId60"/>
    <p:sldId id="376" r:id="rId61"/>
    <p:sldId id="410" r:id="rId62"/>
    <p:sldId id="378" r:id="rId63"/>
    <p:sldId id="377" r:id="rId64"/>
    <p:sldId id="406" r:id="rId65"/>
    <p:sldId id="509" r:id="rId66"/>
    <p:sldId id="539" r:id="rId67"/>
    <p:sldId id="387" r:id="rId68"/>
    <p:sldId id="388" r:id="rId69"/>
    <p:sldId id="407" r:id="rId70"/>
    <p:sldId id="372" r:id="rId71"/>
    <p:sldId id="381" r:id="rId72"/>
    <p:sldId id="382" r:id="rId73"/>
    <p:sldId id="375" r:id="rId74"/>
    <p:sldId id="411" r:id="rId75"/>
    <p:sldId id="383" r:id="rId76"/>
    <p:sldId id="373" r:id="rId77"/>
    <p:sldId id="515" r:id="rId78"/>
    <p:sldId id="379" r:id="rId79"/>
    <p:sldId id="517" r:id="rId80"/>
    <p:sldId id="384" r:id="rId81"/>
    <p:sldId id="385" r:id="rId82"/>
    <p:sldId id="386" r:id="rId83"/>
    <p:sldId id="389" r:id="rId84"/>
    <p:sldId id="390" r:id="rId85"/>
    <p:sldId id="391" r:id="rId86"/>
    <p:sldId id="393" r:id="rId87"/>
    <p:sldId id="394" r:id="rId88"/>
    <p:sldId id="404" r:id="rId89"/>
    <p:sldId id="405" r:id="rId90"/>
    <p:sldId id="395" r:id="rId91"/>
    <p:sldId id="396" r:id="rId92"/>
    <p:sldId id="397" r:id="rId93"/>
    <p:sldId id="398" r:id="rId94"/>
    <p:sldId id="399" r:id="rId95"/>
    <p:sldId id="400" r:id="rId96"/>
    <p:sldId id="392" r:id="rId97"/>
    <p:sldId id="403" r:id="rId98"/>
    <p:sldId id="401" r:id="rId99"/>
    <p:sldId id="522" r:id="rId100"/>
    <p:sldId id="523" r:id="rId101"/>
    <p:sldId id="525" r:id="rId102"/>
    <p:sldId id="527" r:id="rId103"/>
    <p:sldId id="537" r:id="rId104"/>
    <p:sldId id="507" r:id="rId105"/>
    <p:sldId id="544" r:id="rId106"/>
    <p:sldId id="545" r:id="rId107"/>
    <p:sldId id="526" r:id="rId108"/>
    <p:sldId id="546" r:id="rId109"/>
    <p:sldId id="547" r:id="rId110"/>
    <p:sldId id="548" r:id="rId111"/>
    <p:sldId id="549" r:id="rId112"/>
    <p:sldId id="550" r:id="rId113"/>
    <p:sldId id="263" r:id="rId114"/>
    <p:sldId id="551" r:id="rId115"/>
    <p:sldId id="497" r:id="rId116"/>
    <p:sldId id="363" r:id="rId1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28"/>
    <p:restoredTop sz="94664"/>
  </p:normalViewPr>
  <p:slideViewPr>
    <p:cSldViewPr snapToGrid="0">
      <p:cViewPr>
        <p:scale>
          <a:sx n="60" d="100"/>
          <a:sy n="60" d="100"/>
        </p:scale>
        <p:origin x="834"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7B39E8-5FB5-4C36-B0F7-8C0007FA4446}" type="doc">
      <dgm:prSet loTypeId="urn:microsoft.com/office/officeart/2005/8/layout/process4" loCatId="process" qsTypeId="urn:microsoft.com/office/officeart/2005/8/quickstyle/simple1" qsCatId="simple" csTypeId="urn:microsoft.com/office/officeart/2005/8/colors/colorful5" csCatId="colorful" phldr="1"/>
      <dgm:spPr/>
      <dgm:t>
        <a:bodyPr/>
        <a:lstStyle/>
        <a:p>
          <a:endParaRPr lang="en-US"/>
        </a:p>
      </dgm:t>
    </dgm:pt>
    <dgm:pt modelId="{7C5304FF-F9AB-4E4E-ADC9-63CACB2425D3}">
      <dgm:prSet/>
      <dgm:spPr/>
      <dgm:t>
        <a:bodyPr/>
        <a:lstStyle/>
        <a:p>
          <a:r>
            <a:rPr lang="en-US" dirty="0"/>
            <a:t>To help you identify some of the good issues from recent cases</a:t>
          </a:r>
        </a:p>
      </dgm:t>
    </dgm:pt>
    <dgm:pt modelId="{818E2242-D4E2-4904-BFA9-449D7A2C5097}" type="parTrans" cxnId="{296D5D86-49B0-4B96-BEEF-24B79EB333C3}">
      <dgm:prSet/>
      <dgm:spPr/>
      <dgm:t>
        <a:bodyPr/>
        <a:lstStyle/>
        <a:p>
          <a:endParaRPr lang="en-US"/>
        </a:p>
      </dgm:t>
    </dgm:pt>
    <dgm:pt modelId="{C7DF014A-834B-4A1C-816C-01F86C629564}" type="sibTrans" cxnId="{296D5D86-49B0-4B96-BEEF-24B79EB333C3}">
      <dgm:prSet/>
      <dgm:spPr/>
      <dgm:t>
        <a:bodyPr/>
        <a:lstStyle/>
        <a:p>
          <a:endParaRPr lang="en-US"/>
        </a:p>
      </dgm:t>
    </dgm:pt>
    <dgm:pt modelId="{F193EA5E-CDF9-4E5F-977C-638E5C32240A}">
      <dgm:prSet/>
      <dgm:spPr/>
      <dgm:t>
        <a:bodyPr/>
        <a:lstStyle/>
        <a:p>
          <a:r>
            <a:rPr lang="en-US" dirty="0"/>
            <a:t>To help you understand how to apply those cases</a:t>
          </a:r>
        </a:p>
      </dgm:t>
    </dgm:pt>
    <dgm:pt modelId="{44C7AEF3-5C9A-43A3-935B-B157A2C9ACAA}" type="parTrans" cxnId="{E38CE2CA-108F-4E6E-A9CD-EE0C971C610D}">
      <dgm:prSet/>
      <dgm:spPr/>
      <dgm:t>
        <a:bodyPr/>
        <a:lstStyle/>
        <a:p>
          <a:endParaRPr lang="en-US"/>
        </a:p>
      </dgm:t>
    </dgm:pt>
    <dgm:pt modelId="{CB16B420-78EA-4173-9AA7-19891EF659EB}" type="sibTrans" cxnId="{E38CE2CA-108F-4E6E-A9CD-EE0C971C610D}">
      <dgm:prSet/>
      <dgm:spPr/>
      <dgm:t>
        <a:bodyPr/>
        <a:lstStyle/>
        <a:p>
          <a:endParaRPr lang="en-US"/>
        </a:p>
      </dgm:t>
    </dgm:pt>
    <dgm:pt modelId="{2227B6DC-2213-0246-A8F6-6587DD1D5C1D}" type="pres">
      <dgm:prSet presAssocID="{D57B39E8-5FB5-4C36-B0F7-8C0007FA4446}" presName="Name0" presStyleCnt="0">
        <dgm:presLayoutVars>
          <dgm:dir/>
          <dgm:animLvl val="lvl"/>
          <dgm:resizeHandles val="exact"/>
        </dgm:presLayoutVars>
      </dgm:prSet>
      <dgm:spPr/>
    </dgm:pt>
    <dgm:pt modelId="{D8AEB6BF-7EBB-1244-B43E-8BFE0022FA1F}" type="pres">
      <dgm:prSet presAssocID="{F193EA5E-CDF9-4E5F-977C-638E5C32240A}" presName="boxAndChildren" presStyleCnt="0"/>
      <dgm:spPr/>
    </dgm:pt>
    <dgm:pt modelId="{0FD51733-4D32-DA4D-AF9B-28EB80DB4AB9}" type="pres">
      <dgm:prSet presAssocID="{F193EA5E-CDF9-4E5F-977C-638E5C32240A}" presName="parentTextBox" presStyleLbl="node1" presStyleIdx="0" presStyleCnt="2"/>
      <dgm:spPr/>
    </dgm:pt>
    <dgm:pt modelId="{E4B3CFB2-722F-1D41-A9C7-552BB3B474C0}" type="pres">
      <dgm:prSet presAssocID="{C7DF014A-834B-4A1C-816C-01F86C629564}" presName="sp" presStyleCnt="0"/>
      <dgm:spPr/>
    </dgm:pt>
    <dgm:pt modelId="{74153BEC-25ED-ED44-83D8-888D760EB8D5}" type="pres">
      <dgm:prSet presAssocID="{7C5304FF-F9AB-4E4E-ADC9-63CACB2425D3}" presName="arrowAndChildren" presStyleCnt="0"/>
      <dgm:spPr/>
    </dgm:pt>
    <dgm:pt modelId="{9D206F68-3790-FC4A-B1CB-F6EF5653F7FA}" type="pres">
      <dgm:prSet presAssocID="{7C5304FF-F9AB-4E4E-ADC9-63CACB2425D3}" presName="parentTextArrow" presStyleLbl="node1" presStyleIdx="1" presStyleCnt="2"/>
      <dgm:spPr/>
    </dgm:pt>
  </dgm:ptLst>
  <dgm:cxnLst>
    <dgm:cxn modelId="{3D2CFE67-F5E0-DF4C-BE2E-2925BF8CE188}" type="presOf" srcId="{F193EA5E-CDF9-4E5F-977C-638E5C32240A}" destId="{0FD51733-4D32-DA4D-AF9B-28EB80DB4AB9}" srcOrd="0" destOrd="0" presId="urn:microsoft.com/office/officeart/2005/8/layout/process4"/>
    <dgm:cxn modelId="{296D5D86-49B0-4B96-BEEF-24B79EB333C3}" srcId="{D57B39E8-5FB5-4C36-B0F7-8C0007FA4446}" destId="{7C5304FF-F9AB-4E4E-ADC9-63CACB2425D3}" srcOrd="0" destOrd="0" parTransId="{818E2242-D4E2-4904-BFA9-449D7A2C5097}" sibTransId="{C7DF014A-834B-4A1C-816C-01F86C629564}"/>
    <dgm:cxn modelId="{7E6FDCB1-E541-5640-B5C9-1CAD3AB2CA29}" type="presOf" srcId="{7C5304FF-F9AB-4E4E-ADC9-63CACB2425D3}" destId="{9D206F68-3790-FC4A-B1CB-F6EF5653F7FA}" srcOrd="0" destOrd="0" presId="urn:microsoft.com/office/officeart/2005/8/layout/process4"/>
    <dgm:cxn modelId="{E38CE2CA-108F-4E6E-A9CD-EE0C971C610D}" srcId="{D57B39E8-5FB5-4C36-B0F7-8C0007FA4446}" destId="{F193EA5E-CDF9-4E5F-977C-638E5C32240A}" srcOrd="1" destOrd="0" parTransId="{44C7AEF3-5C9A-43A3-935B-B157A2C9ACAA}" sibTransId="{CB16B420-78EA-4173-9AA7-19891EF659EB}"/>
    <dgm:cxn modelId="{700CF4EA-1E9F-2341-AFD2-B9C9B64D2A70}" type="presOf" srcId="{D57B39E8-5FB5-4C36-B0F7-8C0007FA4446}" destId="{2227B6DC-2213-0246-A8F6-6587DD1D5C1D}" srcOrd="0" destOrd="0" presId="urn:microsoft.com/office/officeart/2005/8/layout/process4"/>
    <dgm:cxn modelId="{71297026-E56B-BC4D-9367-6A5F2333EEFB}" type="presParOf" srcId="{2227B6DC-2213-0246-A8F6-6587DD1D5C1D}" destId="{D8AEB6BF-7EBB-1244-B43E-8BFE0022FA1F}" srcOrd="0" destOrd="0" presId="urn:microsoft.com/office/officeart/2005/8/layout/process4"/>
    <dgm:cxn modelId="{92601DE5-BA20-0C48-ACEB-A1B17DE7509D}" type="presParOf" srcId="{D8AEB6BF-7EBB-1244-B43E-8BFE0022FA1F}" destId="{0FD51733-4D32-DA4D-AF9B-28EB80DB4AB9}" srcOrd="0" destOrd="0" presId="urn:microsoft.com/office/officeart/2005/8/layout/process4"/>
    <dgm:cxn modelId="{EACD0DAF-4BD5-5E4A-A192-2DDAD5EA4764}" type="presParOf" srcId="{2227B6DC-2213-0246-A8F6-6587DD1D5C1D}" destId="{E4B3CFB2-722F-1D41-A9C7-552BB3B474C0}" srcOrd="1" destOrd="0" presId="urn:microsoft.com/office/officeart/2005/8/layout/process4"/>
    <dgm:cxn modelId="{FF73ED44-9BD0-4548-A835-1AC3DCB71228}" type="presParOf" srcId="{2227B6DC-2213-0246-A8F6-6587DD1D5C1D}" destId="{74153BEC-25ED-ED44-83D8-888D760EB8D5}" srcOrd="2" destOrd="0" presId="urn:microsoft.com/office/officeart/2005/8/layout/process4"/>
    <dgm:cxn modelId="{FAEDBCB0-56D4-FC4A-B2B3-A2AD12DCAB8E}" type="presParOf" srcId="{74153BEC-25ED-ED44-83D8-888D760EB8D5}" destId="{9D206F68-3790-FC4A-B1CB-F6EF5653F7FA}"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51733-4D32-DA4D-AF9B-28EB80DB4AB9}">
      <dsp:nvSpPr>
        <dsp:cNvPr id="0" name=""/>
        <dsp:cNvSpPr/>
      </dsp:nvSpPr>
      <dsp:spPr>
        <a:xfrm>
          <a:off x="0" y="2442401"/>
          <a:ext cx="9404352" cy="1602479"/>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kern="1200" dirty="0"/>
            <a:t>To help you understand how to apply those cases</a:t>
          </a:r>
        </a:p>
      </dsp:txBody>
      <dsp:txXfrm>
        <a:off x="0" y="2442401"/>
        <a:ext cx="9404352" cy="1602479"/>
      </dsp:txXfrm>
    </dsp:sp>
    <dsp:sp modelId="{9D206F68-3790-FC4A-B1CB-F6EF5653F7FA}">
      <dsp:nvSpPr>
        <dsp:cNvPr id="0" name=""/>
        <dsp:cNvSpPr/>
      </dsp:nvSpPr>
      <dsp:spPr>
        <a:xfrm rot="10800000">
          <a:off x="0" y="1824"/>
          <a:ext cx="9404352" cy="2464613"/>
        </a:xfrm>
        <a:prstGeom prst="upArrowCallou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kern="1200" dirty="0"/>
            <a:t>To help you identify some of the good issues from recent cases</a:t>
          </a:r>
        </a:p>
      </dsp:txBody>
      <dsp:txXfrm rot="10800000">
        <a:off x="0" y="1824"/>
        <a:ext cx="9404352" cy="16014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8167A8-2A73-A548-AB5E-D9FC7F4C1383}"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A24F2-F8CD-2742-B6D1-8399F34F3D29}" type="slidenum">
              <a:rPr lang="en-US" smtClean="0"/>
              <a:t>‹#›</a:t>
            </a:fld>
            <a:endParaRPr lang="en-US"/>
          </a:p>
        </p:txBody>
      </p:sp>
    </p:spTree>
    <p:extLst>
      <p:ext uri="{BB962C8B-B14F-4D97-AF65-F5344CB8AC3E}">
        <p14:creationId xmlns:p14="http://schemas.microsoft.com/office/powerpoint/2010/main" val="4070120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a:t>
            </a:r>
          </a:p>
        </p:txBody>
      </p:sp>
      <p:sp>
        <p:nvSpPr>
          <p:cNvPr id="4" name="Slide Number Placeholder 3"/>
          <p:cNvSpPr>
            <a:spLocks noGrp="1"/>
          </p:cNvSpPr>
          <p:nvPr>
            <p:ph type="sldNum" sz="quarter" idx="5"/>
          </p:nvPr>
        </p:nvSpPr>
        <p:spPr/>
        <p:txBody>
          <a:bodyPr/>
          <a:lstStyle/>
          <a:p>
            <a:fld id="{D2BA24F2-F8CD-2742-B6D1-8399F34F3D29}" type="slidenum">
              <a:rPr lang="en-US" smtClean="0"/>
              <a:t>1</a:t>
            </a:fld>
            <a:endParaRPr lang="en-US"/>
          </a:p>
        </p:txBody>
      </p:sp>
    </p:spTree>
    <p:extLst>
      <p:ext uri="{BB962C8B-B14F-4D97-AF65-F5344CB8AC3E}">
        <p14:creationId xmlns:p14="http://schemas.microsoft.com/office/powerpoint/2010/main" val="3500198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a:t>
            </a:r>
          </a:p>
        </p:txBody>
      </p:sp>
      <p:sp>
        <p:nvSpPr>
          <p:cNvPr id="4" name="Slide Number Placeholder 3"/>
          <p:cNvSpPr>
            <a:spLocks noGrp="1"/>
          </p:cNvSpPr>
          <p:nvPr>
            <p:ph type="sldNum" sz="quarter" idx="5"/>
          </p:nvPr>
        </p:nvSpPr>
        <p:spPr/>
        <p:txBody>
          <a:bodyPr/>
          <a:lstStyle/>
          <a:p>
            <a:fld id="{D2BA24F2-F8CD-2742-B6D1-8399F34F3D29}" type="slidenum">
              <a:rPr lang="en-US" smtClean="0"/>
              <a:t>2</a:t>
            </a:fld>
            <a:endParaRPr lang="en-US"/>
          </a:p>
        </p:txBody>
      </p:sp>
    </p:spTree>
    <p:extLst>
      <p:ext uri="{BB962C8B-B14F-4D97-AF65-F5344CB8AC3E}">
        <p14:creationId xmlns:p14="http://schemas.microsoft.com/office/powerpoint/2010/main" val="2089736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BA24F2-F8CD-2742-B6D1-8399F34F3D29}" type="slidenum">
              <a:rPr lang="en-US" smtClean="0"/>
              <a:t>3</a:t>
            </a:fld>
            <a:endParaRPr lang="en-US"/>
          </a:p>
        </p:txBody>
      </p:sp>
    </p:spTree>
    <p:extLst>
      <p:ext uri="{BB962C8B-B14F-4D97-AF65-F5344CB8AC3E}">
        <p14:creationId xmlns:p14="http://schemas.microsoft.com/office/powerpoint/2010/main" val="2145754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4</a:t>
            </a:fld>
            <a:endParaRPr lang="en-US"/>
          </a:p>
        </p:txBody>
      </p:sp>
    </p:spTree>
    <p:extLst>
      <p:ext uri="{BB962C8B-B14F-4D97-AF65-F5344CB8AC3E}">
        <p14:creationId xmlns:p14="http://schemas.microsoft.com/office/powerpoint/2010/main" val="161883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5</a:t>
            </a:fld>
            <a:endParaRPr lang="en-US"/>
          </a:p>
        </p:txBody>
      </p:sp>
    </p:spTree>
    <p:extLst>
      <p:ext uri="{BB962C8B-B14F-4D97-AF65-F5344CB8AC3E}">
        <p14:creationId xmlns:p14="http://schemas.microsoft.com/office/powerpoint/2010/main" val="1761238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BA24F2-F8CD-2742-B6D1-8399F34F3D29}" type="slidenum">
              <a:rPr lang="en-US" smtClean="0"/>
              <a:t>6</a:t>
            </a:fld>
            <a:endParaRPr lang="en-US"/>
          </a:p>
        </p:txBody>
      </p:sp>
    </p:spTree>
    <p:extLst>
      <p:ext uri="{BB962C8B-B14F-4D97-AF65-F5344CB8AC3E}">
        <p14:creationId xmlns:p14="http://schemas.microsoft.com/office/powerpoint/2010/main" val="705511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7</a:t>
            </a:fld>
            <a:endParaRPr lang="en-US"/>
          </a:p>
        </p:txBody>
      </p:sp>
    </p:spTree>
    <p:extLst>
      <p:ext uri="{BB962C8B-B14F-4D97-AF65-F5344CB8AC3E}">
        <p14:creationId xmlns:p14="http://schemas.microsoft.com/office/powerpoint/2010/main" val="491974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28EDF-11D9-63CB-657C-BC1FCB8D4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292EC-5096-61DA-69EC-4444D3D68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2D1E5-EB8A-24F5-4F71-0F6297258E15}"/>
              </a:ext>
            </a:extLst>
          </p:cNvPr>
          <p:cNvSpPr>
            <a:spLocks noGrp="1"/>
          </p:cNvSpPr>
          <p:nvPr>
            <p:ph type="body" idx="1"/>
          </p:nvPr>
        </p:nvSpPr>
        <p:spPr/>
        <p:txBody>
          <a:bodyPr/>
          <a:lstStyle/>
          <a:p>
            <a:r>
              <a:rPr lang="en-US" dirty="0"/>
              <a:t>BEN</a:t>
            </a:r>
          </a:p>
        </p:txBody>
      </p:sp>
      <p:sp>
        <p:nvSpPr>
          <p:cNvPr id="4" name="Slide Number Placeholder 3">
            <a:extLst>
              <a:ext uri="{FF2B5EF4-FFF2-40B4-BE49-F238E27FC236}">
                <a16:creationId xmlns:a16="http://schemas.microsoft.com/office/drawing/2014/main" id="{7CB25F8C-3916-12AD-BDC6-5461E9EDDFB8}"/>
              </a:ext>
            </a:extLst>
          </p:cNvPr>
          <p:cNvSpPr>
            <a:spLocks noGrp="1"/>
          </p:cNvSpPr>
          <p:nvPr>
            <p:ph type="sldNum" sz="quarter" idx="5"/>
          </p:nvPr>
        </p:nvSpPr>
        <p:spPr/>
        <p:txBody>
          <a:bodyPr/>
          <a:lstStyle/>
          <a:p>
            <a:fld id="{D2BA24F2-F8CD-2742-B6D1-8399F34F3D29}" type="slidenum">
              <a:rPr lang="en-US" smtClean="0"/>
              <a:t>8</a:t>
            </a:fld>
            <a:endParaRPr lang="en-US"/>
          </a:p>
        </p:txBody>
      </p:sp>
    </p:spTree>
    <p:extLst>
      <p:ext uri="{BB962C8B-B14F-4D97-AF65-F5344CB8AC3E}">
        <p14:creationId xmlns:p14="http://schemas.microsoft.com/office/powerpoint/2010/main" val="2067084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a:t>
            </a:r>
          </a:p>
        </p:txBody>
      </p:sp>
      <p:sp>
        <p:nvSpPr>
          <p:cNvPr id="4" name="Slide Number Placeholder 3"/>
          <p:cNvSpPr>
            <a:spLocks noGrp="1"/>
          </p:cNvSpPr>
          <p:nvPr>
            <p:ph type="sldNum" sz="quarter" idx="5"/>
          </p:nvPr>
        </p:nvSpPr>
        <p:spPr/>
        <p:txBody>
          <a:bodyPr/>
          <a:lstStyle/>
          <a:p>
            <a:fld id="{D2BA24F2-F8CD-2742-B6D1-8399F34F3D29}" type="slidenum">
              <a:rPr lang="en-US" smtClean="0"/>
              <a:t>9</a:t>
            </a:fld>
            <a:endParaRPr lang="en-US"/>
          </a:p>
        </p:txBody>
      </p:sp>
    </p:spTree>
    <p:extLst>
      <p:ext uri="{BB962C8B-B14F-4D97-AF65-F5344CB8AC3E}">
        <p14:creationId xmlns:p14="http://schemas.microsoft.com/office/powerpoint/2010/main" val="2102426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a:t>
            </a:r>
          </a:p>
        </p:txBody>
      </p:sp>
      <p:sp>
        <p:nvSpPr>
          <p:cNvPr id="4" name="Slide Number Placeholder 3"/>
          <p:cNvSpPr>
            <a:spLocks noGrp="1"/>
          </p:cNvSpPr>
          <p:nvPr>
            <p:ph type="sldNum" sz="quarter" idx="5"/>
          </p:nvPr>
        </p:nvSpPr>
        <p:spPr/>
        <p:txBody>
          <a:bodyPr/>
          <a:lstStyle/>
          <a:p>
            <a:fld id="{D2BA24F2-F8CD-2742-B6D1-8399F34F3D29}" type="slidenum">
              <a:rPr lang="en-US" smtClean="0"/>
              <a:t>10</a:t>
            </a:fld>
            <a:endParaRPr lang="en-US"/>
          </a:p>
        </p:txBody>
      </p:sp>
    </p:spTree>
    <p:extLst>
      <p:ext uri="{BB962C8B-B14F-4D97-AF65-F5344CB8AC3E}">
        <p14:creationId xmlns:p14="http://schemas.microsoft.com/office/powerpoint/2010/main" val="218641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a:t>
            </a:r>
          </a:p>
        </p:txBody>
      </p:sp>
      <p:sp>
        <p:nvSpPr>
          <p:cNvPr id="4" name="Slide Number Placeholder 3"/>
          <p:cNvSpPr>
            <a:spLocks noGrp="1"/>
          </p:cNvSpPr>
          <p:nvPr>
            <p:ph type="sldNum" sz="quarter" idx="5"/>
          </p:nvPr>
        </p:nvSpPr>
        <p:spPr/>
        <p:txBody>
          <a:bodyPr/>
          <a:lstStyle/>
          <a:p>
            <a:fld id="{D2BA24F2-F8CD-2742-B6D1-8399F34F3D29}" type="slidenum">
              <a:rPr lang="en-US" smtClean="0"/>
              <a:t>11</a:t>
            </a:fld>
            <a:endParaRPr lang="en-US"/>
          </a:p>
        </p:txBody>
      </p:sp>
    </p:spTree>
    <p:extLst>
      <p:ext uri="{BB962C8B-B14F-4D97-AF65-F5344CB8AC3E}">
        <p14:creationId xmlns:p14="http://schemas.microsoft.com/office/powerpoint/2010/main" val="1727628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12</a:t>
            </a:fld>
            <a:endParaRPr lang="en-US"/>
          </a:p>
        </p:txBody>
      </p:sp>
    </p:spTree>
    <p:extLst>
      <p:ext uri="{BB962C8B-B14F-4D97-AF65-F5344CB8AC3E}">
        <p14:creationId xmlns:p14="http://schemas.microsoft.com/office/powerpoint/2010/main" val="1063307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14</a:t>
            </a:fld>
            <a:endParaRPr lang="en-US"/>
          </a:p>
        </p:txBody>
      </p:sp>
    </p:spTree>
    <p:extLst>
      <p:ext uri="{BB962C8B-B14F-4D97-AF65-F5344CB8AC3E}">
        <p14:creationId xmlns:p14="http://schemas.microsoft.com/office/powerpoint/2010/main" val="2475418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15</a:t>
            </a:fld>
            <a:endParaRPr lang="en-US"/>
          </a:p>
        </p:txBody>
      </p:sp>
    </p:spTree>
    <p:extLst>
      <p:ext uri="{BB962C8B-B14F-4D97-AF65-F5344CB8AC3E}">
        <p14:creationId xmlns:p14="http://schemas.microsoft.com/office/powerpoint/2010/main" val="5126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17</a:t>
            </a:fld>
            <a:endParaRPr lang="en-US"/>
          </a:p>
        </p:txBody>
      </p:sp>
    </p:spTree>
    <p:extLst>
      <p:ext uri="{BB962C8B-B14F-4D97-AF65-F5344CB8AC3E}">
        <p14:creationId xmlns:p14="http://schemas.microsoft.com/office/powerpoint/2010/main" val="1522620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18</a:t>
            </a:fld>
            <a:endParaRPr lang="en-US"/>
          </a:p>
        </p:txBody>
      </p:sp>
    </p:spTree>
    <p:extLst>
      <p:ext uri="{BB962C8B-B14F-4D97-AF65-F5344CB8AC3E}">
        <p14:creationId xmlns:p14="http://schemas.microsoft.com/office/powerpoint/2010/main" val="2685175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19</a:t>
            </a:fld>
            <a:endParaRPr lang="en-US"/>
          </a:p>
        </p:txBody>
      </p:sp>
    </p:spTree>
    <p:extLst>
      <p:ext uri="{BB962C8B-B14F-4D97-AF65-F5344CB8AC3E}">
        <p14:creationId xmlns:p14="http://schemas.microsoft.com/office/powerpoint/2010/main" val="4198057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20</a:t>
            </a:fld>
            <a:endParaRPr lang="en-US"/>
          </a:p>
        </p:txBody>
      </p:sp>
    </p:spTree>
    <p:extLst>
      <p:ext uri="{BB962C8B-B14F-4D97-AF65-F5344CB8AC3E}">
        <p14:creationId xmlns:p14="http://schemas.microsoft.com/office/powerpoint/2010/main" val="2335732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22</a:t>
            </a:fld>
            <a:endParaRPr lang="en-US"/>
          </a:p>
        </p:txBody>
      </p:sp>
    </p:spTree>
    <p:extLst>
      <p:ext uri="{BB962C8B-B14F-4D97-AF65-F5344CB8AC3E}">
        <p14:creationId xmlns:p14="http://schemas.microsoft.com/office/powerpoint/2010/main" val="3877013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4BD52BDF-06CE-C568-777B-0EA80D7525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B79F0922-B110-4690-2CEE-25557C9520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F926250-BE45-D8EC-CCBE-49EDA5E390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1D4E7F27-4FEC-55AD-36B0-27021DF6E0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D1F00FD-9CDD-F6AF-E45E-ED63F85A09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021410A-86A8-00A3-7DA0-1A5975F279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DEMURRER SLIDE IS NEXT</a:t>
            </a:r>
          </a:p>
        </p:txBody>
      </p:sp>
      <p:sp>
        <p:nvSpPr>
          <p:cNvPr id="4" name="Slide Number Placeholder 3"/>
          <p:cNvSpPr>
            <a:spLocks noGrp="1"/>
          </p:cNvSpPr>
          <p:nvPr>
            <p:ph type="sldNum" sz="quarter" idx="5"/>
          </p:nvPr>
        </p:nvSpPr>
        <p:spPr/>
        <p:txBody>
          <a:bodyPr/>
          <a:lstStyle/>
          <a:p>
            <a:fld id="{D2BA24F2-F8CD-2742-B6D1-8399F34F3D29}" type="slidenum">
              <a:rPr lang="en-US" smtClean="0"/>
              <a:t>29</a:t>
            </a:fld>
            <a:endParaRPr lang="en-US"/>
          </a:p>
        </p:txBody>
      </p:sp>
    </p:spTree>
    <p:extLst>
      <p:ext uri="{BB962C8B-B14F-4D97-AF65-F5344CB8AC3E}">
        <p14:creationId xmlns:p14="http://schemas.microsoft.com/office/powerpoint/2010/main" val="1032579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30</a:t>
            </a:fld>
            <a:endParaRPr lang="en-US"/>
          </a:p>
        </p:txBody>
      </p:sp>
    </p:spTree>
    <p:extLst>
      <p:ext uri="{BB962C8B-B14F-4D97-AF65-F5344CB8AC3E}">
        <p14:creationId xmlns:p14="http://schemas.microsoft.com/office/powerpoint/2010/main" val="42035064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31</a:t>
            </a:fld>
            <a:endParaRPr lang="en-US"/>
          </a:p>
        </p:txBody>
      </p:sp>
    </p:spTree>
    <p:extLst>
      <p:ext uri="{BB962C8B-B14F-4D97-AF65-F5344CB8AC3E}">
        <p14:creationId xmlns:p14="http://schemas.microsoft.com/office/powerpoint/2010/main" val="65296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32</a:t>
            </a:fld>
            <a:endParaRPr lang="en-US"/>
          </a:p>
        </p:txBody>
      </p:sp>
    </p:spTree>
    <p:extLst>
      <p:ext uri="{BB962C8B-B14F-4D97-AF65-F5344CB8AC3E}">
        <p14:creationId xmlns:p14="http://schemas.microsoft.com/office/powerpoint/2010/main" val="2581989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a:t>
            </a:r>
          </a:p>
        </p:txBody>
      </p:sp>
      <p:sp>
        <p:nvSpPr>
          <p:cNvPr id="4" name="Slide Number Placeholder 3"/>
          <p:cNvSpPr>
            <a:spLocks noGrp="1"/>
          </p:cNvSpPr>
          <p:nvPr>
            <p:ph type="sldNum" sz="quarter" idx="5"/>
          </p:nvPr>
        </p:nvSpPr>
        <p:spPr/>
        <p:txBody>
          <a:bodyPr/>
          <a:lstStyle/>
          <a:p>
            <a:fld id="{D2BA24F2-F8CD-2742-B6D1-8399F34F3D29}" type="slidenum">
              <a:rPr lang="en-US" smtClean="0"/>
              <a:t>33</a:t>
            </a:fld>
            <a:endParaRPr lang="en-US"/>
          </a:p>
        </p:txBody>
      </p:sp>
    </p:spTree>
    <p:extLst>
      <p:ext uri="{BB962C8B-B14F-4D97-AF65-F5344CB8AC3E}">
        <p14:creationId xmlns:p14="http://schemas.microsoft.com/office/powerpoint/2010/main" val="1496075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575766B2-77F9-D29D-EE00-49B3B75665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4BCF1B05-D1E8-DAB9-E295-7963AC1BFF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LaFonataine Factors:  [1] the decision to implement the by supervisory; [2] all vehicles are stopped; [3] the delay to motorists is minimal; [4] the roadblock operation is well identified as a police checkpoint; and [5] Additional inquiry as to the proper primary purpose of checkpoint and not for general law enforcement purposes.  </a:t>
            </a:r>
          </a:p>
        </p:txBody>
      </p:sp>
      <p:sp>
        <p:nvSpPr>
          <p:cNvPr id="34820" name="Slide Number Placeholder 3">
            <a:extLst>
              <a:ext uri="{FF2B5EF4-FFF2-40B4-BE49-F238E27FC236}">
                <a16:creationId xmlns:a16="http://schemas.microsoft.com/office/drawing/2014/main" id="{4615B748-4887-19EA-2327-2777BC924A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9BF0027-A26F-4C77-92B1-130F43C0FE87}" type="slidenum">
              <a:rPr lang="en-US" altLang="en-US" smtClean="0"/>
              <a:pPr/>
              <a:t>41</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AC43C3AF-0058-945C-7A61-CD48ED13BA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B103037C-22FC-D36B-9EAD-CECF6791C2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LaFonataine Factors:  [1] the decision to implement the by supervisory; [2] all vehicles are stopped; [3] the delay to motorists is minimal; [4] the roadblock operation is well identified as a police checkpoint; and [5] Additional inquiry as to the proper primary purpose of checkpoint and not for general law enforcement purposes.  </a:t>
            </a:r>
          </a:p>
        </p:txBody>
      </p:sp>
      <p:sp>
        <p:nvSpPr>
          <p:cNvPr id="37892" name="Slide Number Placeholder 3">
            <a:extLst>
              <a:ext uri="{FF2B5EF4-FFF2-40B4-BE49-F238E27FC236}">
                <a16:creationId xmlns:a16="http://schemas.microsoft.com/office/drawing/2014/main" id="{662716B4-9200-E287-981A-5E9CB8563B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8D6AC84-8E35-4FD5-9D0E-9498421ED0C6}" type="slidenum">
              <a:rPr lang="en-US" altLang="en-US" smtClean="0"/>
              <a:pPr/>
              <a:t>43</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7EBB777-836D-DEFB-D223-C55ED08BC4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36B269C4-6A62-7D67-7198-BA4782B006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4276" name="Slide Number Placeholder 3">
            <a:extLst>
              <a:ext uri="{FF2B5EF4-FFF2-40B4-BE49-F238E27FC236}">
                <a16:creationId xmlns:a16="http://schemas.microsoft.com/office/drawing/2014/main" id="{FCAA8146-4AE0-2912-E71B-4F5A12AB10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A8549D3D-6D5E-4420-8F73-9B8D178FF2EA}" type="slidenum">
              <a:rPr lang="en-US" altLang="en-US" smtClean="0"/>
              <a:pPr/>
              <a:t>57</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4FE9FE1F-F0B2-D8E8-D764-5D55A5FE356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1B0E9FC5-DC4B-26EF-A119-0C6DBAE64E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56324" name="Slide Number Placeholder 3">
            <a:extLst>
              <a:ext uri="{FF2B5EF4-FFF2-40B4-BE49-F238E27FC236}">
                <a16:creationId xmlns:a16="http://schemas.microsoft.com/office/drawing/2014/main" id="{E977516D-E94B-A48F-1EBF-518FF4242B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040B302A-FF20-4E52-9D39-0AD31BF5E83C}" type="slidenum">
              <a:rPr lang="en-US" altLang="en-US" smtClean="0"/>
              <a:pPr/>
              <a:t>58</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32D9307B-BE5E-F84D-8D68-9182EAF17E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1977509A-E201-A689-B1CB-7235A0BFD7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58372" name="Slide Number Placeholder 3">
            <a:extLst>
              <a:ext uri="{FF2B5EF4-FFF2-40B4-BE49-F238E27FC236}">
                <a16:creationId xmlns:a16="http://schemas.microsoft.com/office/drawing/2014/main" id="{1E79A98C-399E-C527-AE3D-44A23890D0F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5CA7C5D-28BE-4609-BD0D-F12106ED79E9}" type="slidenum">
              <a:rPr lang="en-US" altLang="en-US" smtClean="0"/>
              <a:pPr/>
              <a:t>59</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DF4BF2FF-0AF9-C4A0-C5A0-04A6BBCC44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7E5B77E4-64DB-31B3-305E-C571DEAC36A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60420" name="Slide Number Placeholder 3">
            <a:extLst>
              <a:ext uri="{FF2B5EF4-FFF2-40B4-BE49-F238E27FC236}">
                <a16:creationId xmlns:a16="http://schemas.microsoft.com/office/drawing/2014/main" id="{E12DBDA9-C37E-5D50-E6D5-5D828D6734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01C7FBD3-4D85-4A41-B7C6-51514DE46217}" type="slidenum">
              <a:rPr lang="en-US" altLang="en-US" smtClean="0"/>
              <a:pPr/>
              <a:t>60</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F9368EC7-365D-C6AF-7977-DAC6E81B72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4ADA15B7-91D3-6D73-8F18-548C79FFAC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63492" name="Slide Number Placeholder 3">
            <a:extLst>
              <a:ext uri="{FF2B5EF4-FFF2-40B4-BE49-F238E27FC236}">
                <a16:creationId xmlns:a16="http://schemas.microsoft.com/office/drawing/2014/main" id="{EB3D7B0D-4DD3-D267-6729-4E7ED1A240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74E1E92-AF66-47D5-8EE7-24DD5863A7CB}" type="slidenum">
              <a:rPr lang="en-US" altLang="en-US" smtClean="0"/>
              <a:pPr/>
              <a:t>62</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B2FF9773-9E0C-2B32-01F2-0B1B371029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4A6B729E-E493-0C1D-D03E-30F955A52B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65540" name="Slide Number Placeholder 3">
            <a:extLst>
              <a:ext uri="{FF2B5EF4-FFF2-40B4-BE49-F238E27FC236}">
                <a16:creationId xmlns:a16="http://schemas.microsoft.com/office/drawing/2014/main" id="{F2FBD352-2469-8272-93A2-03102CD628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6F6FF68-E0FA-4B59-BDA2-3D43AE1B2EDF}" type="slidenum">
              <a:rPr lang="en-US" altLang="en-US" smtClean="0"/>
              <a:pPr/>
              <a:t>63</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993A4172-5DE6-F7F0-E5C4-B078AEAECD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14147DA6-6AB4-158F-9FFF-613D9F5194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70660" name="Slide Number Placeholder 3">
            <a:extLst>
              <a:ext uri="{FF2B5EF4-FFF2-40B4-BE49-F238E27FC236}">
                <a16:creationId xmlns:a16="http://schemas.microsoft.com/office/drawing/2014/main" id="{0BF12781-4694-FF31-9421-7659BF40167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8B88BBA-7051-427F-BFF9-E30DE0A6C8B7}" type="slidenum">
              <a:rPr lang="en-US" altLang="en-US" smtClean="0"/>
              <a:pPr/>
              <a:t>67</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EC45070B-DC62-5F30-CAD9-5CFA0673F80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A2DCAB88-9898-0236-C81A-AAC750C947A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72708" name="Slide Number Placeholder 3">
            <a:extLst>
              <a:ext uri="{FF2B5EF4-FFF2-40B4-BE49-F238E27FC236}">
                <a16:creationId xmlns:a16="http://schemas.microsoft.com/office/drawing/2014/main" id="{B02495D0-DDED-0550-8B45-91FA78B421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A6294491-960A-4466-B9D7-EC12F272F021}" type="slidenum">
              <a:rPr lang="en-US" altLang="en-US" smtClean="0"/>
              <a:pPr/>
              <a:t>68</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7AE9EF3A-9A87-D5CF-9FDE-90C6BF9D48B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05539374-642A-A86B-FD7D-E9F9D64C65E2}"/>
              </a:ext>
            </a:extLst>
          </p:cNvPr>
          <p:cNvSpPr>
            <a:spLocks noGrp="1"/>
          </p:cNvSpPr>
          <p:nvPr>
            <p:ph type="body" idx="1"/>
          </p:nvPr>
        </p:nvSpPr>
        <p:spPr/>
        <p:txBody>
          <a:bodyPr/>
          <a:lstStyle/>
          <a:p>
            <a:pPr>
              <a:defRPr/>
            </a:pPr>
            <a:r>
              <a:rPr lang="en-US" sz="1400" dirty="0">
                <a:latin typeface="Times New Roman" panose="02020603050405020304" pitchFamily="18" charset="0"/>
                <a:ea typeface="+mn-ea"/>
                <a:cs typeface="Times New Roman" panose="02020603050405020304" pitchFamily="18" charset="0"/>
              </a:rPr>
              <a:t>Paragraph XVI protects against compelled breath tests and affords individuals a constitutional right to refuse testing</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Submitting to breath testing implicates ones rights against self incrimination under paragraph XVI</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Because breath testing requires the cooperation of the suspect, compelling someone to perform an incriminating act is exactly what Para XVI prohibits</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BUT</a:t>
            </a:r>
            <a:endParaRPr lang="en-US" sz="800" dirty="0">
              <a:latin typeface="Times New Roman" panose="02020603050405020304" pitchFamily="18" charset="0"/>
              <a:ea typeface="+mn-ea"/>
              <a:cs typeface="Times New Roman" panose="02020603050405020304" pitchFamily="18" charset="0"/>
            </a:endParaRPr>
          </a:p>
          <a:p>
            <a:pPr>
              <a:defRPr/>
            </a:pPr>
            <a:r>
              <a:rPr lang="en-US" sz="1400" dirty="0">
                <a:latin typeface="Times New Roman" panose="02020603050405020304" pitchFamily="18" charset="0"/>
                <a:ea typeface="+mn-ea"/>
                <a:cs typeface="Times New Roman" panose="02020603050405020304" pitchFamily="18" charset="0"/>
              </a:rPr>
              <a:t>Because the notice was correctly read to </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the facial challenge to the notice must fail, because the trial court found the words themselves didn’t unlawfully compel </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into taking the test.</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offered no evidence other than the language contained in the statute, his argument fails.</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Overruled Klink which had previously held that right to refuse to submit to state administered testing is not a constitutional right, but one created by the legislature.</a:t>
            </a:r>
            <a:endParaRPr lang="en-US" dirty="0">
              <a:ea typeface="+mn-ea"/>
            </a:endParaRPr>
          </a:p>
        </p:txBody>
      </p:sp>
      <p:sp>
        <p:nvSpPr>
          <p:cNvPr id="75780" name="Slide Number Placeholder 3">
            <a:extLst>
              <a:ext uri="{FF2B5EF4-FFF2-40B4-BE49-F238E27FC236}">
                <a16:creationId xmlns:a16="http://schemas.microsoft.com/office/drawing/2014/main" id="{8B62D99C-3C46-B2C6-A21B-160879BCC4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94A3BD43-B981-4FEA-BDB2-DDD47231012C}" type="slidenum">
              <a:rPr lang="en-US" altLang="en-US" smtClean="0"/>
              <a:pPr/>
              <a:t>70</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100709AD-D388-405B-3728-63C7869BF1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502ADA0-1192-F1D9-3F0A-75FBDA3D6B38}"/>
              </a:ext>
            </a:extLst>
          </p:cNvPr>
          <p:cNvSpPr>
            <a:spLocks noGrp="1"/>
          </p:cNvSpPr>
          <p:nvPr>
            <p:ph type="body" idx="1"/>
          </p:nvPr>
        </p:nvSpPr>
        <p:spPr/>
        <p:txBody>
          <a:bodyPr/>
          <a:lstStyle/>
          <a:p>
            <a:pPr>
              <a:defRPr/>
            </a:pPr>
            <a:r>
              <a:rPr lang="en-US" sz="1400" dirty="0">
                <a:latin typeface="Times New Roman" panose="02020603050405020304" pitchFamily="18" charset="0"/>
                <a:ea typeface="+mn-ea"/>
                <a:cs typeface="Times New Roman" panose="02020603050405020304" pitchFamily="18" charset="0"/>
              </a:rPr>
              <a:t>Paragraph XVI protects against compelled breath tests and affords individuals a constitutional right to refuse testing</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Submitting to breath testing implicates ones rights against self incrimination under paragraph XVI</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Because breath testing requires the cooperation of the suspect, compelling someone to perform an incriminating act is exactly what Para XVI prohibits</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BUT</a:t>
            </a:r>
          </a:p>
          <a:p>
            <a:pPr>
              <a:defRPr/>
            </a:pPr>
            <a:r>
              <a:rPr lang="en-US" sz="1400" dirty="0">
                <a:latin typeface="Times New Roman" panose="02020603050405020304" pitchFamily="18" charset="0"/>
                <a:ea typeface="+mn-ea"/>
                <a:cs typeface="Times New Roman" panose="02020603050405020304" pitchFamily="18" charset="0"/>
              </a:rPr>
              <a:t>Because the notice was correctly read to </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the facial challenge to the notice must fail, because the trial court found the words themselves didn’t unlawfully compel </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into taking the test.</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offered no evidence other than the language contained in the statute, his argument fails.</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Overruled Klink which had previously held that right to refuse to submit to state administered testing is not a constitutional right, but one created by the legislature.</a:t>
            </a:r>
            <a:endParaRPr lang="en-US" sz="1400" dirty="0">
              <a:ea typeface="+mn-ea"/>
            </a:endParaRPr>
          </a:p>
        </p:txBody>
      </p:sp>
      <p:sp>
        <p:nvSpPr>
          <p:cNvPr id="77828" name="Slide Number Placeholder 3">
            <a:extLst>
              <a:ext uri="{FF2B5EF4-FFF2-40B4-BE49-F238E27FC236}">
                <a16:creationId xmlns:a16="http://schemas.microsoft.com/office/drawing/2014/main" id="{33364051-9229-1858-47A1-4A60BB4899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12167F6-F23D-4387-AD28-08A745B68752}" type="slidenum">
              <a:rPr lang="en-US" altLang="en-US" smtClean="0"/>
              <a:pPr/>
              <a:t>71</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B88CD66E-6AAF-269F-054D-73D1D69E77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31A0F60D-8D98-75A0-D108-D4FDB4C168D2}"/>
              </a:ext>
            </a:extLst>
          </p:cNvPr>
          <p:cNvSpPr>
            <a:spLocks noGrp="1"/>
          </p:cNvSpPr>
          <p:nvPr>
            <p:ph type="body" idx="1"/>
          </p:nvPr>
        </p:nvSpPr>
        <p:spPr/>
        <p:txBody>
          <a:bodyPr/>
          <a:lstStyle/>
          <a:p>
            <a:pPr>
              <a:defRPr/>
            </a:pPr>
            <a:r>
              <a:rPr lang="en-US" sz="1400" dirty="0">
                <a:latin typeface="Times New Roman" panose="02020603050405020304" pitchFamily="18" charset="0"/>
                <a:ea typeface="+mn-ea"/>
                <a:cs typeface="Times New Roman" panose="02020603050405020304" pitchFamily="18" charset="0"/>
              </a:rPr>
              <a:t>Paragraph XVI protects against compelled breath tests and affords individuals a constitutional right to refuse testing</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Submitting to breath testing implicates ones rights against self incrimination under paragraph XVI</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Because breath testing requires the cooperation of the suspect, compelling someone to perform an incriminating act is exactly what Para XVI prohibits</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BUT</a:t>
            </a:r>
          </a:p>
          <a:p>
            <a:pPr>
              <a:defRPr/>
            </a:pPr>
            <a:r>
              <a:rPr lang="en-US" sz="1400" dirty="0">
                <a:latin typeface="Times New Roman" panose="02020603050405020304" pitchFamily="18" charset="0"/>
                <a:ea typeface="+mn-ea"/>
                <a:cs typeface="Times New Roman" panose="02020603050405020304" pitchFamily="18" charset="0"/>
              </a:rPr>
              <a:t>Because the notice was correctly read to </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the facial challenge to the notice must fail, because the trial court found the words themselves didn’t unlawfully compel </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into taking the test.</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a:t>
            </a:r>
            <a:r>
              <a:rPr lang="en-US" sz="1400" dirty="0" err="1">
                <a:latin typeface="Times New Roman" panose="02020603050405020304" pitchFamily="18" charset="0"/>
                <a:ea typeface="+mn-ea"/>
                <a:cs typeface="Times New Roman" panose="02020603050405020304" pitchFamily="18" charset="0"/>
              </a:rPr>
              <a:t>Olevik</a:t>
            </a:r>
            <a:r>
              <a:rPr lang="en-US" sz="1400" dirty="0">
                <a:latin typeface="Times New Roman" panose="02020603050405020304" pitchFamily="18" charset="0"/>
                <a:ea typeface="+mn-ea"/>
                <a:cs typeface="Times New Roman" panose="02020603050405020304" pitchFamily="18" charset="0"/>
              </a:rPr>
              <a:t> offered no evidence other than the language contained in the statute, his argument fails.</a:t>
            </a:r>
          </a:p>
          <a:p>
            <a:pPr>
              <a:defRPr/>
            </a:pPr>
            <a:r>
              <a:rPr lang="en-US" sz="800" dirty="0">
                <a:latin typeface="Times New Roman" panose="02020603050405020304" pitchFamily="18" charset="0"/>
                <a:ea typeface="+mn-ea"/>
                <a:cs typeface="Times New Roman" panose="02020603050405020304" pitchFamily="18" charset="0"/>
              </a:rPr>
              <a:t> </a:t>
            </a:r>
          </a:p>
          <a:p>
            <a:pPr>
              <a:defRPr/>
            </a:pPr>
            <a:r>
              <a:rPr lang="en-US" sz="1400" dirty="0">
                <a:latin typeface="Times New Roman" panose="02020603050405020304" pitchFamily="18" charset="0"/>
                <a:ea typeface="+mn-ea"/>
                <a:cs typeface="Times New Roman" panose="02020603050405020304" pitchFamily="18" charset="0"/>
              </a:rPr>
              <a:t>Overruled Klink which had previously held that right to refuse to submit to state administered testing is not a constitutional right, but one created by the legislature.</a:t>
            </a:r>
          </a:p>
        </p:txBody>
      </p:sp>
      <p:sp>
        <p:nvSpPr>
          <p:cNvPr id="79876" name="Slide Number Placeholder 3">
            <a:extLst>
              <a:ext uri="{FF2B5EF4-FFF2-40B4-BE49-F238E27FC236}">
                <a16:creationId xmlns:a16="http://schemas.microsoft.com/office/drawing/2014/main" id="{69282F00-84E3-7041-67AC-23E200B4F8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80F41C3-6DA9-420E-A259-A6D2D2CB9B13}" type="slidenum">
              <a:rPr lang="en-US" altLang="en-US" smtClean="0"/>
              <a:pPr/>
              <a:t>72</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F300DCC4-BE2F-E1B8-0432-85B766F43F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877CA70C-EE88-5E6C-0FE1-D74764F5113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81924" name="Slide Number Placeholder 3">
            <a:extLst>
              <a:ext uri="{FF2B5EF4-FFF2-40B4-BE49-F238E27FC236}">
                <a16:creationId xmlns:a16="http://schemas.microsoft.com/office/drawing/2014/main" id="{0C381332-BF6A-7D9E-8FAB-97C0E583CEE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593C48F4-D1AE-4AA2-8415-4FFBCDF1F4A5}" type="slidenum">
              <a:rPr lang="en-US" altLang="en-US" smtClean="0"/>
              <a:pPr/>
              <a:t>73</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C3C9BD84-193C-F21A-9E6E-8C289A5DB5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a:extLst>
              <a:ext uri="{FF2B5EF4-FFF2-40B4-BE49-F238E27FC236}">
                <a16:creationId xmlns:a16="http://schemas.microsoft.com/office/drawing/2014/main" id="{5EC5CD4F-F9DD-5916-4C87-D0BB3FA3FB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84996" name="Slide Number Placeholder 3">
            <a:extLst>
              <a:ext uri="{FF2B5EF4-FFF2-40B4-BE49-F238E27FC236}">
                <a16:creationId xmlns:a16="http://schemas.microsoft.com/office/drawing/2014/main" id="{853C8A62-0CF1-0F77-EADE-ED3316E15D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A3B22A7-BAF5-420A-B96A-394822EE42C5}" type="slidenum">
              <a:rPr lang="en-US" altLang="en-US" smtClean="0"/>
              <a:pPr/>
              <a:t>75</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A902268E-FF83-9410-9AF2-7A5C2C6559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B242BD7F-B4F3-E1D4-2263-2901F311CE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a:latin typeface="Times New Roman" panose="02020603050405020304" pitchFamily="18" charset="0"/>
              <a:cs typeface="Times New Roman" panose="02020603050405020304" pitchFamily="18" charset="0"/>
            </a:endParaRPr>
          </a:p>
        </p:txBody>
      </p:sp>
      <p:sp>
        <p:nvSpPr>
          <p:cNvPr id="87044" name="Slide Number Placeholder 3">
            <a:extLst>
              <a:ext uri="{FF2B5EF4-FFF2-40B4-BE49-F238E27FC236}">
                <a16:creationId xmlns:a16="http://schemas.microsoft.com/office/drawing/2014/main" id="{9BCA1282-5300-EA20-97EE-FCD5AED92CB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6403A7D9-A859-4A2B-B944-B0FCF0E4CF43}" type="slidenum">
              <a:rPr lang="en-US" altLang="en-US" smtClean="0"/>
              <a:pPr/>
              <a:t>76</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1AA263D2-BBBF-453F-73F7-42887D39CA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a:extLst>
              <a:ext uri="{FF2B5EF4-FFF2-40B4-BE49-F238E27FC236}">
                <a16:creationId xmlns:a16="http://schemas.microsoft.com/office/drawing/2014/main" id="{209A6892-A7BF-A161-B140-CA3053058E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a:latin typeface="Times New Roman" panose="02020603050405020304" pitchFamily="18" charset="0"/>
              <a:cs typeface="Times New Roman" panose="02020603050405020304" pitchFamily="18" charset="0"/>
            </a:endParaRPr>
          </a:p>
        </p:txBody>
      </p:sp>
      <p:sp>
        <p:nvSpPr>
          <p:cNvPr id="90116" name="Slide Number Placeholder 3">
            <a:extLst>
              <a:ext uri="{FF2B5EF4-FFF2-40B4-BE49-F238E27FC236}">
                <a16:creationId xmlns:a16="http://schemas.microsoft.com/office/drawing/2014/main" id="{C1472214-E66F-B062-5451-CFBFA60714A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6F56105F-65AF-4104-A456-5784F0C5DA05}" type="slidenum">
              <a:rPr lang="en-US" altLang="en-US" smtClean="0"/>
              <a:pPr/>
              <a:t>78</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30D2D0FC-9C13-797A-86F4-EF60E996F0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a:extLst>
              <a:ext uri="{FF2B5EF4-FFF2-40B4-BE49-F238E27FC236}">
                <a16:creationId xmlns:a16="http://schemas.microsoft.com/office/drawing/2014/main" id="{C9B75204-44E9-73C0-53E7-B942E9664A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a:latin typeface="Times New Roman" panose="02020603050405020304" pitchFamily="18" charset="0"/>
              <a:cs typeface="Times New Roman" panose="02020603050405020304" pitchFamily="18" charset="0"/>
            </a:endParaRPr>
          </a:p>
        </p:txBody>
      </p:sp>
      <p:sp>
        <p:nvSpPr>
          <p:cNvPr id="92164" name="Slide Number Placeholder 3">
            <a:extLst>
              <a:ext uri="{FF2B5EF4-FFF2-40B4-BE49-F238E27FC236}">
                <a16:creationId xmlns:a16="http://schemas.microsoft.com/office/drawing/2014/main" id="{4D3A099E-AE31-34A3-CED4-222441257D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8C7617B6-6F49-4249-89A0-899BE93DE40E}" type="slidenum">
              <a:rPr lang="en-US" altLang="en-US" smtClean="0"/>
              <a:pPr/>
              <a:t>79</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6659492A-8CAF-95FE-4677-5A1D53D353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a:extLst>
              <a:ext uri="{FF2B5EF4-FFF2-40B4-BE49-F238E27FC236}">
                <a16:creationId xmlns:a16="http://schemas.microsoft.com/office/drawing/2014/main" id="{77CCD9FE-9501-74BC-767D-47397CEDF2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94212" name="Slide Number Placeholder 3">
            <a:extLst>
              <a:ext uri="{FF2B5EF4-FFF2-40B4-BE49-F238E27FC236}">
                <a16:creationId xmlns:a16="http://schemas.microsoft.com/office/drawing/2014/main" id="{652DC753-795F-66C8-5EAB-AD10D412937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7ECC53B-DDC3-42B0-B784-5936448563DF}" type="slidenum">
              <a:rPr lang="en-US" altLang="en-US" smtClean="0"/>
              <a:pPr/>
              <a:t>80</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95B25D47-B469-C6BD-C068-E4A728CECCD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01E5C022-CE7E-CC73-DDAE-601BFE0024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96260" name="Slide Number Placeholder 3">
            <a:extLst>
              <a:ext uri="{FF2B5EF4-FFF2-40B4-BE49-F238E27FC236}">
                <a16:creationId xmlns:a16="http://schemas.microsoft.com/office/drawing/2014/main" id="{1D5A6E6C-0CD6-CCE5-896D-08C1FA3BECB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44B5BF79-F8EC-4E01-AA13-0E0237DBA546}" type="slidenum">
              <a:rPr lang="en-US" altLang="en-US" smtClean="0"/>
              <a:pPr/>
              <a:t>81</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C7846B94-06B1-B8E3-B1D6-7BB0A3E6DD6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a:extLst>
              <a:ext uri="{FF2B5EF4-FFF2-40B4-BE49-F238E27FC236}">
                <a16:creationId xmlns:a16="http://schemas.microsoft.com/office/drawing/2014/main" id="{53A2E28A-7799-6FE0-BF69-5136605344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98308" name="Slide Number Placeholder 3">
            <a:extLst>
              <a:ext uri="{FF2B5EF4-FFF2-40B4-BE49-F238E27FC236}">
                <a16:creationId xmlns:a16="http://schemas.microsoft.com/office/drawing/2014/main" id="{E4481F25-9523-0FB0-B830-8EF7ABE0DC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3912CF2C-98F2-4975-8CB3-E36D0D03A322}" type="slidenum">
              <a:rPr lang="en-US" altLang="en-US" smtClean="0"/>
              <a:pPr/>
              <a:t>82</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79AD43DA-96DB-675B-44A1-D74F3DAA8C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B0E1EEB1-AFEC-3339-4A5E-F4E5827FA4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00356" name="Slide Number Placeholder 3">
            <a:extLst>
              <a:ext uri="{FF2B5EF4-FFF2-40B4-BE49-F238E27FC236}">
                <a16:creationId xmlns:a16="http://schemas.microsoft.com/office/drawing/2014/main" id="{75431FDB-0511-DAE6-D614-21258F620C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D155BC8-9AAE-4721-9BDD-B587589FD450}" type="slidenum">
              <a:rPr lang="en-US" altLang="en-US" smtClean="0"/>
              <a:pPr/>
              <a:t>83</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FED1E209-8212-BEE9-1051-D42C7A69BD6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a:extLst>
              <a:ext uri="{FF2B5EF4-FFF2-40B4-BE49-F238E27FC236}">
                <a16:creationId xmlns:a16="http://schemas.microsoft.com/office/drawing/2014/main" id="{E7DFCD66-9A11-D7BD-B671-C76248B434D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02404" name="Slide Number Placeholder 3">
            <a:extLst>
              <a:ext uri="{FF2B5EF4-FFF2-40B4-BE49-F238E27FC236}">
                <a16:creationId xmlns:a16="http://schemas.microsoft.com/office/drawing/2014/main" id="{E09F9C2B-4248-D8AB-AA78-AFC0F6C17C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139B567-408B-42EC-A8D0-8F55418F5144}" type="slidenum">
              <a:rPr lang="en-US" altLang="en-US" smtClean="0"/>
              <a:pPr/>
              <a:t>84</a:t>
            </a:fld>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18D87D28-6DE9-0860-1DCE-1462C47AA1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a:extLst>
              <a:ext uri="{FF2B5EF4-FFF2-40B4-BE49-F238E27FC236}">
                <a16:creationId xmlns:a16="http://schemas.microsoft.com/office/drawing/2014/main" id="{5459E26B-5C89-F9F0-A18A-FA8DF25E88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04452" name="Slide Number Placeholder 3">
            <a:extLst>
              <a:ext uri="{FF2B5EF4-FFF2-40B4-BE49-F238E27FC236}">
                <a16:creationId xmlns:a16="http://schemas.microsoft.com/office/drawing/2014/main" id="{8F45B0FA-7C9F-CBC1-EF05-1308B2B0C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66EB7E2-B447-4F43-9CDC-7A1203DE7138}" type="slidenum">
              <a:rPr lang="en-US" altLang="en-US" smtClean="0"/>
              <a:pPr/>
              <a:t>85</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AC92D35C-4CE1-024F-9DF0-C3575135A32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a:extLst>
              <a:ext uri="{FF2B5EF4-FFF2-40B4-BE49-F238E27FC236}">
                <a16:creationId xmlns:a16="http://schemas.microsoft.com/office/drawing/2014/main" id="{9A385ECF-6A54-4FDA-AAE1-E64CAA005A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06500" name="Slide Number Placeholder 3">
            <a:extLst>
              <a:ext uri="{FF2B5EF4-FFF2-40B4-BE49-F238E27FC236}">
                <a16:creationId xmlns:a16="http://schemas.microsoft.com/office/drawing/2014/main" id="{DCD651A6-641D-81A8-AC4D-BC7F077C43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72183356-ABFD-42E4-9C58-20D8164ED786}" type="slidenum">
              <a:rPr lang="en-US" altLang="en-US" smtClean="0"/>
              <a:pPr/>
              <a:t>86</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9132F803-3633-BC71-2185-A429C0865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a:extLst>
              <a:ext uri="{FF2B5EF4-FFF2-40B4-BE49-F238E27FC236}">
                <a16:creationId xmlns:a16="http://schemas.microsoft.com/office/drawing/2014/main" id="{EA02AE1E-DC66-37AE-B769-88DA24C129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08548" name="Slide Number Placeholder 3">
            <a:extLst>
              <a:ext uri="{FF2B5EF4-FFF2-40B4-BE49-F238E27FC236}">
                <a16:creationId xmlns:a16="http://schemas.microsoft.com/office/drawing/2014/main" id="{2DDB5F89-8730-E8EF-609E-81B377BB6E3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8588C9F-FB7A-4506-B072-98BB7D2825AD}" type="slidenum">
              <a:rPr lang="en-US" altLang="en-US" smtClean="0"/>
              <a:pPr/>
              <a:t>87</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337B1FFA-ED4C-B556-C163-8590FFDCB4E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a:extLst>
              <a:ext uri="{FF2B5EF4-FFF2-40B4-BE49-F238E27FC236}">
                <a16:creationId xmlns:a16="http://schemas.microsoft.com/office/drawing/2014/main" id="{85C0DBBD-A742-6352-BB70-D5A8A491037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12644" name="Slide Number Placeholder 3">
            <a:extLst>
              <a:ext uri="{FF2B5EF4-FFF2-40B4-BE49-F238E27FC236}">
                <a16:creationId xmlns:a16="http://schemas.microsoft.com/office/drawing/2014/main" id="{5F36DC94-2DD3-827F-4E21-23F4EE4FB8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F8B628E-412A-46E7-85C9-53FEE7132158}" type="slidenum">
              <a:rPr lang="en-US" altLang="en-US" smtClean="0"/>
              <a:pPr/>
              <a:t>90</a:t>
            </a:fld>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D4C24B60-7EF0-48BC-C92E-5B8D2A59D57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a:extLst>
              <a:ext uri="{FF2B5EF4-FFF2-40B4-BE49-F238E27FC236}">
                <a16:creationId xmlns:a16="http://schemas.microsoft.com/office/drawing/2014/main" id="{2E8F6749-51AE-7538-B97C-E791D90A503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14692" name="Slide Number Placeholder 3">
            <a:extLst>
              <a:ext uri="{FF2B5EF4-FFF2-40B4-BE49-F238E27FC236}">
                <a16:creationId xmlns:a16="http://schemas.microsoft.com/office/drawing/2014/main" id="{6706DF3C-7F5E-AA30-6FB4-5F8C2FB69B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F9C591E-4C7A-41AA-822E-A062078CC888}" type="slidenum">
              <a:rPr lang="en-US" altLang="en-US" smtClean="0"/>
              <a:pPr/>
              <a:t>91</a:t>
            </a:fld>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36F3AA48-3E62-C290-D548-D2248E9C23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a:extLst>
              <a:ext uri="{FF2B5EF4-FFF2-40B4-BE49-F238E27FC236}">
                <a16:creationId xmlns:a16="http://schemas.microsoft.com/office/drawing/2014/main" id="{BB63C073-AA9E-2232-BE4D-4A34CDA961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16740" name="Slide Number Placeholder 3">
            <a:extLst>
              <a:ext uri="{FF2B5EF4-FFF2-40B4-BE49-F238E27FC236}">
                <a16:creationId xmlns:a16="http://schemas.microsoft.com/office/drawing/2014/main" id="{4D88CC3F-5050-1346-71C6-4A79C6227D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EF66B6D-E4E1-457A-948A-A72A6CE07177}" type="slidenum">
              <a:rPr lang="en-US" altLang="en-US" smtClean="0"/>
              <a:pPr/>
              <a:t>92</a:t>
            </a:fld>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021E756C-BC59-9EE9-70FB-B7715D9F7D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a:extLst>
              <a:ext uri="{FF2B5EF4-FFF2-40B4-BE49-F238E27FC236}">
                <a16:creationId xmlns:a16="http://schemas.microsoft.com/office/drawing/2014/main" id="{F1864A7A-9AB4-B3CF-B28C-7263011416B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18788" name="Slide Number Placeholder 3">
            <a:extLst>
              <a:ext uri="{FF2B5EF4-FFF2-40B4-BE49-F238E27FC236}">
                <a16:creationId xmlns:a16="http://schemas.microsoft.com/office/drawing/2014/main" id="{717798A7-00A6-4ECB-A1C0-ABDDE67ED6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709B0315-BC5B-455B-B13D-490D87C6D34D}" type="slidenum">
              <a:rPr lang="en-US" altLang="en-US" smtClean="0"/>
              <a:pPr/>
              <a:t>93</a:t>
            </a:fld>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804CA0BB-0399-0D34-A7C7-90E3E478FE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a:extLst>
              <a:ext uri="{FF2B5EF4-FFF2-40B4-BE49-F238E27FC236}">
                <a16:creationId xmlns:a16="http://schemas.microsoft.com/office/drawing/2014/main" id="{3D889657-F5D1-024F-2F2C-FC82BB6944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20836" name="Slide Number Placeholder 3">
            <a:extLst>
              <a:ext uri="{FF2B5EF4-FFF2-40B4-BE49-F238E27FC236}">
                <a16:creationId xmlns:a16="http://schemas.microsoft.com/office/drawing/2014/main" id="{4C871933-A1A8-B4DC-B0F1-9536551C601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1656B08-4E2F-4377-B286-F1C30DDF54DE}" type="slidenum">
              <a:rPr lang="en-US" altLang="en-US" smtClean="0"/>
              <a:pPr/>
              <a:t>94</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424CB9D8-DB5D-0DB0-44EB-E26E279485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48477176-CA35-7F66-7D80-6FCD987877C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22884" name="Slide Number Placeholder 3">
            <a:extLst>
              <a:ext uri="{FF2B5EF4-FFF2-40B4-BE49-F238E27FC236}">
                <a16:creationId xmlns:a16="http://schemas.microsoft.com/office/drawing/2014/main" id="{B987A4C5-AAC8-162D-D88F-47B0D3631F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10D7C91-405D-42CA-88A1-7822B4DCE623}" type="slidenum">
              <a:rPr lang="en-US" altLang="en-US" smtClean="0"/>
              <a:pPr/>
              <a:t>95</a:t>
            </a:fld>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441FFBA5-5060-E35E-0C20-54D3263D09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FF0DFA33-6B39-B6A2-A516-611CA14577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600">
              <a:latin typeface="Georgia" panose="02040502050405020303" pitchFamily="18" charset="0"/>
            </a:endParaRPr>
          </a:p>
        </p:txBody>
      </p:sp>
      <p:sp>
        <p:nvSpPr>
          <p:cNvPr id="124932" name="Slide Number Placeholder 3">
            <a:extLst>
              <a:ext uri="{FF2B5EF4-FFF2-40B4-BE49-F238E27FC236}">
                <a16:creationId xmlns:a16="http://schemas.microsoft.com/office/drawing/2014/main" id="{080BD908-2270-B87A-79C0-AE55C99DC9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1938267B-6A2A-4E7C-875B-3FBC83D9FA5C}" type="slidenum">
              <a:rPr lang="en-US" altLang="en-US" smtClean="0"/>
              <a:pPr/>
              <a:t>96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lvl1pPr>
              <a:defRPr>
                <a:latin typeface="Garamond" panose="02020404030301010803" pitchFamily="18" charset="0"/>
              </a:defRPr>
            </a:lvl1pPr>
          </a:lstStyle>
          <a:p>
            <a:r>
              <a:rPr dirty="0"/>
              <a:t>Title Text</a:t>
            </a:r>
          </a:p>
        </p:txBody>
      </p:sp>
      <p:sp>
        <p:nvSpPr>
          <p:cNvPr id="72" name="Shape 72"/>
          <p:cNvSpPr>
            <a:spLocks noGrp="1"/>
          </p:cNvSpPr>
          <p:nvPr>
            <p:ph type="body" idx="1"/>
          </p:nvPr>
        </p:nvSpPr>
        <p:spPr>
          <a:prstGeom prst="rect">
            <a:avLst/>
          </a:prstGeo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2886960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0" name="Shape 80"/>
          <p:cNvSpPr>
            <a:spLocks noGrp="1"/>
          </p:cNvSpPr>
          <p:nvPr>
            <p:ph type="pic" sz="half" idx="13"/>
          </p:nvPr>
        </p:nvSpPr>
        <p:spPr>
          <a:xfrm>
            <a:off x="6393657" y="1866305"/>
            <a:ext cx="5238751" cy="4464844"/>
          </a:xfrm>
          <a:prstGeom prst="rect">
            <a:avLst/>
          </a:prstGeom>
          <a:ln w="9525">
            <a:round/>
          </a:ln>
        </p:spPr>
        <p:txBody>
          <a:bodyPr lIns="91439" tIns="45719" rIns="91439" bIns="45719">
            <a:noAutofit/>
          </a:bodyPr>
          <a:lstStyle/>
          <a:p>
            <a:pPr lvl="0"/>
            <a:endParaRPr noProof="0"/>
          </a:p>
        </p:txBody>
      </p:sp>
      <p:sp>
        <p:nvSpPr>
          <p:cNvPr id="81" name="Shape 81"/>
          <p:cNvSpPr>
            <a:spLocks noGrp="1"/>
          </p:cNvSpPr>
          <p:nvPr>
            <p:ph type="title"/>
          </p:nvPr>
        </p:nvSpPr>
        <p:spPr>
          <a:prstGeom prst="rect">
            <a:avLst/>
          </a:prstGeom>
        </p:spPr>
        <p:txBody>
          <a:bodyPr/>
          <a:lstStyle/>
          <a:p>
            <a:r>
              <a:t>Title Text</a:t>
            </a:r>
          </a:p>
        </p:txBody>
      </p:sp>
      <p:sp>
        <p:nvSpPr>
          <p:cNvPr id="82" name="Shape 82"/>
          <p:cNvSpPr>
            <a:spLocks noGrp="1"/>
          </p:cNvSpPr>
          <p:nvPr>
            <p:ph type="body" sz="half" idx="1"/>
          </p:nvPr>
        </p:nvSpPr>
        <p:spPr>
          <a:xfrm>
            <a:off x="476250" y="1919883"/>
            <a:ext cx="5453063" cy="4464844"/>
          </a:xfrm>
          <a:prstGeom prst="rect">
            <a:avLst/>
          </a:prstGeom>
        </p:spPr>
        <p:txBody>
          <a:bodyPr/>
          <a:lstStyle>
            <a:lvl1pPr marL="276810" indent="-276810">
              <a:spcBef>
                <a:spcPts val="1266"/>
              </a:spcBef>
              <a:buSzPct val="65000"/>
              <a:defRPr sz="2109"/>
            </a:lvl1pPr>
            <a:lvl2pPr marL="553621" indent="-276810">
              <a:spcBef>
                <a:spcPts val="1266"/>
              </a:spcBef>
              <a:buSzPct val="65000"/>
              <a:defRPr sz="2109"/>
            </a:lvl2pPr>
            <a:lvl3pPr marL="830431" indent="-276810">
              <a:spcBef>
                <a:spcPts val="1266"/>
              </a:spcBef>
              <a:buSzPct val="65000"/>
              <a:defRPr sz="2109"/>
            </a:lvl3pPr>
            <a:lvl4pPr marL="1107242" indent="-276810">
              <a:spcBef>
                <a:spcPts val="1266"/>
              </a:spcBef>
              <a:buSzPct val="65000"/>
              <a:defRPr sz="2109"/>
            </a:lvl4pPr>
            <a:lvl5pPr marL="1384052" indent="-276810">
              <a:spcBef>
                <a:spcPts val="1266"/>
              </a:spcBef>
              <a:buSzPct val="65000"/>
              <a:defRPr sz="2109"/>
            </a:lvl5pPr>
          </a:lstStyle>
          <a:p>
            <a:r>
              <a:t>Body Level One</a:t>
            </a:r>
          </a:p>
          <a:p>
            <a:pPr lvl="1"/>
            <a:r>
              <a:t>Body Level Two</a:t>
            </a:r>
          </a:p>
          <a:p>
            <a:pPr lvl="2"/>
            <a:r>
              <a:t>Body Level Three</a:t>
            </a:r>
          </a:p>
          <a:p>
            <a:pPr lvl="3"/>
            <a:r>
              <a:t>Body Level Four</a:t>
            </a:r>
          </a:p>
          <a:p>
            <a:pPr lvl="4"/>
            <a:r>
              <a:t>Body Level Five</a:t>
            </a:r>
          </a:p>
        </p:txBody>
      </p:sp>
      <p:sp>
        <p:nvSpPr>
          <p:cNvPr id="2" name="Shape 83">
            <a:extLst>
              <a:ext uri="{FF2B5EF4-FFF2-40B4-BE49-F238E27FC236}">
                <a16:creationId xmlns:a16="http://schemas.microsoft.com/office/drawing/2014/main" id="{DB540CA0-F2ED-381E-C116-F51AB71DCABF}"/>
              </a:ext>
            </a:extLst>
          </p:cNvPr>
          <p:cNvSpPr>
            <a:spLocks noGrp="1"/>
          </p:cNvSpPr>
          <p:nvPr>
            <p:ph type="sldNum" sz="quarter" idx="14"/>
          </p:nvPr>
        </p:nvSpPr>
        <p:spPr/>
        <p:txBody>
          <a:bodyPr/>
          <a:lstStyle>
            <a:lvl1pPr>
              <a:defRPr/>
            </a:lvl1pPr>
          </a:lstStyle>
          <a:p>
            <a:pPr>
              <a:defRPr/>
            </a:pPr>
            <a:fld id="{34782AD3-3B8B-4FD8-8D5C-547316B6BA86}" type="slidenum">
              <a:rPr/>
              <a:pPr>
                <a:defRPr/>
              </a:pPr>
              <a:t>‹#›</a:t>
            </a:fld>
            <a:endParaRPr/>
          </a:p>
        </p:txBody>
      </p:sp>
    </p:spTree>
    <p:extLst>
      <p:ext uri="{BB962C8B-B14F-4D97-AF65-F5344CB8AC3E}">
        <p14:creationId xmlns:p14="http://schemas.microsoft.com/office/powerpoint/2010/main" val="32703365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1">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2">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3">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4">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10/16/2024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 id="2147483671" r:id="rId18"/>
    <p:sldLayoutId id="2147483672" r:id="rId19"/>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a.next.westlaw.com/Link/Document/FullText?findType=Y&amp;serNum=1992113956&amp;originatingDoc=I941c6144477011ddb6a3a099756c05b7&amp;refType=RP&amp;originationContext=document&amp;transitionType=DocumentItem&amp;contextData=(sc.Search)" TargetMode="External"/><Relationship Id="rId4" Type="http://schemas.openxmlformats.org/officeDocument/2006/relationships/image" Target="../media/image3.png"/><Relationship Id="rId9" Type="http://schemas.openxmlformats.org/officeDocument/2006/relationships/hyperlink" Target="https://a.next.westlaw.com/Link/Document/FullText?findType=Y&amp;serNum=1972127165&amp;originatingDoc=I941c6144477011ddb6a3a099756c05b7&amp;refType=RP&amp;originationContext=document&amp;transitionType=DocumentItem&amp;contextData=(sc.Search)"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next.westlaw.com/Link/Document/FullText?findType=Y&amp;serNum=1972127165&amp;originatingDoc=I33f15ba282a311df86c1ad798a0ca1c1&amp;refType=RP&amp;originationContext=document&amp;transitionType=DocumentItem&amp;contextData=(sc.DocLink)"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bin"/><Relationship Id="rId1" Type="http://schemas.openxmlformats.org/officeDocument/2006/relationships/slideLayout" Target="../slideLayouts/slideLayout1.xml"/><Relationship Id="rId5" Type="http://schemas.openxmlformats.org/officeDocument/2006/relationships/hyperlink" Target="mailto:ben@thesessionslawfirm.com" TargetMode="External"/><Relationship Id="rId4" Type="http://schemas.openxmlformats.org/officeDocument/2006/relationships/hyperlink" Target="mailto:rick@goodbyedui.com"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georgiacourts.gov/wp-content/uploads/2019/08/Waiver-of-Counsel-Faretta-Parrott.doc"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advance.lexis.com/document/?pdmfid=1000516&amp;crid=71844a85-42a5-46ef-a10c-7d8cbaec6003&amp;pddocfullpath=%2Fshared%2Fdocument%2Fcases%2Furn%3AcontentItem%3A613T-SGJ1-JB7K-21YM-00000-00&amp;pdcontentcomponentid=6289&amp;pdshepid=urn%3AcontentItem%3A612G-YJD3-CGX8-50FS-00000-00&amp;pdteaserkey=sr3&amp;pditab=allpods&amp;ecomp=3zt4k&amp;earg=sr3&amp;prid=439fd7e8-7cf0-4a91-91ca-4e929df7825a"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tdcaa.com/wp-content/uploads/DE-A-Prosecutors-Guide-to-Basics-of-Commercial-Vehicle-Licensing-and-Violations.pdf"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ndaa.org/wp-content/uploads/July-BTL-Masking.pdf"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3" Type="http://schemas.openxmlformats.org/officeDocument/2006/relationships/hyperlink" Target="mailto:BEN@THESESSIONSLAWFIRM.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C6F44A-820A-0CD8-D5FC-BF985F8C791B}"/>
              </a:ext>
            </a:extLst>
          </p:cNvPr>
          <p:cNvPicPr>
            <a:picLocks noChangeAspect="1"/>
          </p:cNvPicPr>
          <p:nvPr/>
        </p:nvPicPr>
        <p:blipFill rotWithShape="1">
          <a:blip r:embed="rId4">
            <a:duotone>
              <a:prstClr val="black"/>
              <a:schemeClr val="accent5">
                <a:tint val="45000"/>
                <a:satMod val="400000"/>
              </a:schemeClr>
            </a:duotone>
            <a:alphaModFix amt="25000"/>
          </a:blip>
          <a:srcRect t="7865" b="17135"/>
          <a:stretch/>
        </p:blipFill>
        <p:spPr>
          <a:xfrm>
            <a:off x="20" y="10"/>
            <a:ext cx="12191980" cy="6857990"/>
          </a:xfrm>
          <a:prstGeom prst="rect">
            <a:avLst/>
          </a:prstGeom>
        </p:spPr>
      </p:pic>
      <p:sp>
        <p:nvSpPr>
          <p:cNvPr id="2" name="Title 1">
            <a:extLst>
              <a:ext uri="{FF2B5EF4-FFF2-40B4-BE49-F238E27FC236}">
                <a16:creationId xmlns:a16="http://schemas.microsoft.com/office/drawing/2014/main" id="{0052C0A2-F429-C0F4-DF8D-1D0F5EE6DDEE}"/>
              </a:ext>
            </a:extLst>
          </p:cNvPr>
          <p:cNvSpPr>
            <a:spLocks noGrp="1"/>
          </p:cNvSpPr>
          <p:nvPr>
            <p:ph type="ctrTitle"/>
          </p:nvPr>
        </p:nvSpPr>
        <p:spPr>
          <a:xfrm>
            <a:off x="1154955" y="826936"/>
            <a:ext cx="8825658" cy="2731245"/>
          </a:xfrm>
        </p:spPr>
        <p:txBody>
          <a:bodyPr>
            <a:normAutofit/>
          </a:bodyPr>
          <a:lstStyle/>
          <a:p>
            <a:pPr>
              <a:lnSpc>
                <a:spcPct val="90000"/>
              </a:lnSpc>
            </a:pPr>
            <a:r>
              <a:rPr lang="en-US" dirty="0"/>
              <a:t>DUI Update: 2024</a:t>
            </a:r>
            <a:br>
              <a:rPr lang="en-US" dirty="0"/>
            </a:br>
            <a:endParaRPr lang="en-US" dirty="0"/>
          </a:p>
        </p:txBody>
      </p:sp>
      <p:sp>
        <p:nvSpPr>
          <p:cNvPr id="3" name="Subtitle 2">
            <a:extLst>
              <a:ext uri="{FF2B5EF4-FFF2-40B4-BE49-F238E27FC236}">
                <a16:creationId xmlns:a16="http://schemas.microsoft.com/office/drawing/2014/main" id="{C1CDEA2D-CD61-DB60-D9DA-17D9CA79D773}"/>
              </a:ext>
            </a:extLst>
          </p:cNvPr>
          <p:cNvSpPr>
            <a:spLocks noGrp="1"/>
          </p:cNvSpPr>
          <p:nvPr>
            <p:ph type="subTitle" idx="1"/>
          </p:nvPr>
        </p:nvSpPr>
        <p:spPr>
          <a:xfrm>
            <a:off x="1154955" y="4777380"/>
            <a:ext cx="6112537" cy="861420"/>
          </a:xfrm>
        </p:spPr>
        <p:txBody>
          <a:bodyPr>
            <a:normAutofit/>
          </a:bodyPr>
          <a:lstStyle/>
          <a:p>
            <a:r>
              <a:rPr lang="en-US" dirty="0"/>
              <a:t>Ben sessions, Sessions &amp; Fleischman</a:t>
            </a:r>
          </a:p>
          <a:p>
            <a:r>
              <a:rPr lang="en-US" dirty="0"/>
              <a:t>Ben@thesessionslawfirm.com</a:t>
            </a:r>
          </a:p>
        </p:txBody>
      </p:sp>
      <p:sp>
        <p:nvSpPr>
          <p:cNvPr id="9" name="Rectangle 8">
            <a:extLst>
              <a:ext uri="{FF2B5EF4-FFF2-40B4-BE49-F238E27FC236}">
                <a16:creationId xmlns:a16="http://schemas.microsoft.com/office/drawing/2014/main" id="{C885E190-58DD-42DD-A4A8-401E15C9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7691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9F36C6C-C258-7D85-F6E2-046B9DDD2600}"/>
              </a:ext>
            </a:extLst>
          </p:cNvPr>
          <p:cNvPicPr>
            <a:picLocks noChangeAspect="1" noChangeArrowheads="1"/>
          </p:cNvPicPr>
          <p:nvPr/>
        </p:nvPicPr>
        <p:blipFill rotWithShape="1">
          <a:blip r:embed="rId3">
            <a:alphaModFix/>
          </a:blip>
          <a:srcRect t="4041" r="2" b="20792"/>
          <a:stretch/>
        </p:blipFill>
        <p:spPr bwMode="auto">
          <a:xfrm>
            <a:off x="6089904" y="-1"/>
            <a:ext cx="608990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BE9DB8E-CB78-84ED-5FA8-81134D8D0F51}"/>
              </a:ext>
            </a:extLst>
          </p:cNvPr>
          <p:cNvPicPr>
            <a:picLocks noChangeAspect="1"/>
          </p:cNvPicPr>
          <p:nvPr/>
        </p:nvPicPr>
        <p:blipFill>
          <a:blip r:embed="rId4"/>
          <a:stretch>
            <a:fillRect/>
          </a:stretch>
        </p:blipFill>
        <p:spPr>
          <a:xfrm>
            <a:off x="353411" y="0"/>
            <a:ext cx="4583445" cy="6858000"/>
          </a:xfrm>
          <a:prstGeom prst="rect">
            <a:avLst/>
          </a:prstGeom>
        </p:spPr>
      </p:pic>
      <p:sp>
        <p:nvSpPr>
          <p:cNvPr id="7" name="TextBox 6">
            <a:extLst>
              <a:ext uri="{FF2B5EF4-FFF2-40B4-BE49-F238E27FC236}">
                <a16:creationId xmlns:a16="http://schemas.microsoft.com/office/drawing/2014/main" id="{2433BFE0-0D22-DE64-07C9-B87C96829AAD}"/>
              </a:ext>
            </a:extLst>
          </p:cNvPr>
          <p:cNvSpPr txBox="1"/>
          <p:nvPr/>
        </p:nvSpPr>
        <p:spPr>
          <a:xfrm>
            <a:off x="992487" y="5987333"/>
            <a:ext cx="4000028" cy="646331"/>
          </a:xfrm>
          <a:prstGeom prst="rect">
            <a:avLst/>
          </a:prstGeom>
          <a:noFill/>
        </p:spPr>
        <p:txBody>
          <a:bodyPr wrap="square" rtlCol="0">
            <a:spAutoFit/>
          </a:bodyPr>
          <a:lstStyle/>
          <a:p>
            <a:r>
              <a:rPr lang="en-US" sz="3600" dirty="0">
                <a:solidFill>
                  <a:schemeClr val="bg1"/>
                </a:solidFill>
                <a:highlight>
                  <a:srgbClr val="FFFF00"/>
                </a:highlight>
              </a:rPr>
              <a:t>@weinerraters</a:t>
            </a:r>
          </a:p>
        </p:txBody>
      </p:sp>
      <p:sp>
        <p:nvSpPr>
          <p:cNvPr id="8" name="TextBox 7">
            <a:extLst>
              <a:ext uri="{FF2B5EF4-FFF2-40B4-BE49-F238E27FC236}">
                <a16:creationId xmlns:a16="http://schemas.microsoft.com/office/drawing/2014/main" id="{291DC285-375F-4A72-40F7-58F593F3FDF5}"/>
              </a:ext>
            </a:extLst>
          </p:cNvPr>
          <p:cNvSpPr txBox="1"/>
          <p:nvPr/>
        </p:nvSpPr>
        <p:spPr>
          <a:xfrm>
            <a:off x="6694898" y="6084074"/>
            <a:ext cx="4000028" cy="646331"/>
          </a:xfrm>
          <a:prstGeom prst="rect">
            <a:avLst/>
          </a:prstGeom>
          <a:noFill/>
        </p:spPr>
        <p:txBody>
          <a:bodyPr wrap="square" rtlCol="0">
            <a:spAutoFit/>
          </a:bodyPr>
          <a:lstStyle/>
          <a:p>
            <a:r>
              <a:rPr lang="en-US" sz="3600" dirty="0">
                <a:solidFill>
                  <a:schemeClr val="bg1"/>
                </a:solidFill>
                <a:highlight>
                  <a:srgbClr val="FFFF00"/>
                </a:highlight>
              </a:rPr>
              <a:t>@bensessions</a:t>
            </a:r>
          </a:p>
        </p:txBody>
      </p:sp>
    </p:spTree>
    <p:extLst>
      <p:ext uri="{BB962C8B-B14F-4D97-AF65-F5344CB8AC3E}">
        <p14:creationId xmlns:p14="http://schemas.microsoft.com/office/powerpoint/2010/main" val="3173105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144A-DB4E-5A1F-7902-A507E7BE1DFE}"/>
              </a:ext>
            </a:extLst>
          </p:cNvPr>
          <p:cNvSpPr>
            <a:spLocks noGrp="1"/>
          </p:cNvSpPr>
          <p:nvPr>
            <p:ph type="title"/>
          </p:nvPr>
        </p:nvSpPr>
        <p:spPr/>
        <p:txBody>
          <a:bodyPr/>
          <a:lstStyle/>
          <a:p>
            <a:r>
              <a:rPr lang="en-US" dirty="0"/>
              <a:t>OVERVIEW OF THE </a:t>
            </a:r>
            <a:r>
              <a:rPr lang="en-US" i="1" dirty="0"/>
              <a:t>GOOD </a:t>
            </a:r>
            <a:r>
              <a:rPr lang="en-US" dirty="0"/>
              <a:t>NEWS</a:t>
            </a:r>
          </a:p>
        </p:txBody>
      </p:sp>
      <p:sp>
        <p:nvSpPr>
          <p:cNvPr id="3" name="Content Placeholder 2">
            <a:extLst>
              <a:ext uri="{FF2B5EF4-FFF2-40B4-BE49-F238E27FC236}">
                <a16:creationId xmlns:a16="http://schemas.microsoft.com/office/drawing/2014/main" id="{D6D82401-1855-CFC7-6AA4-C6B01319BC54}"/>
              </a:ext>
            </a:extLst>
          </p:cNvPr>
          <p:cNvSpPr>
            <a:spLocks noGrp="1"/>
          </p:cNvSpPr>
          <p:nvPr>
            <p:ph idx="1"/>
          </p:nvPr>
        </p:nvSpPr>
        <p:spPr>
          <a:xfrm>
            <a:off x="1104293" y="1462609"/>
            <a:ext cx="8946541" cy="4195481"/>
          </a:xfrm>
          <a:solidFill>
            <a:schemeClr val="tx1"/>
          </a:solidFill>
        </p:spPr>
        <p:txBody>
          <a:bodyPr>
            <a:normAutofit lnSpcReduction="10000"/>
          </a:bodyPr>
          <a:lstStyle/>
          <a:p>
            <a:r>
              <a:rPr lang="en-US" cap="all" dirty="0">
                <a:solidFill>
                  <a:schemeClr val="bg1"/>
                </a:solidFill>
              </a:rPr>
              <a:t>Getting off on the right foot – particularization of motions</a:t>
            </a:r>
          </a:p>
          <a:p>
            <a:pPr lvl="1"/>
            <a:r>
              <a:rPr lang="en-US" cap="all" dirty="0">
                <a:solidFill>
                  <a:schemeClr val="bg1"/>
                </a:solidFill>
              </a:rPr>
              <a:t>a/k/a get out of here with that junk</a:t>
            </a:r>
          </a:p>
          <a:p>
            <a:r>
              <a:rPr lang="en-US" cap="all" dirty="0">
                <a:solidFill>
                  <a:schemeClr val="bg1"/>
                </a:solidFill>
              </a:rPr>
              <a:t>The greatest gift of this year - </a:t>
            </a:r>
            <a:r>
              <a:rPr lang="en-US" i="1" cap="all" dirty="0">
                <a:solidFill>
                  <a:schemeClr val="bg1"/>
                </a:solidFill>
              </a:rPr>
              <a:t>Jones</a:t>
            </a:r>
            <a:endParaRPr lang="en-US" cap="all" dirty="0">
              <a:solidFill>
                <a:schemeClr val="bg1"/>
              </a:solidFill>
            </a:endParaRPr>
          </a:p>
          <a:p>
            <a:endParaRPr lang="en-US" cap="all" dirty="0">
              <a:solidFill>
                <a:schemeClr val="bg1"/>
              </a:solidFill>
            </a:endParaRPr>
          </a:p>
          <a:p>
            <a:r>
              <a:rPr lang="en-US" cap="all" dirty="0">
                <a:solidFill>
                  <a:schemeClr val="bg1"/>
                </a:solidFill>
              </a:rPr>
              <a:t>SPECIAL DEMURRERS</a:t>
            </a:r>
          </a:p>
          <a:p>
            <a:r>
              <a:rPr lang="en-US" cap="all" dirty="0">
                <a:solidFill>
                  <a:schemeClr val="bg1"/>
                </a:solidFill>
              </a:rPr>
              <a:t>DISCOVERY MOTIONS</a:t>
            </a:r>
          </a:p>
          <a:p>
            <a:r>
              <a:rPr lang="en-US" cap="all" dirty="0">
                <a:solidFill>
                  <a:schemeClr val="bg1"/>
                </a:solidFill>
              </a:rPr>
              <a:t>CONSTIUTIONAL SPEEDY TRIAL DEMANDS</a:t>
            </a:r>
          </a:p>
          <a:p>
            <a:r>
              <a:rPr lang="en-US" cap="all" dirty="0">
                <a:solidFill>
                  <a:schemeClr val="bg1"/>
                </a:solidFill>
              </a:rPr>
              <a:t>MOTIONS IN LIMINE</a:t>
            </a:r>
          </a:p>
          <a:p>
            <a:r>
              <a:rPr lang="en-US" cap="all" dirty="0">
                <a:solidFill>
                  <a:schemeClr val="bg1"/>
                </a:solidFill>
              </a:rPr>
              <a:t>DAUBERT MOTIONS</a:t>
            </a:r>
          </a:p>
          <a:p>
            <a:r>
              <a:rPr lang="en-US" cap="all" dirty="0">
                <a:solidFill>
                  <a:schemeClr val="bg1"/>
                </a:solidFill>
              </a:rPr>
              <a:t>SEARCH WARRANTS</a:t>
            </a:r>
          </a:p>
          <a:p>
            <a:endParaRPr lang="en-US" cap="all" dirty="0">
              <a:solidFill>
                <a:schemeClr val="bg1"/>
              </a:solidFill>
            </a:endParaRPr>
          </a:p>
          <a:p>
            <a:endParaRPr lang="en-US" cap="all" dirty="0">
              <a:solidFill>
                <a:schemeClr val="bg1"/>
              </a:solidFill>
            </a:endParaRPr>
          </a:p>
          <a:p>
            <a:endParaRPr lang="en-US" cap="all" dirty="0">
              <a:solidFill>
                <a:schemeClr val="bg1"/>
              </a:solidFill>
            </a:endParaRPr>
          </a:p>
        </p:txBody>
      </p:sp>
    </p:spTree>
    <p:extLst>
      <p:ext uri="{BB962C8B-B14F-4D97-AF65-F5344CB8AC3E}">
        <p14:creationId xmlns:p14="http://schemas.microsoft.com/office/powerpoint/2010/main" val="2929679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144A-DB4E-5A1F-7902-A507E7BE1DFE}"/>
              </a:ext>
            </a:extLst>
          </p:cNvPr>
          <p:cNvSpPr>
            <a:spLocks noGrp="1"/>
          </p:cNvSpPr>
          <p:nvPr>
            <p:ph type="title"/>
          </p:nvPr>
        </p:nvSpPr>
        <p:spPr>
          <a:xfrm>
            <a:off x="646111" y="452718"/>
            <a:ext cx="9404723" cy="1400530"/>
          </a:xfrm>
        </p:spPr>
        <p:txBody>
          <a:bodyPr>
            <a:normAutofit/>
          </a:bodyPr>
          <a:lstStyle/>
          <a:p>
            <a:r>
              <a:rPr lang="en-US" dirty="0"/>
              <a:t>My Goals</a:t>
            </a:r>
          </a:p>
        </p:txBody>
      </p:sp>
      <p:graphicFrame>
        <p:nvGraphicFramePr>
          <p:cNvPr id="5" name="Content Placeholder 2">
            <a:extLst>
              <a:ext uri="{FF2B5EF4-FFF2-40B4-BE49-F238E27FC236}">
                <a16:creationId xmlns:a16="http://schemas.microsoft.com/office/drawing/2014/main" id="{2550BCA3-69DF-5B14-8465-30A764182AE6}"/>
              </a:ext>
            </a:extLst>
          </p:cNvPr>
          <p:cNvGraphicFramePr>
            <a:graphicFrameLocks noGrp="1"/>
          </p:cNvGraphicFramePr>
          <p:nvPr>
            <p:ph idx="1"/>
            <p:extLst>
              <p:ext uri="{D42A27DB-BD31-4B8C-83A1-F6EECF244321}">
                <p14:modId xmlns:p14="http://schemas.microsoft.com/office/powerpoint/2010/main" val="3038588645"/>
              </p:ext>
            </p:extLst>
          </p:nvPr>
        </p:nvGraphicFramePr>
        <p:xfrm>
          <a:off x="646111" y="2237362"/>
          <a:ext cx="9404352" cy="4046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7024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t>Is there anything more anxiety-ridden than hearing that whining about “but these motions aren’t particularized?</a:t>
            </a:r>
          </a:p>
        </p:txBody>
      </p:sp>
      <p:sp>
        <p:nvSpPr>
          <p:cNvPr id="3" name="Content Placeholder 2">
            <a:extLst>
              <a:ext uri="{FF2B5EF4-FFF2-40B4-BE49-F238E27FC236}">
                <a16:creationId xmlns:a16="http://schemas.microsoft.com/office/drawing/2014/main" id="{022EAE45-0D59-6A78-704E-6A0F47186220}"/>
              </a:ext>
            </a:extLst>
          </p:cNvPr>
          <p:cNvSpPr>
            <a:spLocks noGrp="1"/>
          </p:cNvSpPr>
          <p:nvPr>
            <p:ph idx="1"/>
          </p:nvPr>
        </p:nvSpPr>
        <p:spPr>
          <a:xfrm>
            <a:off x="646112" y="4126727"/>
            <a:ext cx="3480616" cy="787179"/>
          </a:xfrm>
          <a:solidFill>
            <a:schemeClr val="tx1"/>
          </a:solidFill>
        </p:spPr>
        <p:txBody>
          <a:bodyPr>
            <a:normAutofit/>
          </a:bodyPr>
          <a:lstStyle/>
          <a:p>
            <a:pPr marL="457200" lvl="1" indent="0">
              <a:buNone/>
            </a:pPr>
            <a:r>
              <a:rPr lang="en-US" sz="3600" b="1" dirty="0">
                <a:solidFill>
                  <a:schemeClr val="bg1"/>
                </a:solidFill>
              </a:rPr>
              <a:t>I hate that. </a:t>
            </a:r>
            <a:endParaRPr lang="en-US" sz="3600" b="1" dirty="0"/>
          </a:p>
        </p:txBody>
      </p:sp>
    </p:spTree>
    <p:extLst>
      <p:ext uri="{BB962C8B-B14F-4D97-AF65-F5344CB8AC3E}">
        <p14:creationId xmlns:p14="http://schemas.microsoft.com/office/powerpoint/2010/main" val="2482028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t>Particularization wasn’t ever </a:t>
            </a:r>
            <a:r>
              <a:rPr lang="en-US" i="1" dirty="0"/>
              <a:t>really</a:t>
            </a:r>
            <a:r>
              <a:rPr lang="en-US" dirty="0"/>
              <a:t> a problem, but this is just a reminder…</a:t>
            </a:r>
          </a:p>
        </p:txBody>
      </p:sp>
      <p:sp>
        <p:nvSpPr>
          <p:cNvPr id="8" name="Rectangle 1">
            <a:extLst>
              <a:ext uri="{FF2B5EF4-FFF2-40B4-BE49-F238E27FC236}">
                <a16:creationId xmlns:a16="http://schemas.microsoft.com/office/drawing/2014/main" id="{4B9C8842-2D32-1ABB-9DB9-4365DCCD06E7}"/>
              </a:ext>
            </a:extLst>
          </p:cNvPr>
          <p:cNvSpPr>
            <a:spLocks noChangeArrowheads="1"/>
          </p:cNvSpPr>
          <p:nvPr/>
        </p:nvSpPr>
        <p:spPr bwMode="auto">
          <a:xfrm>
            <a:off x="379012" y="2667574"/>
            <a:ext cx="11433976" cy="26776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762000" marR="756920" algn="just">
              <a:spcBef>
                <a:spcPts val="370"/>
              </a:spcBef>
              <a:spcAft>
                <a:spcPts val="0"/>
              </a:spcAft>
            </a:pPr>
            <a:r>
              <a:rPr lang="en-US" sz="2400" b="1" dirty="0">
                <a:solidFill>
                  <a:schemeClr val="bg1"/>
                </a:solidFill>
                <a:effectLst/>
                <a:latin typeface="Times New Roman" panose="02020603050405020304" pitchFamily="18" charset="0"/>
                <a:ea typeface="Times New Roman" panose="02020603050405020304" pitchFamily="18" charset="0"/>
              </a:rPr>
              <a:t>Motion here adequately advised State “that Cochran was challenging the traffic stop and his arrest. [</a:t>
            </a:r>
            <a:r>
              <a:rPr lang="en-US" sz="2400" b="1" dirty="0" err="1">
                <a:solidFill>
                  <a:schemeClr val="bg1"/>
                </a:solidFill>
                <a:effectLst/>
                <a:latin typeface="Times New Roman" panose="02020603050405020304" pitchFamily="18" charset="0"/>
                <a:ea typeface="Times New Roman" panose="02020603050405020304" pitchFamily="18" charset="0"/>
              </a:rPr>
              <a:t>Cits</a:t>
            </a:r>
            <a:r>
              <a:rPr lang="en-US" sz="2400" b="1" dirty="0">
                <a:solidFill>
                  <a:schemeClr val="bg1"/>
                </a:solidFill>
                <a:effectLst/>
                <a:latin typeface="Times New Roman" panose="02020603050405020304" pitchFamily="18" charset="0"/>
                <a:ea typeface="Times New Roman" panose="02020603050405020304" pitchFamily="18" charset="0"/>
              </a:rPr>
              <a:t>.] Further, ‘[t]he motion in this case was sufficient to put the [S]</a:t>
            </a:r>
            <a:r>
              <a:rPr lang="en-US" sz="2400" b="1" dirty="0" err="1">
                <a:solidFill>
                  <a:schemeClr val="bg1"/>
                </a:solidFill>
                <a:effectLst/>
                <a:latin typeface="Times New Roman" panose="02020603050405020304" pitchFamily="18" charset="0"/>
                <a:ea typeface="Times New Roman" panose="02020603050405020304" pitchFamily="18" charset="0"/>
              </a:rPr>
              <a:t>tate</a:t>
            </a:r>
            <a:r>
              <a:rPr lang="en-US" sz="2400" b="1" dirty="0">
                <a:solidFill>
                  <a:schemeClr val="bg1"/>
                </a:solidFill>
                <a:effectLst/>
                <a:latin typeface="Times New Roman" panose="02020603050405020304" pitchFamily="18" charset="0"/>
                <a:ea typeface="Times New Roman" panose="02020603050405020304" pitchFamily="18" charset="0"/>
              </a:rPr>
              <a:t> on notice as to the type of search involved (without warrant vs. with warrant), which witness to bring to the hearing on the motion, and the legal issues to be resolved at that hearing.’ </a:t>
            </a:r>
            <a:r>
              <a:rPr lang="en-US" sz="2400" i="1" dirty="0">
                <a:solidFill>
                  <a:schemeClr val="bg1"/>
                </a:solidFill>
                <a:effectLst/>
                <a:latin typeface="Times New Roman" panose="02020603050405020304" pitchFamily="18" charset="0"/>
                <a:ea typeface="Times New Roman" panose="02020603050405020304" pitchFamily="18" charset="0"/>
              </a:rPr>
              <a:t>Lavelle v. State</a:t>
            </a:r>
            <a:r>
              <a:rPr lang="en-US" sz="2400" dirty="0">
                <a:solidFill>
                  <a:schemeClr val="bg1"/>
                </a:solidFill>
                <a:effectLst/>
                <a:latin typeface="Times New Roman" panose="02020603050405020304" pitchFamily="18" charset="0"/>
                <a:ea typeface="Times New Roman" panose="02020603050405020304" pitchFamily="18" charset="0"/>
              </a:rPr>
              <a:t>, 250 Ga. 224, 227(3), 297 S.E.2d 234 (1982).”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rial" panose="020B0604020202020204" pitchFamily="34" charset="0"/>
            </a:endParaRPr>
          </a:p>
        </p:txBody>
      </p:sp>
      <p:sp>
        <p:nvSpPr>
          <p:cNvPr id="3" name="Rectangle 1">
            <a:extLst>
              <a:ext uri="{FF2B5EF4-FFF2-40B4-BE49-F238E27FC236}">
                <a16:creationId xmlns:a16="http://schemas.microsoft.com/office/drawing/2014/main" id="{547DB223-19D0-0F7C-F387-8A1FB240C19E}"/>
              </a:ext>
            </a:extLst>
          </p:cNvPr>
          <p:cNvSpPr>
            <a:spLocks noChangeArrowheads="1"/>
          </p:cNvSpPr>
          <p:nvPr/>
        </p:nvSpPr>
        <p:spPr bwMode="auto">
          <a:xfrm>
            <a:off x="379012" y="4881788"/>
            <a:ext cx="11433976"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762000" marR="756920" algn="just">
              <a:spcBef>
                <a:spcPts val="370"/>
              </a:spcBef>
              <a:spcAft>
                <a:spcPts val="0"/>
              </a:spcAft>
            </a:pPr>
            <a:r>
              <a:rPr lang="en-US" sz="1800" u="sng" kern="0" dirty="0">
                <a:effectLst/>
                <a:latin typeface="Times New Roman" panose="02020603050405020304" pitchFamily="18" charset="0"/>
                <a:ea typeface="Times New Roman" panose="02020603050405020304" pitchFamily="18" charset="0"/>
              </a:rPr>
              <a:t>Cochran v. State</a:t>
            </a:r>
            <a:r>
              <a:rPr lang="en-US" sz="1800" kern="0" dirty="0">
                <a:effectLst/>
                <a:latin typeface="Times New Roman" panose="02020603050405020304" pitchFamily="18" charset="0"/>
                <a:ea typeface="Times New Roman" panose="02020603050405020304" pitchFamily="18" charset="0"/>
              </a:rPr>
              <a:t>, 371 </a:t>
            </a:r>
            <a:r>
              <a:rPr lang="en-US" sz="1800" kern="0" dirty="0" err="1">
                <a:effectLst/>
                <a:latin typeface="Times New Roman" panose="02020603050405020304" pitchFamily="18" charset="0"/>
                <a:ea typeface="Times New Roman" panose="02020603050405020304" pitchFamily="18" charset="0"/>
              </a:rPr>
              <a:t>Ga.App</a:t>
            </a:r>
            <a:r>
              <a:rPr lang="en-US" sz="1800" kern="0" dirty="0">
                <a:effectLst/>
                <a:latin typeface="Times New Roman" panose="02020603050405020304" pitchFamily="18" charset="0"/>
                <a:ea typeface="Times New Roman" panose="02020603050405020304" pitchFamily="18" charset="0"/>
              </a:rPr>
              <a:t>. 391, 900 S.E.2d 213 (March 28, 2024). </a:t>
            </a:r>
            <a:endParaRPr kumimoji="0" lang="en-US" altLang="en-US" sz="24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132522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cap="all" dirty="0">
                <a:solidFill>
                  <a:schemeClr val="tx1"/>
                </a:solidFill>
              </a:rPr>
              <a:t>We love cases that increase the burden on the state at motions. </a:t>
            </a:r>
          </a:p>
        </p:txBody>
      </p:sp>
      <p:sp>
        <p:nvSpPr>
          <p:cNvPr id="6" name="TextBox 5">
            <a:extLst>
              <a:ext uri="{FF2B5EF4-FFF2-40B4-BE49-F238E27FC236}">
                <a16:creationId xmlns:a16="http://schemas.microsoft.com/office/drawing/2014/main" id="{FB78A3A7-24BF-E22B-1BD4-FF66DF9BEBC0}"/>
              </a:ext>
            </a:extLst>
          </p:cNvPr>
          <p:cNvSpPr txBox="1"/>
          <p:nvPr/>
        </p:nvSpPr>
        <p:spPr>
          <a:xfrm>
            <a:off x="646111" y="2362132"/>
            <a:ext cx="10566175" cy="3539430"/>
          </a:xfrm>
          <a:prstGeom prst="rect">
            <a:avLst/>
          </a:prstGeom>
          <a:solidFill>
            <a:srgbClr val="FFFFFF"/>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bg1"/>
                </a:solidFill>
                <a:effectLst/>
                <a:latin typeface="Source Sans Pro" panose="020B0503030403020204" pitchFamily="34" charset="0"/>
              </a:rPr>
              <a:t>For years, I’ve loved </a:t>
            </a:r>
            <a:r>
              <a:rPr kumimoji="0" lang="en-US" altLang="en-US" sz="3200" b="0" i="1" u="none" strike="noStrike" cap="none" normalizeH="0" baseline="0" dirty="0">
                <a:ln>
                  <a:noFill/>
                </a:ln>
                <a:solidFill>
                  <a:schemeClr val="bg1"/>
                </a:solidFill>
                <a:effectLst/>
                <a:latin typeface="Source Sans Pro" panose="020B0503030403020204" pitchFamily="34" charset="0"/>
              </a:rPr>
              <a:t>Burrell</a:t>
            </a:r>
            <a:r>
              <a:rPr kumimoji="0" lang="en-US" altLang="en-US" sz="3200" b="0" u="none" strike="noStrike" cap="none" normalizeH="0" baseline="0" dirty="0">
                <a:ln>
                  <a:noFill/>
                </a:ln>
                <a:solidFill>
                  <a:schemeClr val="bg1"/>
                </a:solidFill>
                <a:effectLst/>
                <a:latin typeface="Source Sans Pro" panose="020B0503030403020204" pitchFamily="34" charset="0"/>
              </a:rPr>
              <a:t>. It helped me take advantage of missing links in the chain of proof at motions.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200" i="0" dirty="0">
              <a:solidFill>
                <a:schemeClr val="bg1"/>
              </a:solidFill>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u="none" strike="noStrike" cap="none" normalizeH="0" baseline="0" dirty="0">
                <a:ln>
                  <a:noFill/>
                </a:ln>
                <a:solidFill>
                  <a:schemeClr val="bg1"/>
                </a:solidFill>
                <a:effectLst/>
                <a:latin typeface="Source Sans Pro" panose="020B0503030403020204" pitchFamily="34" charset="0"/>
              </a:rPr>
              <a:t>Remember what </a:t>
            </a:r>
            <a:r>
              <a:rPr lang="en-US" altLang="en-US" sz="3200" dirty="0">
                <a:solidFill>
                  <a:schemeClr val="bg1"/>
                </a:solidFill>
                <a:latin typeface="Source Sans Pro" panose="020B0503030403020204" pitchFamily="34" charset="0"/>
              </a:rPr>
              <a:t>happened when </a:t>
            </a:r>
            <a:r>
              <a:rPr lang="en-US" altLang="en-US" sz="3200" i="1" dirty="0">
                <a:solidFill>
                  <a:schemeClr val="bg1"/>
                </a:solidFill>
                <a:latin typeface="Source Sans Pro" panose="020B0503030403020204" pitchFamily="34" charset="0"/>
              </a:rPr>
              <a:t>Brown </a:t>
            </a:r>
            <a:r>
              <a:rPr lang="en-US" altLang="en-US" sz="3200" dirty="0">
                <a:solidFill>
                  <a:schemeClr val="bg1"/>
                </a:solidFill>
                <a:latin typeface="Source Sans Pro" panose="020B0503030403020204" pitchFamily="34" charset="0"/>
              </a:rPr>
              <a:t>and </a:t>
            </a:r>
            <a:r>
              <a:rPr lang="en-US" altLang="en-US" sz="3200" i="1" dirty="0">
                <a:solidFill>
                  <a:schemeClr val="bg1"/>
                </a:solidFill>
                <a:latin typeface="Source Sans Pro" panose="020B0503030403020204" pitchFamily="34" charset="0"/>
              </a:rPr>
              <a:t>Williams</a:t>
            </a:r>
            <a:r>
              <a:rPr lang="en-US" altLang="en-US" sz="3200" dirty="0">
                <a:solidFill>
                  <a:schemeClr val="bg1"/>
                </a:solidFill>
                <a:latin typeface="Source Sans Pro" panose="020B0503030403020204" pitchFamily="34" charset="0"/>
              </a:rPr>
              <a:t> – the roadblock cases – were decided?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bg1"/>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3200" dirty="0">
                <a:solidFill>
                  <a:schemeClr val="bg1"/>
                </a:solidFill>
                <a:latin typeface="Source Sans Pro" panose="020B0503030403020204" pitchFamily="34" charset="0"/>
              </a:rPr>
              <a:t>Well, we have a new case that is every bit as helpful to us. </a:t>
            </a:r>
            <a:endParaRPr kumimoji="0" lang="en-US" altLang="en-US" sz="3200" b="0" i="0" u="none" strike="noStrike" cap="none" normalizeH="0" baseline="0" dirty="0">
              <a:ln>
                <a:noFill/>
              </a:ln>
              <a:solidFill>
                <a:schemeClr val="bg1"/>
              </a:solidFill>
              <a:effectLst/>
              <a:latin typeface="Source Sans Pro" panose="020B0503030403020204" pitchFamily="34" charset="0"/>
            </a:endParaRPr>
          </a:p>
        </p:txBody>
      </p:sp>
    </p:spTree>
    <p:extLst>
      <p:ext uri="{BB962C8B-B14F-4D97-AF65-F5344CB8AC3E}">
        <p14:creationId xmlns:p14="http://schemas.microsoft.com/office/powerpoint/2010/main" val="2170463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14103-FB66-A3AF-4C5E-1452D6D4A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5165F0-567C-63DF-EBE5-78ADD37B8888}"/>
              </a:ext>
            </a:extLst>
          </p:cNvPr>
          <p:cNvSpPr>
            <a:spLocks noGrp="1"/>
          </p:cNvSpPr>
          <p:nvPr>
            <p:ph type="title"/>
          </p:nvPr>
        </p:nvSpPr>
        <p:spPr/>
        <p:txBody>
          <a:bodyPr/>
          <a:lstStyle/>
          <a:p>
            <a:r>
              <a:rPr lang="en-US" cap="all" dirty="0">
                <a:solidFill>
                  <a:schemeClr val="tx1"/>
                </a:solidFill>
              </a:rPr>
              <a:t>The greatest gift of this year - </a:t>
            </a:r>
            <a:r>
              <a:rPr lang="en-US" i="1" cap="all" dirty="0">
                <a:solidFill>
                  <a:schemeClr val="tx1"/>
                </a:solidFill>
              </a:rPr>
              <a:t>Jones</a:t>
            </a:r>
            <a:endParaRPr lang="en-US" cap="all" dirty="0">
              <a:solidFill>
                <a:schemeClr val="tx1"/>
              </a:solidFill>
            </a:endParaRPr>
          </a:p>
        </p:txBody>
      </p:sp>
      <p:sp>
        <p:nvSpPr>
          <p:cNvPr id="6" name="TextBox 5">
            <a:extLst>
              <a:ext uri="{FF2B5EF4-FFF2-40B4-BE49-F238E27FC236}">
                <a16:creationId xmlns:a16="http://schemas.microsoft.com/office/drawing/2014/main" id="{F172B4CB-0E55-09E9-67BA-BE2D79EA7DC7}"/>
              </a:ext>
            </a:extLst>
          </p:cNvPr>
          <p:cNvSpPr txBox="1"/>
          <p:nvPr/>
        </p:nvSpPr>
        <p:spPr>
          <a:xfrm>
            <a:off x="646111" y="2362132"/>
            <a:ext cx="10566175" cy="2585323"/>
          </a:xfrm>
          <a:prstGeom prst="rect">
            <a:avLst/>
          </a:prstGeom>
          <a:solidFill>
            <a:srgbClr val="FFFFFF"/>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1800" b="1" kern="0" dirty="0">
                <a:solidFill>
                  <a:schemeClr val="bg1"/>
                </a:solidFill>
                <a:effectLst/>
                <a:latin typeface="Times New Roman" panose="02020603050405020304" pitchFamily="18" charset="0"/>
                <a:ea typeface="Times New Roman" panose="02020603050405020304" pitchFamily="18" charset="0"/>
              </a:rPr>
              <a:t>“[T]he State failed to establish why it was reasonable for the officer to detain Jones while waiting for a second</a:t>
            </a:r>
            <a:r>
              <a:rPr lang="en-US" sz="1800" b="1" kern="0" spc="200"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unit without performing any field sobriety tests when the evidence showed that (1) the officer was certified to perform two of the field sobriety tests he eventually performed; (2)</a:t>
            </a:r>
            <a:r>
              <a:rPr lang="en-US" sz="1800" b="1" kern="0" spc="200"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he had a PBT in his patrol car which he eventually used on Jones; and (3) the deputy never disclosed to the officer the results of the HGN test. Moreover, although the officer testified that it was his routine practice to wait for backup before conducting a DUI investigation</a:t>
            </a:r>
            <a:r>
              <a:rPr lang="en-US" sz="1800" b="1" kern="0" spc="200"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‘for both parties’ safety, if anything,’ the trial court seemingly rejected this rationale as unreasonable given that the officer spent the time waiting outside his patrol car engaging in small</a:t>
            </a:r>
            <a:r>
              <a:rPr lang="en-US" sz="1800" b="1" kern="0" spc="-1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talk</a:t>
            </a:r>
            <a:r>
              <a:rPr lang="en-US" sz="1800" b="1" kern="0" spc="-20"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with</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Jones.</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We,</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therefore,</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conclude</a:t>
            </a:r>
            <a:r>
              <a:rPr lang="en-US" sz="1800" b="1" kern="0" spc="-1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that</a:t>
            </a:r>
            <a:r>
              <a:rPr lang="en-US" sz="1800" b="1" kern="0" spc="-1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the</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trial court</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did</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not</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err</a:t>
            </a:r>
            <a:r>
              <a:rPr lang="en-US" sz="1800" b="1" kern="0" spc="-1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in</a:t>
            </a:r>
            <a:r>
              <a:rPr lang="en-US" sz="1800" b="1" kern="0" spc="-5"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granting</a:t>
            </a:r>
            <a:r>
              <a:rPr lang="en-US" sz="1800" b="1" kern="0" spc="-20" dirty="0">
                <a:solidFill>
                  <a:schemeClr val="bg1"/>
                </a:solidFill>
                <a:effectLst/>
                <a:latin typeface="Times New Roman" panose="02020603050405020304" pitchFamily="18" charset="0"/>
                <a:ea typeface="Times New Roman" panose="02020603050405020304" pitchFamily="18" charset="0"/>
              </a:rPr>
              <a:t> </a:t>
            </a:r>
            <a:r>
              <a:rPr lang="en-US" sz="1800" b="1" kern="0" dirty="0">
                <a:solidFill>
                  <a:schemeClr val="bg1"/>
                </a:solidFill>
                <a:effectLst/>
                <a:latin typeface="Times New Roman" panose="02020603050405020304" pitchFamily="18" charset="0"/>
                <a:ea typeface="Times New Roman" panose="02020603050405020304" pitchFamily="18" charset="0"/>
              </a:rPr>
              <a:t>the motion to suppress on the ground that the detention was unreasonably prolonged.”</a:t>
            </a:r>
            <a:endParaRPr kumimoji="0" lang="en-US" altLang="en-US" sz="1800" b="0" i="0" u="none" strike="noStrike" cap="none" normalizeH="0" baseline="0" dirty="0">
              <a:ln>
                <a:noFill/>
              </a:ln>
              <a:solidFill>
                <a:schemeClr val="bg1"/>
              </a:solidFill>
              <a:effectLst/>
              <a:latin typeface="Source Sans Pro" panose="020B0503030403020204" pitchFamily="34" charset="0"/>
            </a:endParaRPr>
          </a:p>
        </p:txBody>
      </p:sp>
      <p:sp>
        <p:nvSpPr>
          <p:cNvPr id="3" name="TextBox 2">
            <a:extLst>
              <a:ext uri="{FF2B5EF4-FFF2-40B4-BE49-F238E27FC236}">
                <a16:creationId xmlns:a16="http://schemas.microsoft.com/office/drawing/2014/main" id="{B014B761-3003-56C0-4F5C-F9C23D3D5F7A}"/>
              </a:ext>
            </a:extLst>
          </p:cNvPr>
          <p:cNvSpPr txBox="1"/>
          <p:nvPr/>
        </p:nvSpPr>
        <p:spPr>
          <a:xfrm>
            <a:off x="646111" y="5548672"/>
            <a:ext cx="10566175" cy="523220"/>
          </a:xfrm>
          <a:prstGeom prst="rect">
            <a:avLst/>
          </a:prstGeom>
          <a:solidFill>
            <a:srgbClr val="FFFFFF"/>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2800" i="1" kern="0" dirty="0">
                <a:solidFill>
                  <a:schemeClr val="bg1"/>
                </a:solidFill>
                <a:effectLst/>
                <a:latin typeface="Times New Roman" panose="02020603050405020304" pitchFamily="18" charset="0"/>
                <a:ea typeface="Times New Roman" panose="02020603050405020304" pitchFamily="18" charset="0"/>
              </a:rPr>
              <a:t>State v. Jones</a:t>
            </a:r>
            <a:r>
              <a:rPr lang="en-US" sz="2800" kern="0" dirty="0">
                <a:solidFill>
                  <a:schemeClr val="bg1"/>
                </a:solidFill>
                <a:effectLst/>
                <a:latin typeface="Times New Roman" panose="02020603050405020304" pitchFamily="18" charset="0"/>
                <a:ea typeface="Times New Roman" panose="02020603050405020304" pitchFamily="18" charset="0"/>
              </a:rPr>
              <a:t>, 371 </a:t>
            </a:r>
            <a:r>
              <a:rPr lang="en-US" sz="2800" kern="0" dirty="0" err="1">
                <a:solidFill>
                  <a:schemeClr val="bg1"/>
                </a:solidFill>
                <a:effectLst/>
                <a:latin typeface="Times New Roman" panose="02020603050405020304" pitchFamily="18" charset="0"/>
                <a:ea typeface="Times New Roman" panose="02020603050405020304" pitchFamily="18" charset="0"/>
              </a:rPr>
              <a:t>Ga.App</a:t>
            </a:r>
            <a:r>
              <a:rPr lang="en-US" sz="2800" kern="0" dirty="0">
                <a:solidFill>
                  <a:schemeClr val="bg1"/>
                </a:solidFill>
                <a:effectLst/>
                <a:latin typeface="Times New Roman" panose="02020603050405020304" pitchFamily="18" charset="0"/>
                <a:ea typeface="Times New Roman" panose="02020603050405020304" pitchFamily="18" charset="0"/>
              </a:rPr>
              <a:t>. 445, 900 S.E.2d 749 (April 22, 2024).</a:t>
            </a:r>
            <a:endParaRPr kumimoji="0" lang="en-US" altLang="en-US" sz="2800" b="0" i="0" u="none" strike="noStrike" cap="none" normalizeH="0" baseline="0" dirty="0">
              <a:ln>
                <a:noFill/>
              </a:ln>
              <a:solidFill>
                <a:schemeClr val="bg1"/>
              </a:solidFill>
              <a:effectLst/>
              <a:latin typeface="Source Sans Pro" panose="020B0503030403020204" pitchFamily="34" charset="0"/>
            </a:endParaRPr>
          </a:p>
        </p:txBody>
      </p:sp>
    </p:spTree>
    <p:extLst>
      <p:ext uri="{BB962C8B-B14F-4D97-AF65-F5344CB8AC3E}">
        <p14:creationId xmlns:p14="http://schemas.microsoft.com/office/powerpoint/2010/main" val="407330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9" name="Picture 21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20" name="Picture 219">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21" name="Oval 22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22" name="Picture 221">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3" name="Picture 222">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4" name="Rectangle 22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5" name="Rectangle 224">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2" name="Shape 192"/>
          <p:cNvSpPr>
            <a:spLocks noGrp="1"/>
          </p:cNvSpPr>
          <p:nvPr>
            <p:ph type="title"/>
          </p:nvPr>
        </p:nvSpPr>
        <p:spPr>
          <a:xfrm>
            <a:off x="648930" y="629266"/>
            <a:ext cx="6188190" cy="1622321"/>
          </a:xfrm>
          <a:prstGeom prst="rect">
            <a:avLst/>
          </a:prstGeom>
        </p:spPr>
        <p:txBody>
          <a:bodyPr vert="horz" lIns="91440" tIns="45720" rIns="91440" bIns="45720" rtlCol="0" anchor="t">
            <a:normAutofit/>
          </a:bodyPr>
          <a:lstStyle>
            <a:lvl1pPr algn="l" defTabSz="490727">
              <a:spcBef>
                <a:spcPts val="1300"/>
              </a:spcBef>
              <a:defRPr sz="5880"/>
            </a:lvl1pPr>
          </a:lstStyle>
          <a:p>
            <a:pPr defTabSz="457200">
              <a:lnSpc>
                <a:spcPct val="90000"/>
              </a:lnSpc>
              <a:spcBef>
                <a:spcPct val="0"/>
              </a:spcBef>
            </a:pPr>
            <a:r>
              <a:rPr lang="en-US" sz="3600" b="0" i="0" kern="1200">
                <a:solidFill>
                  <a:srgbClr val="EBEBEB"/>
                </a:solidFill>
                <a:latin typeface="+mj-lt"/>
                <a:ea typeface="+mj-ea"/>
                <a:cs typeface="+mj-cs"/>
              </a:rPr>
              <a:t>Basics of the Constitutional Speedy Analysis</a:t>
            </a:r>
          </a:p>
        </p:txBody>
      </p:sp>
      <p:sp>
        <p:nvSpPr>
          <p:cNvPr id="226"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27" name="Freeform: Shape 215">
            <a:extLst>
              <a:ext uri="{FF2B5EF4-FFF2-40B4-BE49-F238E27FC236}">
                <a16:creationId xmlns:a16="http://schemas.microsoft.com/office/drawing/2014/main" id="{AC3BF0FA-36FA-4CE9-840E-F7C3A8F16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81796" y="947378"/>
            <a:ext cx="6858001" cy="4963245"/>
          </a:xfrm>
          <a:custGeom>
            <a:avLst/>
            <a:gdLst>
              <a:gd name="connsiteX0" fmla="*/ 6858001 w 6858001"/>
              <a:gd name="connsiteY0" fmla="*/ 1177 h 4963245"/>
              <a:gd name="connsiteX1" fmla="*/ 6858001 w 6858001"/>
              <a:gd name="connsiteY1" fmla="*/ 1344715 h 4963245"/>
              <a:gd name="connsiteX2" fmla="*/ 6858000 w 6858001"/>
              <a:gd name="connsiteY2" fmla="*/ 1344715 h 4963245"/>
              <a:gd name="connsiteX3" fmla="*/ 6858000 w 6858001"/>
              <a:gd name="connsiteY3" fmla="*/ 4963245 h 4963245"/>
              <a:gd name="connsiteX4" fmla="*/ 0 w 6858001"/>
              <a:gd name="connsiteY4" fmla="*/ 4963244 h 4963245"/>
              <a:gd name="connsiteX5" fmla="*/ 0 w 6858001"/>
              <a:gd name="connsiteY5" fmla="*/ 900697 h 4963245"/>
              <a:gd name="connsiteX6" fmla="*/ 1 w 6858001"/>
              <a:gd name="connsiteY6" fmla="*/ 900697 h 4963245"/>
              <a:gd name="connsiteX7" fmla="*/ 1 w 6858001"/>
              <a:gd name="connsiteY7" fmla="*/ 0 h 4963245"/>
              <a:gd name="connsiteX8" fmla="*/ 40463 w 6858001"/>
              <a:gd name="connsiteY8" fmla="*/ 5883 h 4963245"/>
              <a:gd name="connsiteX9" fmla="*/ 159107 w 6858001"/>
              <a:gd name="connsiteY9" fmla="*/ 23196 h 4963245"/>
              <a:gd name="connsiteX10" fmla="*/ 245518 w 6858001"/>
              <a:gd name="connsiteY10" fmla="*/ 35299 h 4963245"/>
              <a:gd name="connsiteX11" fmla="*/ 348388 w 6858001"/>
              <a:gd name="connsiteY11" fmla="*/ 48073 h 4963245"/>
              <a:gd name="connsiteX12" fmla="*/ 470460 w 6858001"/>
              <a:gd name="connsiteY12" fmla="*/ 63369 h 4963245"/>
              <a:gd name="connsiteX13" fmla="*/ 605563 w 6858001"/>
              <a:gd name="connsiteY13" fmla="*/ 79506 h 4963245"/>
              <a:gd name="connsiteX14" fmla="*/ 757810 w 6858001"/>
              <a:gd name="connsiteY14" fmla="*/ 96483 h 4963245"/>
              <a:gd name="connsiteX15" fmla="*/ 923774 w 6858001"/>
              <a:gd name="connsiteY15" fmla="*/ 114469 h 4963245"/>
              <a:gd name="connsiteX16" fmla="*/ 1104139 w 6858001"/>
              <a:gd name="connsiteY16" fmla="*/ 132454 h 4963245"/>
              <a:gd name="connsiteX17" fmla="*/ 1296163 w 6858001"/>
              <a:gd name="connsiteY17" fmla="*/ 150776 h 4963245"/>
              <a:gd name="connsiteX18" fmla="*/ 1503275 w 6858001"/>
              <a:gd name="connsiteY18" fmla="*/ 167753 h 4963245"/>
              <a:gd name="connsiteX19" fmla="*/ 1719988 w 6858001"/>
              <a:gd name="connsiteY19" fmla="*/ 184058 h 4963245"/>
              <a:gd name="connsiteX20" fmla="*/ 1949045 w 6858001"/>
              <a:gd name="connsiteY20" fmla="*/ 198849 h 4963245"/>
              <a:gd name="connsiteX21" fmla="*/ 2187703 w 6858001"/>
              <a:gd name="connsiteY21" fmla="*/ 212969 h 4963245"/>
              <a:gd name="connsiteX22" fmla="*/ 2436649 w 6858001"/>
              <a:gd name="connsiteY22" fmla="*/ 226248 h 4963245"/>
              <a:gd name="connsiteX23" fmla="*/ 2564208 w 6858001"/>
              <a:gd name="connsiteY23" fmla="*/ 230955 h 4963245"/>
              <a:gd name="connsiteX24" fmla="*/ 2694509 w 6858001"/>
              <a:gd name="connsiteY24" fmla="*/ 236165 h 4963245"/>
              <a:gd name="connsiteX25" fmla="*/ 2826868 w 6858001"/>
              <a:gd name="connsiteY25" fmla="*/ 241040 h 4963245"/>
              <a:gd name="connsiteX26" fmla="*/ 2959914 w 6858001"/>
              <a:gd name="connsiteY26" fmla="*/ 244234 h 4963245"/>
              <a:gd name="connsiteX27" fmla="*/ 3095702 w 6858001"/>
              <a:gd name="connsiteY27" fmla="*/ 247091 h 4963245"/>
              <a:gd name="connsiteX28" fmla="*/ 3232862 w 6858001"/>
              <a:gd name="connsiteY28" fmla="*/ 250117 h 4963245"/>
              <a:gd name="connsiteX29" fmla="*/ 3372765 w 6858001"/>
              <a:gd name="connsiteY29" fmla="*/ 252134 h 4963245"/>
              <a:gd name="connsiteX30" fmla="*/ 3514040 w 6858001"/>
              <a:gd name="connsiteY30" fmla="*/ 252134 h 4963245"/>
              <a:gd name="connsiteX31" fmla="*/ 3656686 w 6858001"/>
              <a:gd name="connsiteY31" fmla="*/ 253142 h 4963245"/>
              <a:gd name="connsiteX32" fmla="*/ 3800704 w 6858001"/>
              <a:gd name="connsiteY32" fmla="*/ 252134 h 4963245"/>
              <a:gd name="connsiteX33" fmla="*/ 3946780 w 6858001"/>
              <a:gd name="connsiteY33" fmla="*/ 250117 h 4963245"/>
              <a:gd name="connsiteX34" fmla="*/ 4092855 w 6858001"/>
              <a:gd name="connsiteY34" fmla="*/ 248268 h 4963245"/>
              <a:gd name="connsiteX35" fmla="*/ 4240988 w 6858001"/>
              <a:gd name="connsiteY35" fmla="*/ 244234 h 4963245"/>
              <a:gd name="connsiteX36" fmla="*/ 4390492 w 6858001"/>
              <a:gd name="connsiteY36" fmla="*/ 240032 h 4963245"/>
              <a:gd name="connsiteX37" fmla="*/ 4539997 w 6858001"/>
              <a:gd name="connsiteY37" fmla="*/ 235157 h 4963245"/>
              <a:gd name="connsiteX38" fmla="*/ 4690873 w 6858001"/>
              <a:gd name="connsiteY38" fmla="*/ 228266 h 4963245"/>
              <a:gd name="connsiteX39" fmla="*/ 4843120 w 6858001"/>
              <a:gd name="connsiteY39" fmla="*/ 220029 h 4963245"/>
              <a:gd name="connsiteX40" fmla="*/ 4996054 w 6858001"/>
              <a:gd name="connsiteY40" fmla="*/ 212129 h 4963245"/>
              <a:gd name="connsiteX41" fmla="*/ 5148987 w 6858001"/>
              <a:gd name="connsiteY41" fmla="*/ 202044 h 4963245"/>
              <a:gd name="connsiteX42" fmla="*/ 5303978 w 6858001"/>
              <a:gd name="connsiteY42" fmla="*/ 189941 h 4963245"/>
              <a:gd name="connsiteX43" fmla="*/ 5456911 w 6858001"/>
              <a:gd name="connsiteY43" fmla="*/ 177839 h 4963245"/>
              <a:gd name="connsiteX44" fmla="*/ 5612588 w 6858001"/>
              <a:gd name="connsiteY44" fmla="*/ 163887 h 4963245"/>
              <a:gd name="connsiteX45" fmla="*/ 5768950 w 6858001"/>
              <a:gd name="connsiteY45" fmla="*/ 148591 h 4963245"/>
              <a:gd name="connsiteX46" fmla="*/ 5923255 w 6858001"/>
              <a:gd name="connsiteY46" fmla="*/ 132455 h 4963245"/>
              <a:gd name="connsiteX47" fmla="*/ 6079618 w 6858001"/>
              <a:gd name="connsiteY47" fmla="*/ 113629 h 4963245"/>
              <a:gd name="connsiteX48" fmla="*/ 6235294 w 6858001"/>
              <a:gd name="connsiteY48" fmla="*/ 93458 h 4963245"/>
              <a:gd name="connsiteX49" fmla="*/ 6391657 w 6858001"/>
              <a:gd name="connsiteY49" fmla="*/ 73455 h 4963245"/>
              <a:gd name="connsiteX50" fmla="*/ 6547333 w 6858001"/>
              <a:gd name="connsiteY50" fmla="*/ 50091 h 4963245"/>
              <a:gd name="connsiteX51" fmla="*/ 6702324 w 6858001"/>
              <a:gd name="connsiteY51" fmla="*/ 26222 h 496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4963245">
                <a:moveTo>
                  <a:pt x="6858001" y="1177"/>
                </a:moveTo>
                <a:lnTo>
                  <a:pt x="6858001" y="1344715"/>
                </a:lnTo>
                <a:lnTo>
                  <a:pt x="6858000" y="1344715"/>
                </a:lnTo>
                <a:lnTo>
                  <a:pt x="6858000" y="4963245"/>
                </a:lnTo>
                <a:lnTo>
                  <a:pt x="0" y="4963244"/>
                </a:lnTo>
                <a:lnTo>
                  <a:pt x="0" y="900697"/>
                </a:lnTo>
                <a:lnTo>
                  <a:pt x="1" y="900697"/>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197" name="Graphic 196" descr="Gavel">
            <a:extLst>
              <a:ext uri="{FF2B5EF4-FFF2-40B4-BE49-F238E27FC236}">
                <a16:creationId xmlns:a16="http://schemas.microsoft.com/office/drawing/2014/main" id="{D2BC972B-61F9-4DEA-3714-9399A6513E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29871" y="1721993"/>
            <a:ext cx="3414010" cy="3414010"/>
          </a:xfrm>
          <a:prstGeom prst="rect">
            <a:avLst/>
          </a:prstGeom>
          <a:effectLst/>
        </p:spPr>
      </p:pic>
      <p:sp>
        <p:nvSpPr>
          <p:cNvPr id="218" name="Rectangle 217">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3" name="Shape 193"/>
          <p:cNvSpPr>
            <a:spLocks noGrp="1"/>
          </p:cNvSpPr>
          <p:nvPr>
            <p:ph type="body" idx="1"/>
          </p:nvPr>
        </p:nvSpPr>
        <p:spPr>
          <a:xfrm>
            <a:off x="648930" y="2438400"/>
            <a:ext cx="6188189" cy="3785419"/>
          </a:xfrm>
          <a:prstGeom prst="rect">
            <a:avLst/>
          </a:prstGeom>
        </p:spPr>
        <p:txBody>
          <a:bodyPr vert="horz" lIns="91440" tIns="45720" rIns="91440" bIns="45720" rtlCol="0">
            <a:normAutofit/>
          </a:bodyPr>
          <a:lstStyle/>
          <a:p>
            <a:pPr marL="0" indent="0">
              <a:lnSpc>
                <a:spcPct val="90000"/>
              </a:lnSpc>
              <a:defRPr sz="2600">
                <a:solidFill>
                  <a:srgbClr val="000000"/>
                </a:solidFill>
                <a:latin typeface="+mn-lt"/>
                <a:ea typeface="+mn-ea"/>
                <a:cs typeface="+mn-cs"/>
                <a:sym typeface="Bodoni SvtyTwo ITC TT-Book"/>
              </a:defRPr>
            </a:pPr>
            <a:r>
              <a:rPr lang="en-US" sz="1600">
                <a:solidFill>
                  <a:srgbClr val="FFFFFF"/>
                </a:solidFill>
                <a:latin typeface="+mj-lt"/>
              </a:rPr>
              <a:t>The analysis has </a:t>
            </a:r>
            <a:r>
              <a:rPr lang="en-US" sz="1600">
                <a:solidFill>
                  <a:srgbClr val="FFFFFF"/>
                </a:solidFill>
                <a:latin typeface="+mj-lt"/>
                <a:sym typeface="Bodoni SvtyTwo ITC TT-Bold"/>
              </a:rPr>
              <a:t>two stages</a:t>
            </a:r>
            <a:r>
              <a:rPr lang="en-US" sz="1600">
                <a:solidFill>
                  <a:srgbClr val="FFFFFF"/>
                </a:solidFill>
                <a:latin typeface="+mj-lt"/>
              </a:rPr>
              <a:t>. </a:t>
            </a:r>
            <a:r>
              <a:rPr lang="en-US" sz="1600">
                <a:solidFill>
                  <a:srgbClr val="FFFFFF"/>
                </a:solidFill>
                <a:latin typeface="+mj-lt"/>
                <a:sym typeface="Bodoni SvtyTwo ITC TT-Bold"/>
              </a:rPr>
              <a:t>First</a:t>
            </a:r>
            <a:r>
              <a:rPr lang="en-US" sz="1600">
                <a:solidFill>
                  <a:srgbClr val="FFFFFF"/>
                </a:solidFill>
                <a:latin typeface="+mj-lt"/>
              </a:rPr>
              <a:t>, the court must determine whether the interval from the accused's arrest, indictment, or other formal accusation to the trial is sufficiently long to be considered </a:t>
            </a:r>
            <a:r>
              <a:rPr lang="en-US" sz="1600">
                <a:solidFill>
                  <a:srgbClr val="FFFFFF"/>
                </a:solidFill>
                <a:latin typeface="+mj-lt"/>
                <a:sym typeface="Bodoni SvtyTwo ITC TT-Bold"/>
              </a:rPr>
              <a:t>“presumptively prejudicial.”</a:t>
            </a:r>
            <a:r>
              <a:rPr lang="en-US" sz="1600" baseline="31999">
                <a:solidFill>
                  <a:srgbClr val="FFFFFF"/>
                </a:solidFill>
                <a:latin typeface="+mj-lt"/>
              </a:rPr>
              <a:t> </a:t>
            </a:r>
            <a:r>
              <a:rPr lang="en-US" sz="1600">
                <a:solidFill>
                  <a:srgbClr val="FFFFFF"/>
                </a:solidFill>
                <a:latin typeface="+mj-lt"/>
              </a:rPr>
              <a:t>If not, the speedy trial claim fails at the threshold. If, however, the delay has passed the point of presumptive prejudice, </a:t>
            </a:r>
            <a:r>
              <a:rPr lang="en-US" sz="1600">
                <a:solidFill>
                  <a:srgbClr val="FFFFFF"/>
                </a:solidFill>
                <a:latin typeface="+mj-lt"/>
                <a:sym typeface="Bodoni SvtyTwo ITC TT-Bold"/>
              </a:rPr>
              <a:t>the court </a:t>
            </a:r>
            <a:r>
              <a:rPr lang="en-US" sz="1600">
                <a:solidFill>
                  <a:srgbClr val="FFFFFF"/>
                </a:solidFill>
                <a:latin typeface="+mj-lt"/>
              </a:rPr>
              <a:t>must</a:t>
            </a:r>
            <a:r>
              <a:rPr lang="en-US" sz="1600">
                <a:solidFill>
                  <a:srgbClr val="FFFFFF"/>
                </a:solidFill>
                <a:latin typeface="+mj-lt"/>
                <a:sym typeface="Bodoni SvtyTwo ITC TT-Bold"/>
              </a:rPr>
              <a:t> proceed to the second step of the </a:t>
            </a:r>
            <a:r>
              <a:rPr lang="en-US" sz="1600">
                <a:solidFill>
                  <a:srgbClr val="FFFFFF"/>
                </a:solidFill>
                <a:latin typeface="+mj-lt"/>
                <a:hlinkClick r:id="rId9"/>
              </a:rPr>
              <a:t>Barker</a:t>
            </a:r>
            <a:r>
              <a:rPr lang="en-US" sz="1600">
                <a:solidFill>
                  <a:srgbClr val="FFFFFF"/>
                </a:solidFill>
                <a:latin typeface="+mj-lt"/>
              </a:rPr>
              <a:t>-</a:t>
            </a:r>
            <a:r>
              <a:rPr lang="en-US" sz="1600">
                <a:solidFill>
                  <a:srgbClr val="FFFFFF"/>
                </a:solidFill>
                <a:latin typeface="+mj-lt"/>
                <a:hlinkClick r:id="rId10"/>
              </a:rPr>
              <a:t>Doggett</a:t>
            </a:r>
            <a:r>
              <a:rPr lang="en-US" sz="1600">
                <a:solidFill>
                  <a:srgbClr val="FFFFFF"/>
                </a:solidFill>
                <a:latin typeface="+mj-lt"/>
                <a:sym typeface="Bodoni SvtyTwo ITC TT-Bold"/>
              </a:rPr>
              <a:t> analysis</a:t>
            </a:r>
            <a:r>
              <a:rPr lang="en-US" sz="1600">
                <a:solidFill>
                  <a:srgbClr val="FFFFFF"/>
                </a:solidFill>
                <a:latin typeface="+mj-lt"/>
              </a:rPr>
              <a:t>, which requires the application of a delicate, context-sensitive, </a:t>
            </a:r>
            <a:r>
              <a:rPr lang="en-US" sz="1600">
                <a:solidFill>
                  <a:srgbClr val="FFFFFF"/>
                </a:solidFill>
                <a:latin typeface="+mj-lt"/>
                <a:sym typeface="Bodoni SvtyTwo ITC TT-Bold"/>
              </a:rPr>
              <a:t>four-factor balancing test</a:t>
            </a:r>
            <a:r>
              <a:rPr lang="en-US" sz="1600">
                <a:solidFill>
                  <a:srgbClr val="FFFFFF"/>
                </a:solidFill>
                <a:latin typeface="+mj-lt"/>
              </a:rPr>
              <a:t> to determine whether the accused has been deprived of the right to a speedy trial.</a:t>
            </a:r>
          </a:p>
          <a:p>
            <a:pPr marL="0" indent="0">
              <a:lnSpc>
                <a:spcPct val="90000"/>
              </a:lnSpc>
              <a:defRPr sz="2600">
                <a:solidFill>
                  <a:srgbClr val="000000"/>
                </a:solidFill>
                <a:latin typeface="+mn-lt"/>
                <a:ea typeface="+mn-ea"/>
                <a:cs typeface="+mn-cs"/>
                <a:sym typeface="Bodoni SvtyTwo ITC TT-Book"/>
              </a:defRPr>
            </a:pPr>
            <a:br>
              <a:rPr lang="en-US" sz="1600">
                <a:solidFill>
                  <a:srgbClr val="FFFFFF"/>
                </a:solidFill>
                <a:latin typeface="+mj-lt"/>
              </a:rPr>
            </a:br>
            <a:r>
              <a:rPr lang="en-US" sz="1600">
                <a:solidFill>
                  <a:srgbClr val="FFFFFF"/>
                </a:solidFill>
                <a:latin typeface="+mj-lt"/>
              </a:rPr>
              <a:t> </a:t>
            </a:r>
            <a:r>
              <a:rPr lang="en-US" sz="1600">
                <a:solidFill>
                  <a:srgbClr val="FFFFFF"/>
                </a:solidFill>
                <a:latin typeface="+mj-lt"/>
                <a:sym typeface="Bodoni SvtyTwo ITC TT-BookIta"/>
              </a:rPr>
              <a:t>Ruffin v. State</a:t>
            </a:r>
            <a:r>
              <a:rPr lang="en-US" sz="1600">
                <a:solidFill>
                  <a:srgbClr val="FFFFFF"/>
                </a:solidFill>
                <a:latin typeface="+mj-lt"/>
              </a:rPr>
              <a:t>, 284 Ga. 52, 55, 663 S.E.2d 189, 195 (2008) (citations omitted). </a:t>
            </a:r>
          </a:p>
        </p:txBody>
      </p:sp>
      <p:sp>
        <p:nvSpPr>
          <p:cNvPr id="2" name="TextBox 1">
            <a:extLst>
              <a:ext uri="{FF2B5EF4-FFF2-40B4-BE49-F238E27FC236}">
                <a16:creationId xmlns:a16="http://schemas.microsoft.com/office/drawing/2014/main" id="{6367590F-07F8-2192-C04C-6E613AB84777}"/>
              </a:ext>
            </a:extLst>
          </p:cNvPr>
          <p:cNvSpPr txBox="1"/>
          <p:nvPr/>
        </p:nvSpPr>
        <p:spPr>
          <a:xfrm>
            <a:off x="805720" y="5671440"/>
            <a:ext cx="6423034" cy="707886"/>
          </a:xfrm>
          <a:prstGeom prst="rect">
            <a:avLst/>
          </a:prstGeom>
          <a:noFill/>
        </p:spPr>
        <p:txBody>
          <a:bodyPr wrap="square" rtlCol="0">
            <a:spAutoFit/>
          </a:bodyPr>
          <a:lstStyle/>
          <a:p>
            <a:pPr>
              <a:spcAft>
                <a:spcPts val="600"/>
              </a:spcAft>
            </a:pPr>
            <a:r>
              <a:rPr lang="en-US" sz="2000" dirty="0">
                <a:solidFill>
                  <a:schemeClr val="bg1"/>
                </a:solidFill>
              </a:rPr>
              <a:t>When does the law say is the “time frame” for a case’s age before it’s presumptively prejudicial?</a:t>
            </a:r>
          </a:p>
        </p:txBody>
      </p:sp>
    </p:spTree>
  </p:cSld>
  <p:clrMapOvr>
    <a:overrideClrMapping bg1="lt1" tx1="dk1" bg2="lt2" tx2="dk2" accent1="accent1" accent2="accent2" accent3="accent3" accent4="accent4" accent5="accent5" accent6="accent6" hlink="hlink" folHlink="folHlink"/>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a:bodyPr>
          <a:lstStyle>
            <a:lvl1pPr algn="l"/>
          </a:lstStyle>
          <a:p>
            <a:r>
              <a:rPr lang="en-US" dirty="0"/>
              <a:t>Constitutional Speedy Motions: </a:t>
            </a:r>
            <a:r>
              <a:rPr dirty="0"/>
              <a:t>Where do </a:t>
            </a:r>
            <a:r>
              <a:rPr lang="en-US" dirty="0"/>
              <a:t>they fail</a:t>
            </a:r>
            <a:r>
              <a:rPr dirty="0"/>
              <a:t>? </a:t>
            </a:r>
          </a:p>
        </p:txBody>
      </p:sp>
      <p:sp>
        <p:nvSpPr>
          <p:cNvPr id="196" name="Shape 196"/>
          <p:cNvSpPr>
            <a:spLocks noGrp="1"/>
          </p:cNvSpPr>
          <p:nvPr>
            <p:ph type="body" idx="1"/>
          </p:nvPr>
        </p:nvSpPr>
        <p:spPr>
          <a:xfrm>
            <a:off x="646111" y="2339324"/>
            <a:ext cx="8429625" cy="2833226"/>
          </a:xfrm>
          <a:prstGeom prst="rect">
            <a:avLst/>
          </a:prstGeom>
          <a:solidFill>
            <a:srgbClr val="FFFFFF"/>
          </a:solidFill>
        </p:spPr>
        <p:txBody>
          <a:bodyPr>
            <a:noAutofit/>
          </a:bodyPr>
          <a:lstStyle/>
          <a:p>
            <a:pPr marL="0" indent="0" defTabSz="321457">
              <a:spcBef>
                <a:spcPts val="0"/>
              </a:spcBef>
              <a:buSzTx/>
              <a:buNone/>
              <a:defRPr sz="2600">
                <a:solidFill>
                  <a:srgbClr val="000000"/>
                </a:solidFill>
                <a:latin typeface="Helvetica"/>
                <a:ea typeface="Helvetica"/>
                <a:cs typeface="Helvetica"/>
                <a:sym typeface="Helvetica"/>
              </a:defRPr>
            </a:pPr>
            <a:r>
              <a:rPr sz="2250" dirty="0"/>
              <a:t> </a:t>
            </a:r>
            <a:r>
              <a:rPr sz="2250" dirty="0">
                <a:ea typeface="+mn-ea"/>
                <a:cs typeface="+mn-cs"/>
                <a:sym typeface="Bodoni SvtyTwo ITC TT-Book"/>
              </a:rPr>
              <a:t>[W]</a:t>
            </a:r>
            <a:r>
              <a:rPr sz="2250" dirty="0" err="1">
                <a:ea typeface="+mn-ea"/>
                <a:cs typeface="+mn-cs"/>
                <a:sym typeface="Bodoni SvtyTwo ITC TT-Book"/>
              </a:rPr>
              <a:t>ith</a:t>
            </a:r>
            <a:r>
              <a:rPr sz="2250" dirty="0">
                <a:ea typeface="+mn-ea"/>
                <a:cs typeface="+mn-cs"/>
                <a:sym typeface="Bodoni SvtyTwo ITC TT-Book"/>
              </a:rPr>
              <a:t> respect to the </a:t>
            </a:r>
            <a:r>
              <a:rPr sz="2250" dirty="0">
                <a:ea typeface="Bodoni SvtyTwo ITC TT-BookIta"/>
                <a:cs typeface="Bodoni SvtyTwo ITC TT-BookIta"/>
                <a:sym typeface="Bodoni SvtyTwo ITC TT-BookIta"/>
                <a:hlinkClick r:id="rId3"/>
              </a:rPr>
              <a:t>Barker v. Wingo</a:t>
            </a:r>
            <a:r>
              <a:rPr sz="2250" dirty="0">
                <a:ea typeface="+mn-ea"/>
                <a:cs typeface="+mn-cs"/>
                <a:sym typeface="Bodoni SvtyTwo ITC TT-Book"/>
              </a:rPr>
              <a:t> analysis, it should be recognized that </a:t>
            </a:r>
            <a:r>
              <a:rPr sz="2250" u="sng" dirty="0">
                <a:ea typeface="Bodoni SvtyTwo ITC TT-Bold"/>
                <a:cs typeface="Bodoni SvtyTwo ITC TT-Bold"/>
                <a:sym typeface="Bodoni SvtyTwo ITC TT-Bold"/>
              </a:rPr>
              <a:t>delayed assertion of the right to a speedy trial</a:t>
            </a:r>
            <a:r>
              <a:rPr sz="2250" dirty="0">
                <a:ea typeface="Bodoni SvtyTwo ITC TT-Bold"/>
                <a:cs typeface="Bodoni SvtyTwo ITC TT-Bold"/>
                <a:sym typeface="Bodoni SvtyTwo ITC TT-Bold"/>
              </a:rPr>
              <a:t> </a:t>
            </a:r>
            <a:r>
              <a:rPr sz="2250" dirty="0">
                <a:ea typeface="+mn-ea"/>
                <a:cs typeface="+mn-cs"/>
                <a:sym typeface="Bodoni SvtyTwo ITC TT-Book"/>
              </a:rPr>
              <a:t>and </a:t>
            </a:r>
            <a:r>
              <a:rPr sz="2250" u="sng" dirty="0">
                <a:ea typeface="Bodoni SvtyTwo ITC TT-Bold"/>
                <a:cs typeface="Bodoni SvtyTwo ITC TT-Bold"/>
                <a:sym typeface="Bodoni SvtyTwo ITC TT-Bold"/>
              </a:rPr>
              <a:t>lack of prejudice</a:t>
            </a:r>
            <a:r>
              <a:rPr sz="2250" dirty="0">
                <a:ea typeface="+mn-ea"/>
                <a:cs typeface="+mn-cs"/>
                <a:sym typeface="Bodoni SvtyTwo ITC TT-Book"/>
              </a:rPr>
              <a:t> </a:t>
            </a:r>
            <a:r>
              <a:rPr sz="2250" dirty="0">
                <a:ea typeface="Bodoni SvtyTwo ITC TT-Bold"/>
                <a:cs typeface="Bodoni SvtyTwo ITC TT-Bold"/>
                <a:sym typeface="Bodoni SvtyTwo ITC TT-Bold"/>
              </a:rPr>
              <a:t>are the two factors that most often weigh heavily against defendants</a:t>
            </a:r>
            <a:r>
              <a:rPr sz="2250" dirty="0">
                <a:ea typeface="+mn-ea"/>
                <a:cs typeface="+mn-cs"/>
                <a:sym typeface="Bodoni SvtyTwo ITC TT-Book"/>
              </a:rPr>
              <a:t> and which then support the overall conclusion that speedy trial rights have not been violated.</a:t>
            </a:r>
          </a:p>
          <a:p>
            <a:pPr marL="0" indent="0" defTabSz="321457">
              <a:spcBef>
                <a:spcPts val="0"/>
              </a:spcBef>
              <a:buSzTx/>
              <a:buNone/>
              <a:defRPr sz="2600">
                <a:solidFill>
                  <a:srgbClr val="000000"/>
                </a:solidFill>
                <a:latin typeface="Helvetica"/>
                <a:ea typeface="Helvetica"/>
                <a:cs typeface="Helvetica"/>
                <a:sym typeface="Helvetica"/>
              </a:defRPr>
            </a:pPr>
            <a:br>
              <a:rPr sz="2250" dirty="0">
                <a:ea typeface="+mn-ea"/>
                <a:cs typeface="+mn-cs"/>
                <a:sym typeface="Bodoni SvtyTwo ITC TT-Book"/>
              </a:rPr>
            </a:br>
            <a:r>
              <a:rPr sz="2250" dirty="0">
                <a:ea typeface="+mn-ea"/>
                <a:cs typeface="+mn-cs"/>
                <a:sym typeface="Bodoni SvtyTwo ITC TT-Book"/>
              </a:rPr>
              <a:t> </a:t>
            </a:r>
            <a:r>
              <a:rPr sz="2250" dirty="0">
                <a:ea typeface="Bodoni SvtyTwo ITC TT-BookIta"/>
                <a:cs typeface="Bodoni SvtyTwo ITC TT-BookIta"/>
                <a:sym typeface="Bodoni SvtyTwo ITC TT-BookIta"/>
              </a:rPr>
              <a:t>Phan v. State</a:t>
            </a:r>
            <a:r>
              <a:rPr sz="2250" dirty="0">
                <a:ea typeface="+mn-ea"/>
                <a:cs typeface="+mn-cs"/>
                <a:sym typeface="Bodoni SvtyTwo ITC TT-Book"/>
              </a:rPr>
              <a:t>, 287 Ga. 697, 700, 699 S.E.2d 9, 12 (2010) </a:t>
            </a:r>
            <a:r>
              <a:rPr sz="2250" u="sng" dirty="0">
                <a:ea typeface="+mn-ea"/>
                <a:cs typeface="+mn-cs"/>
                <a:sym typeface="Bodoni SvtyTwo ITC TT-Book"/>
              </a:rPr>
              <a:t>adopted,</a:t>
            </a:r>
            <a:r>
              <a:rPr sz="2250" dirty="0">
                <a:ea typeface="+mn-ea"/>
                <a:cs typeface="+mn-cs"/>
                <a:sym typeface="Bodoni SvtyTwo ITC TT-Book"/>
              </a:rPr>
              <a:t> (Ga. Super. June 17, 2011)</a:t>
            </a:r>
          </a:p>
          <a:p>
            <a:pPr marL="0" indent="0" defTabSz="321457">
              <a:spcBef>
                <a:spcPts val="0"/>
              </a:spcBef>
              <a:buSzTx/>
              <a:buNone/>
              <a:defRPr sz="2600">
                <a:solidFill>
                  <a:srgbClr val="000000"/>
                </a:solidFill>
                <a:latin typeface="Helvetica"/>
                <a:ea typeface="Helvetica"/>
                <a:cs typeface="Helvetica"/>
                <a:sym typeface="Helvetica"/>
              </a:defRPr>
            </a:pPr>
            <a:r>
              <a:rPr sz="2250" dirty="0">
                <a:ea typeface="+mn-ea"/>
                <a:cs typeface="+mn-cs"/>
                <a:sym typeface="Bodoni SvtyTwo ITC TT-Book"/>
              </a:rPr>
              <a:t> </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t>PRE-TRIAL MOTIONS</a:t>
            </a:r>
          </a:p>
        </p:txBody>
      </p:sp>
      <p:sp>
        <p:nvSpPr>
          <p:cNvPr id="3" name="Content Placeholder 2">
            <a:extLst>
              <a:ext uri="{FF2B5EF4-FFF2-40B4-BE49-F238E27FC236}">
                <a16:creationId xmlns:a16="http://schemas.microsoft.com/office/drawing/2014/main" id="{022EAE45-0D59-6A78-704E-6A0F47186220}"/>
              </a:ext>
            </a:extLst>
          </p:cNvPr>
          <p:cNvSpPr>
            <a:spLocks noGrp="1"/>
          </p:cNvSpPr>
          <p:nvPr>
            <p:ph idx="1"/>
          </p:nvPr>
        </p:nvSpPr>
        <p:spPr>
          <a:xfrm>
            <a:off x="1103312" y="2052918"/>
            <a:ext cx="6298385" cy="4483806"/>
          </a:xfrm>
        </p:spPr>
        <p:txBody>
          <a:bodyPr/>
          <a:lstStyle/>
          <a:p>
            <a:r>
              <a:rPr lang="en-US" dirty="0">
                <a:highlight>
                  <a:srgbClr val="808000"/>
                </a:highlight>
              </a:rPr>
              <a:t>DAUBERT MOTIONS</a:t>
            </a:r>
          </a:p>
          <a:p>
            <a:endParaRPr lang="en-US" dirty="0">
              <a:highlight>
                <a:srgbClr val="808000"/>
              </a:highlight>
            </a:endParaRPr>
          </a:p>
          <a:p>
            <a:endParaRPr lang="en-US" dirty="0">
              <a:highlight>
                <a:srgbClr val="808000"/>
              </a:highlight>
            </a:endParaRPr>
          </a:p>
          <a:p>
            <a:pPr marL="0" indent="0">
              <a:buNone/>
            </a:pPr>
            <a:endParaRPr lang="en-US" dirty="0"/>
          </a:p>
          <a:p>
            <a:pPr marL="0" indent="0">
              <a:buNone/>
            </a:pPr>
            <a:endParaRPr lang="en-US" dirty="0"/>
          </a:p>
        </p:txBody>
      </p:sp>
      <p:sp>
        <p:nvSpPr>
          <p:cNvPr id="5" name="Rectangle 1">
            <a:extLst>
              <a:ext uri="{FF2B5EF4-FFF2-40B4-BE49-F238E27FC236}">
                <a16:creationId xmlns:a16="http://schemas.microsoft.com/office/drawing/2014/main" id="{DA56B94E-B8E2-AA83-2D57-9D7352BE495F}"/>
              </a:ext>
            </a:extLst>
          </p:cNvPr>
          <p:cNvSpPr>
            <a:spLocks noChangeArrowheads="1"/>
          </p:cNvSpPr>
          <p:nvPr/>
        </p:nvSpPr>
        <p:spPr bwMode="auto">
          <a:xfrm>
            <a:off x="646111" y="2821445"/>
            <a:ext cx="6612312" cy="36933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ource Sans Pro" panose="020B0503030403020204" pitchFamily="34" charset="0"/>
              </a:rPr>
              <a:t>“[N]</a:t>
            </a:r>
            <a:r>
              <a:rPr kumimoji="0" lang="en-US" altLang="en-US" sz="1800" b="0" i="0" u="none" strike="noStrike" cap="none" normalizeH="0" baseline="0" dirty="0" err="1">
                <a:ln>
                  <a:noFill/>
                </a:ln>
                <a:solidFill>
                  <a:srgbClr val="000000"/>
                </a:solidFill>
                <a:effectLst/>
                <a:latin typeface="Source Sans Pro" panose="020B0503030403020204" pitchFamily="34" charset="0"/>
              </a:rPr>
              <a:t>othing</a:t>
            </a:r>
            <a:r>
              <a:rPr kumimoji="0" lang="en-US" altLang="en-US" sz="1800" b="0" i="0" u="none" strike="noStrike" cap="none" normalizeH="0" baseline="0" dirty="0">
                <a:ln>
                  <a:noFill/>
                </a:ln>
                <a:solidFill>
                  <a:srgbClr val="000000"/>
                </a:solidFill>
                <a:effectLst/>
                <a:latin typeface="Source Sans Pro" panose="020B0503030403020204" pitchFamily="34" charset="0"/>
              </a:rPr>
              <a:t> in the language of Rule 702 supports the trial court's conclusion that an investigating officer's testimony is somehow exempted from the statute's admissibility standard or comports with White's argument that the investigating officer rule is somehow a streamlined version of </a:t>
            </a:r>
            <a:r>
              <a:rPr kumimoji="0" lang="en-US" altLang="en-US" sz="1800" b="0" i="1" u="none" strike="noStrike" cap="none" normalizeH="0" baseline="0" dirty="0">
                <a:ln>
                  <a:noFill/>
                </a:ln>
                <a:solidFill>
                  <a:srgbClr val="3D3D3D"/>
                </a:solidFill>
                <a:effectLst/>
                <a:latin typeface="Source Sans Pro" panose="020B0503030403020204" pitchFamily="34" charset="0"/>
              </a:rPr>
              <a:t>Daubert</a:t>
            </a:r>
            <a:r>
              <a:rPr kumimoji="0" lang="en-US" altLang="en-US" sz="1800" b="0" i="0" u="none" strike="noStrike" cap="none" normalizeH="0" baseline="0" dirty="0">
                <a:ln>
                  <a:noFill/>
                </a:ln>
                <a:solidFill>
                  <a:srgbClr val="000000"/>
                </a:solidFill>
                <a:effectLst/>
                <a:latin typeface="Source Sans Pro" panose="020B0503030403020204" pitchFamily="34" charset="0"/>
              </a:rPr>
              <a:t>’s clear standards. Accordingly, we conclude that when an investigating officer is called to provide an expert opinion, the trial court must perform the same gatekeeping function under Rule 702 that it is required to do with all expert witnesses.”</a:t>
            </a:r>
            <a:br>
              <a:rPr kumimoji="0" lang="en-US" altLang="en-US" sz="1800" b="0" i="0" u="none" strike="noStrike" cap="none" normalizeH="0" baseline="0" dirty="0">
                <a:ln>
                  <a:noFill/>
                </a:ln>
                <a:solidFill>
                  <a:srgbClr val="000000"/>
                </a:solidFill>
                <a:effectLst/>
                <a:latin typeface="Source Sans Pro" panose="020B0503030403020204" pitchFamily="34" charset="0"/>
              </a:rPr>
            </a:br>
            <a:br>
              <a:rPr kumimoji="0" lang="en-US" altLang="en-US" sz="1800" b="0" i="0" u="none" strike="noStrike" cap="none" normalizeH="0" baseline="0" dirty="0">
                <a:ln>
                  <a:noFill/>
                </a:ln>
                <a:solidFill>
                  <a:srgbClr val="000000"/>
                </a:solidFill>
                <a:effectLst/>
                <a:latin typeface="Source Sans Pro" panose="020B0503030403020204" pitchFamily="34" charset="0"/>
              </a:rPr>
            </a:br>
            <a:endParaRPr kumimoji="0" lang="en-US" altLang="en-US" sz="1800" b="0" i="0" u="none" strike="noStrike" cap="none" normalizeH="0" baseline="0" dirty="0">
              <a:ln>
                <a:noFill/>
              </a:ln>
              <a:solidFill>
                <a:srgbClr val="000000"/>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1" strike="noStrike" cap="none" normalizeH="0" baseline="0" dirty="0">
                <a:ln>
                  <a:noFill/>
                </a:ln>
                <a:solidFill>
                  <a:srgbClr val="3D3D3D"/>
                </a:solidFill>
                <a:effectLst/>
                <a:latin typeface="Source Sans Pro" panose="020B0503030403020204" pitchFamily="34" charset="0"/>
              </a:rPr>
              <a:t>Miller v. Golden Peanut Co., LLC</a:t>
            </a:r>
            <a:r>
              <a:rPr kumimoji="0" lang="en-US" altLang="en-US" sz="1800" b="0" i="0" u="none" strike="noStrike" cap="none" normalizeH="0" baseline="0" dirty="0">
                <a:ln>
                  <a:noFill/>
                </a:ln>
                <a:solidFill>
                  <a:srgbClr val="000000"/>
                </a:solidFill>
                <a:effectLst/>
                <a:latin typeface="Source Sans Pro" panose="020B0503030403020204" pitchFamily="34" charset="0"/>
              </a:rPr>
              <a:t>, 317 Ga. 22, 29–30, 891 S.E.2d 776, 783 (2023)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581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t>Daubert Motions</a:t>
            </a:r>
          </a:p>
        </p:txBody>
      </p:sp>
      <p:sp>
        <p:nvSpPr>
          <p:cNvPr id="6" name="Rectangle 1">
            <a:extLst>
              <a:ext uri="{FF2B5EF4-FFF2-40B4-BE49-F238E27FC236}">
                <a16:creationId xmlns:a16="http://schemas.microsoft.com/office/drawing/2014/main" id="{6190A6A4-FDCA-E20B-37E3-36B160C8B6A2}"/>
              </a:ext>
            </a:extLst>
          </p:cNvPr>
          <p:cNvSpPr>
            <a:spLocks noChangeArrowheads="1"/>
          </p:cNvSpPr>
          <p:nvPr/>
        </p:nvSpPr>
        <p:spPr bwMode="auto">
          <a:xfrm>
            <a:off x="427034" y="1272479"/>
            <a:ext cx="6866394" cy="53553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rgbClr val="000000"/>
                </a:solidFill>
                <a:latin typeface="Source Sans Pro" panose="020B0503030403020204" pitchFamily="34" charset="0"/>
              </a:rPr>
              <a:t>“[W]</a:t>
            </a:r>
            <a:r>
              <a:rPr kumimoji="0" lang="en-US" altLang="en-US" sz="1800" b="0" i="0" u="none" strike="noStrike" cap="none" normalizeH="0" baseline="0" dirty="0">
                <a:ln>
                  <a:noFill/>
                </a:ln>
                <a:solidFill>
                  <a:srgbClr val="000000"/>
                </a:solidFill>
                <a:effectLst/>
                <a:latin typeface="Source Sans Pro" panose="020B0503030403020204" pitchFamily="34" charset="0"/>
              </a:rPr>
              <a:t>e conclude that the trial court abused its discretion by failing to fully exercise its gatekeeping function under Rule 702. See </a:t>
            </a:r>
            <a:r>
              <a:rPr kumimoji="0" lang="en-US" altLang="en-US" sz="1800" b="0" i="1" u="none" strike="noStrike" cap="none" normalizeH="0" baseline="0" dirty="0">
                <a:ln>
                  <a:noFill/>
                </a:ln>
                <a:solidFill>
                  <a:srgbClr val="3D3D3D"/>
                </a:solidFill>
                <a:effectLst/>
                <a:latin typeface="Source Sans Pro" panose="020B0503030403020204" pitchFamily="34" charset="0"/>
              </a:rPr>
              <a:t>Knight</a:t>
            </a:r>
            <a:r>
              <a:rPr kumimoji="0" lang="en-US" altLang="en-US" sz="1800" b="0" i="0" u="none" strike="noStrike" cap="none" normalizeH="0" baseline="0" dirty="0">
                <a:ln>
                  <a:noFill/>
                </a:ln>
                <a:solidFill>
                  <a:srgbClr val="000000"/>
                </a:solidFill>
                <a:effectLst/>
                <a:latin typeface="Source Sans Pro" panose="020B0503030403020204" pitchFamily="34" charset="0"/>
              </a:rPr>
              <a:t>, 299 Ga. at 289-90, 788 S.E.2d 421 (In determining whether expert testimony is reliable, the trial court must consider “whether the methodology by which the expert reaches his conclusions is sufficiently reliable.”); </a:t>
            </a:r>
            <a:r>
              <a:rPr kumimoji="0" lang="en-US" altLang="en-US" sz="1800" b="0" i="1" u="none" strike="noStrike" cap="none" normalizeH="0" baseline="0" dirty="0">
                <a:ln>
                  <a:noFill/>
                </a:ln>
                <a:solidFill>
                  <a:srgbClr val="3D3D3D"/>
                </a:solidFill>
                <a:effectLst/>
                <a:latin typeface="Source Sans Pro" panose="020B0503030403020204" pitchFamily="34" charset="0"/>
              </a:rPr>
              <a:t>McClain v. </a:t>
            </a:r>
            <a:r>
              <a:rPr kumimoji="0" lang="en-US" altLang="en-US" sz="1800" b="0" i="1" u="none" strike="noStrike" cap="none" normalizeH="0" baseline="0" dirty="0" err="1">
                <a:ln>
                  <a:noFill/>
                </a:ln>
                <a:solidFill>
                  <a:srgbClr val="3D3D3D"/>
                </a:solidFill>
                <a:effectLst/>
                <a:latin typeface="Source Sans Pro" panose="020B0503030403020204" pitchFamily="34" charset="0"/>
              </a:rPr>
              <a:t>Metabolife</a:t>
            </a:r>
            <a:r>
              <a:rPr kumimoji="0" lang="en-US" altLang="en-US" sz="1800" b="0" i="1" u="none" strike="noStrike" cap="none" normalizeH="0" baseline="0" dirty="0">
                <a:ln>
                  <a:noFill/>
                </a:ln>
                <a:solidFill>
                  <a:srgbClr val="3D3D3D"/>
                </a:solidFill>
                <a:effectLst/>
                <a:latin typeface="Source Sans Pro" panose="020B0503030403020204" pitchFamily="34" charset="0"/>
              </a:rPr>
              <a:t>, Intl., Inc.</a:t>
            </a:r>
            <a:r>
              <a:rPr kumimoji="0" lang="en-US" altLang="en-US" sz="1800" b="0" i="0" u="none" strike="noStrike" cap="none" normalizeH="0" baseline="0" dirty="0">
                <a:ln>
                  <a:noFill/>
                </a:ln>
                <a:solidFill>
                  <a:srgbClr val="000000"/>
                </a:solidFill>
                <a:effectLst/>
                <a:latin typeface="Source Sans Pro" panose="020B0503030403020204" pitchFamily="34" charset="0"/>
              </a:rPr>
              <a:t>, 401 F.3d 1233, 1238 (II) (11th Cir. 2005) (“A trial court ... abuses its discretion by failing to act as a gatekeeper” to ensure the reliability of expert testimony.).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ource Sans Pro" panose="020B0503030403020204" pitchFamily="34" charset="0"/>
              </a:rPr>
              <a:t>Specifically, the trial court did not consider either the reliability or helpfulness of Sergeant Fallin's testimony. Although Miller does not dispute Sergeant Fallin's qualifications as an accident-reconstruction expert, the trial court is still required to assess the remaining two prongs of the </a:t>
            </a:r>
            <a:r>
              <a:rPr kumimoji="0" lang="en-US" altLang="en-US" sz="1800" b="0" i="1" u="none" strike="noStrike" cap="none" normalizeH="0" baseline="0" dirty="0">
                <a:ln>
                  <a:noFill/>
                </a:ln>
                <a:solidFill>
                  <a:srgbClr val="3D3D3D"/>
                </a:solidFill>
                <a:effectLst/>
                <a:latin typeface="Source Sans Pro" panose="020B0503030403020204" pitchFamily="34" charset="0"/>
              </a:rPr>
              <a:t>Daubert</a:t>
            </a:r>
            <a:r>
              <a:rPr kumimoji="0" lang="en-US" altLang="en-US" sz="1800" b="0" i="0" u="none" strike="noStrike" cap="none" normalizeH="0" baseline="0" dirty="0">
                <a:ln>
                  <a:noFill/>
                </a:ln>
                <a:solidFill>
                  <a:srgbClr val="000000"/>
                </a:solidFill>
                <a:effectLst/>
                <a:latin typeface="Source Sans Pro" panose="020B0503030403020204" pitchFamily="34" charset="0"/>
              </a:rPr>
              <a:t> test: reliability and helpfulness.</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rgbClr val="000000"/>
                </a:solidFill>
                <a:effectLst/>
                <a:latin typeface="Source Sans Pro" panose="020B0503030403020204" pitchFamily="34" charset="0"/>
              </a:rPr>
            </a:br>
            <a:endParaRPr kumimoji="0" lang="en-US" altLang="en-US" sz="1800" b="0" i="0" u="none" strike="noStrike" cap="none" normalizeH="0" baseline="0" dirty="0">
              <a:ln>
                <a:noFill/>
              </a:ln>
              <a:solidFill>
                <a:srgbClr val="000000"/>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1" strike="noStrike" cap="none" normalizeH="0" baseline="0" dirty="0">
                <a:ln>
                  <a:noFill/>
                </a:ln>
                <a:solidFill>
                  <a:srgbClr val="3D3D3D"/>
                </a:solidFill>
                <a:effectLst/>
                <a:latin typeface="Source Sans Pro" panose="020B0503030403020204" pitchFamily="34" charset="0"/>
              </a:rPr>
              <a:t>Miller v. Golden Peanut Co., LLC</a:t>
            </a:r>
            <a:r>
              <a:rPr kumimoji="0" lang="en-US" altLang="en-US" sz="1800" b="0" i="0" u="none" strike="noStrike" cap="none" normalizeH="0" baseline="0" dirty="0">
                <a:ln>
                  <a:noFill/>
                </a:ln>
                <a:solidFill>
                  <a:srgbClr val="000000"/>
                </a:solidFill>
                <a:effectLst/>
                <a:latin typeface="Source Sans Pro" panose="020B0503030403020204" pitchFamily="34" charset="0"/>
              </a:rPr>
              <a:t>, 317 Ga. 22, 30, 891 S.E.2d 776, 784 (2023)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170" name="Picture 2" descr="702 Official - YouTube">
            <a:extLst>
              <a:ext uri="{FF2B5EF4-FFF2-40B4-BE49-F238E27FC236}">
                <a16:creationId xmlns:a16="http://schemas.microsoft.com/office/drawing/2014/main" id="{7EEF2B32-152F-C1E2-3A61-6DB82CD68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2465" y="2477453"/>
            <a:ext cx="3892378" cy="252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990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29FE-1BCF-6137-6371-58078D66299D}"/>
              </a:ext>
            </a:extLst>
          </p:cNvPr>
          <p:cNvSpPr>
            <a:spLocks noGrp="1"/>
          </p:cNvSpPr>
          <p:nvPr>
            <p:ph type="ctrTitle"/>
          </p:nvPr>
        </p:nvSpPr>
        <p:spPr>
          <a:xfrm>
            <a:off x="636916" y="4542503"/>
            <a:ext cx="9184606" cy="1179870"/>
          </a:xfrm>
        </p:spPr>
        <p:txBody>
          <a:bodyPr>
            <a:normAutofit/>
          </a:bodyPr>
          <a:lstStyle/>
          <a:p>
            <a:r>
              <a:rPr lang="en-US" sz="6000" dirty="0"/>
              <a:t>SENTENCING</a:t>
            </a:r>
          </a:p>
        </p:txBody>
      </p:sp>
      <p:pic>
        <p:nvPicPr>
          <p:cNvPr id="12290" name="Picture 2" descr="California's &quot;Misdemeanor Sentencing Guidelines&quot;">
            <a:extLst>
              <a:ext uri="{FF2B5EF4-FFF2-40B4-BE49-F238E27FC236}">
                <a16:creationId xmlns:a16="http://schemas.microsoft.com/office/drawing/2014/main" id="{D4B49EE4-8356-3672-AF98-11F68BAD06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198" r="1" b="1"/>
          <a:stretch/>
        </p:blipFill>
        <p:spPr bwMode="auto">
          <a:xfrm>
            <a:off x="635458" y="640080"/>
            <a:ext cx="9186063" cy="360273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51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AF921-B2BB-AE3F-219D-236FA562CB83}"/>
              </a:ext>
            </a:extLst>
          </p:cNvPr>
          <p:cNvSpPr>
            <a:spLocks noGrp="1"/>
          </p:cNvSpPr>
          <p:nvPr>
            <p:ph type="title"/>
          </p:nvPr>
        </p:nvSpPr>
        <p:spPr>
          <a:xfrm>
            <a:off x="5282381" y="629266"/>
            <a:ext cx="4767471" cy="1641986"/>
          </a:xfrm>
        </p:spPr>
        <p:txBody>
          <a:bodyPr>
            <a:normAutofit/>
          </a:bodyPr>
          <a:lstStyle/>
          <a:p>
            <a:r>
              <a:rPr lang="en-US" dirty="0"/>
              <a:t>SENTENCING</a:t>
            </a:r>
          </a:p>
        </p:txBody>
      </p:sp>
      <p:pic>
        <p:nvPicPr>
          <p:cNvPr id="5" name="Picture 4" descr="Front steps and columns of a majestic city building">
            <a:extLst>
              <a:ext uri="{FF2B5EF4-FFF2-40B4-BE49-F238E27FC236}">
                <a16:creationId xmlns:a16="http://schemas.microsoft.com/office/drawing/2014/main" id="{9DE73792-E892-2C2E-E8D1-316F51D969AC}"/>
              </a:ext>
            </a:extLst>
          </p:cNvPr>
          <p:cNvPicPr>
            <a:picLocks noChangeAspect="1"/>
          </p:cNvPicPr>
          <p:nvPr/>
        </p:nvPicPr>
        <p:blipFill rotWithShape="1">
          <a:blip r:embed="rId4"/>
          <a:srcRect l="26270" r="28619" b="-1"/>
          <a:stretch/>
        </p:blipFill>
        <p:spPr>
          <a:xfrm>
            <a:off x="-1" y="10"/>
            <a:ext cx="4634680" cy="6857990"/>
          </a:xfrm>
          <a:prstGeom prst="rect">
            <a:avLst/>
          </a:prstGeom>
        </p:spPr>
      </p:pic>
      <p:sp>
        <p:nvSpPr>
          <p:cNvPr id="3" name="Content Placeholder 2">
            <a:extLst>
              <a:ext uri="{FF2B5EF4-FFF2-40B4-BE49-F238E27FC236}">
                <a16:creationId xmlns:a16="http://schemas.microsoft.com/office/drawing/2014/main" id="{A2018529-BB93-DF29-19E5-AEC8476C5FF0}"/>
              </a:ext>
            </a:extLst>
          </p:cNvPr>
          <p:cNvSpPr>
            <a:spLocks noGrp="1"/>
          </p:cNvSpPr>
          <p:nvPr>
            <p:ph idx="1"/>
          </p:nvPr>
        </p:nvSpPr>
        <p:spPr>
          <a:xfrm>
            <a:off x="5282381" y="2438400"/>
            <a:ext cx="4767471" cy="3809999"/>
          </a:xfrm>
        </p:spPr>
        <p:txBody>
          <a:bodyPr>
            <a:normAutofit/>
          </a:bodyPr>
          <a:lstStyle/>
          <a:p>
            <a:r>
              <a:rPr lang="en-US" dirty="0"/>
              <a:t>DEPENDS ON THE JURISDICTION</a:t>
            </a:r>
          </a:p>
          <a:p>
            <a:pPr lvl="1"/>
            <a:r>
              <a:rPr lang="en-US" dirty="0"/>
              <a:t>OPERATION OF LAW THEIR LICENSE WILL BE SUSPENDED BY DDS FOR 120 DAYS</a:t>
            </a:r>
          </a:p>
          <a:p>
            <a:pPr lvl="1"/>
            <a:r>
              <a:rPr lang="en-US" dirty="0"/>
              <a:t>LIMITED PERMITS ARE AVAILABLE</a:t>
            </a:r>
          </a:p>
        </p:txBody>
      </p:sp>
    </p:spTree>
    <p:extLst>
      <p:ext uri="{BB962C8B-B14F-4D97-AF65-F5344CB8AC3E}">
        <p14:creationId xmlns:p14="http://schemas.microsoft.com/office/powerpoint/2010/main" val="898728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0F83-9207-CE9C-4170-E2F3783945CA}"/>
              </a:ext>
            </a:extLst>
          </p:cNvPr>
          <p:cNvSpPr>
            <a:spLocks noGrp="1"/>
          </p:cNvSpPr>
          <p:nvPr>
            <p:ph type="title"/>
          </p:nvPr>
        </p:nvSpPr>
        <p:spPr>
          <a:xfrm>
            <a:off x="757322" y="452718"/>
            <a:ext cx="9404723" cy="1400530"/>
          </a:xfrm>
        </p:spPr>
        <p:txBody>
          <a:bodyPr/>
          <a:lstStyle/>
          <a:p>
            <a:r>
              <a:rPr lang="en-US" dirty="0"/>
              <a:t>SENTENCING LAW</a:t>
            </a:r>
          </a:p>
        </p:txBody>
      </p:sp>
      <p:sp>
        <p:nvSpPr>
          <p:cNvPr id="3" name="Content Placeholder 2">
            <a:extLst>
              <a:ext uri="{FF2B5EF4-FFF2-40B4-BE49-F238E27FC236}">
                <a16:creationId xmlns:a16="http://schemas.microsoft.com/office/drawing/2014/main" id="{22161E1B-0D38-8EAE-27D0-E300672B77F8}"/>
              </a:ext>
            </a:extLst>
          </p:cNvPr>
          <p:cNvSpPr>
            <a:spLocks noGrp="1"/>
          </p:cNvSpPr>
          <p:nvPr>
            <p:ph idx="1"/>
          </p:nvPr>
        </p:nvSpPr>
        <p:spPr>
          <a:xfrm>
            <a:off x="1103312" y="1742304"/>
            <a:ext cx="8946541" cy="4506096"/>
          </a:xfrm>
        </p:spPr>
        <p:txBody>
          <a:bodyPr>
            <a:normAutofit fontScale="92500" lnSpcReduction="10000"/>
          </a:bodyPr>
          <a:lstStyle/>
          <a:p>
            <a:r>
              <a:rPr lang="en-US" dirty="0"/>
              <a:t>O.C.G.A 17-10-3</a:t>
            </a:r>
          </a:p>
          <a:p>
            <a:pPr algn="l">
              <a:buFont typeface="+mj-lt"/>
              <a:buAutoNum type="alphaLcPeriod"/>
            </a:pPr>
            <a:r>
              <a:rPr lang="en-US" b="0" i="0" u="none" strike="noStrike" dirty="0">
                <a:effectLst/>
                <a:latin typeface="Open Sans" panose="020B0606030504020204" pitchFamily="34" charset="0"/>
              </a:rPr>
              <a:t>Except as otherwise provided by law, every crime declared to be a misdemeanor shall be punished as follows: </a:t>
            </a:r>
          </a:p>
          <a:p>
            <a:pPr marL="742950" lvl="1" indent="-285750" algn="l">
              <a:buFont typeface="+mj-lt"/>
              <a:buAutoNum type="alphaLcPeriod"/>
            </a:pPr>
            <a:r>
              <a:rPr lang="en-US" b="0" i="0" u="none" strike="noStrike" dirty="0">
                <a:effectLst/>
                <a:latin typeface="Open Sans" panose="020B0606030504020204" pitchFamily="34" charset="0"/>
              </a:rPr>
              <a:t>By a fine not to exceed $1,000.00 or by confinement in the county or other jail, county correctional institution, or such other places as counties may provide for maintenance of county inmates, for a total term not to exceed 12 months, or both; </a:t>
            </a:r>
          </a:p>
          <a:p>
            <a:pPr marL="742950" lvl="1" indent="-285750" algn="l">
              <a:buFont typeface="+mj-lt"/>
              <a:buAutoNum type="alphaLcPeriod"/>
            </a:pPr>
            <a:r>
              <a:rPr lang="en-US" b="0" i="0" u="none" strike="noStrike" dirty="0">
                <a:effectLst/>
                <a:latin typeface="Open Sans" panose="020B0606030504020204" pitchFamily="34" charset="0"/>
              </a:rPr>
              <a:t>By confinement under the jurisdiction of the Board of Corrections in a state probation detention center pursuant to Code Section 42-8-35.4 for a determinate term of months which shall not exceed a total term of 12 months; or </a:t>
            </a:r>
          </a:p>
          <a:p>
            <a:pPr marL="742950" lvl="1" indent="-285750" algn="l">
              <a:buFont typeface="+mj-lt"/>
              <a:buAutoNum type="alphaLcPeriod"/>
            </a:pPr>
            <a:r>
              <a:rPr lang="en-US" b="0" i="0" u="none" strike="noStrike" dirty="0">
                <a:effectLst/>
                <a:latin typeface="Open Sans" panose="020B0606030504020204" pitchFamily="34" charset="0"/>
              </a:rPr>
              <a:t>If the crime was committed by an inmate within the confines of a state correctional institution, by confinement under the jurisdiction of the Board of Corrections in a state correctional institution or such other institution as the Department of Corrections may direct for a term which shall not exceed 12 months.</a:t>
            </a:r>
          </a:p>
          <a:p>
            <a:endParaRPr lang="en-US" b="0" i="0" u="none" strike="noStrike" dirty="0">
              <a:solidFill>
                <a:srgbClr val="000000"/>
              </a:solidFill>
              <a:effectLst/>
              <a:latin typeface="Open Sans" panose="020B0606030504020204" pitchFamily="34" charset="0"/>
            </a:endParaRPr>
          </a:p>
          <a:p>
            <a:endParaRPr lang="en-US" dirty="0"/>
          </a:p>
        </p:txBody>
      </p:sp>
      <p:pic>
        <p:nvPicPr>
          <p:cNvPr id="3074" name="Picture 2" descr="Judges wooden hammer. Judicial decision, hammer blow for rule of law a By  Tartila | TheHungryJPEG">
            <a:extLst>
              <a:ext uri="{FF2B5EF4-FFF2-40B4-BE49-F238E27FC236}">
                <a16:creationId xmlns:a16="http://schemas.microsoft.com/office/drawing/2014/main" id="{ACFC917D-6BF5-D6C2-F897-DD0712B9C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8655" y="173318"/>
            <a:ext cx="3060700" cy="187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594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95804-4B50-AFBD-88DE-BEC80C7DE75B}"/>
              </a:ext>
            </a:extLst>
          </p:cNvPr>
          <p:cNvSpPr>
            <a:spLocks noGrp="1"/>
          </p:cNvSpPr>
          <p:nvPr>
            <p:ph type="title"/>
          </p:nvPr>
        </p:nvSpPr>
        <p:spPr>
          <a:xfrm>
            <a:off x="8000837" y="1325880"/>
            <a:ext cx="3543464" cy="3066507"/>
          </a:xfrm>
        </p:spPr>
        <p:txBody>
          <a:bodyPr vert="horz" lIns="91440" tIns="45720" rIns="91440" bIns="45720" rtlCol="0" anchor="b">
            <a:normAutofit/>
          </a:bodyPr>
          <a:lstStyle/>
          <a:p>
            <a:pPr algn="ctr"/>
            <a:r>
              <a:rPr lang="en-US" sz="4800" dirty="0">
                <a:solidFill>
                  <a:srgbClr val="EBEBEB"/>
                </a:solidFill>
              </a:rPr>
              <a:t>LAW OF MERGER</a:t>
            </a:r>
          </a:p>
        </p:txBody>
      </p:sp>
      <p:sp>
        <p:nvSpPr>
          <p:cNvPr id="23"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Jigsaw piece bridging the gap">
            <a:extLst>
              <a:ext uri="{FF2B5EF4-FFF2-40B4-BE49-F238E27FC236}">
                <a16:creationId xmlns:a16="http://schemas.microsoft.com/office/drawing/2014/main" id="{B385602D-0434-1BD6-F4EC-0D1B3D5AF5E4}"/>
              </a:ext>
            </a:extLst>
          </p:cNvPr>
          <p:cNvPicPr>
            <a:picLocks noChangeAspect="1"/>
          </p:cNvPicPr>
          <p:nvPr/>
        </p:nvPicPr>
        <p:blipFill rotWithShape="1">
          <a:blip r:embed="rId7"/>
          <a:srcRect r="15136"/>
          <a:stretch/>
        </p:blipFill>
        <p:spPr>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5" name="Rectangle 24">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39822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26E95804-4B50-AFBD-88DE-BEC80C7DE75B}"/>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LAW OF MERGER</a:t>
            </a:r>
          </a:p>
        </p:txBody>
      </p:sp>
      <p:sp>
        <p:nvSpPr>
          <p:cNvPr id="3" name="Content Placeholder 2">
            <a:extLst>
              <a:ext uri="{FF2B5EF4-FFF2-40B4-BE49-F238E27FC236}">
                <a16:creationId xmlns:a16="http://schemas.microsoft.com/office/drawing/2014/main" id="{D3899412-53B7-46F2-2E31-96DD5152A3E4}"/>
              </a:ext>
            </a:extLst>
          </p:cNvPr>
          <p:cNvSpPr>
            <a:spLocks noGrp="1"/>
          </p:cNvSpPr>
          <p:nvPr>
            <p:ph idx="1"/>
          </p:nvPr>
        </p:nvSpPr>
        <p:spPr>
          <a:xfrm>
            <a:off x="1103312" y="2525182"/>
            <a:ext cx="10191460" cy="4093314"/>
          </a:xfrm>
        </p:spPr>
        <p:txBody>
          <a:bodyPr>
            <a:noAutofit/>
          </a:bodyPr>
          <a:lstStyle/>
          <a:p>
            <a:r>
              <a:rPr lang="en-US" sz="2800" b="0" i="0" u="none" strike="noStrike" dirty="0">
                <a:effectLst/>
                <a:highlight>
                  <a:srgbClr val="FFFFFF"/>
                </a:highlight>
                <a:latin typeface="Rajdhani"/>
              </a:rPr>
              <a:t>Merger doctrine is simply put, if a Defendant’s act meets the definition of multiple crimes, the lesser crimes will all merge into the more serious one.  To quote the courts, “Merger refers generally to situations in which a Defendant is prosecuted for and determined by trial or plea to be guilty of multiple criminal charges but then, as a matter of substantive double jeopardy law, can be punished — convicted and sentenced for only one of those crimes.”  </a:t>
            </a:r>
            <a:endParaRPr lang="en-US" sz="2800" dirty="0"/>
          </a:p>
        </p:txBody>
      </p:sp>
    </p:spTree>
    <p:extLst>
      <p:ext uri="{BB962C8B-B14F-4D97-AF65-F5344CB8AC3E}">
        <p14:creationId xmlns:p14="http://schemas.microsoft.com/office/powerpoint/2010/main" val="328214216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26E95804-4B50-AFBD-88DE-BEC80C7DE75B}"/>
              </a:ext>
            </a:extLst>
          </p:cNvPr>
          <p:cNvSpPr>
            <a:spLocks noGrp="1"/>
          </p:cNvSpPr>
          <p:nvPr>
            <p:ph type="title"/>
          </p:nvPr>
        </p:nvSpPr>
        <p:spPr>
          <a:xfrm>
            <a:off x="1103312" y="452718"/>
            <a:ext cx="8947522" cy="1400530"/>
          </a:xfrm>
        </p:spPr>
        <p:txBody>
          <a:bodyPr anchor="ctr">
            <a:normAutofit/>
          </a:bodyPr>
          <a:lstStyle/>
          <a:p>
            <a:r>
              <a:rPr lang="en-US" dirty="0">
                <a:solidFill>
                  <a:srgbClr val="FFFFFF"/>
                </a:solidFill>
              </a:rPr>
              <a:t>MERGER- AS A MATTER OF LAW</a:t>
            </a:r>
          </a:p>
        </p:txBody>
      </p:sp>
      <p:sp>
        <p:nvSpPr>
          <p:cNvPr id="3" name="Content Placeholder 2">
            <a:extLst>
              <a:ext uri="{FF2B5EF4-FFF2-40B4-BE49-F238E27FC236}">
                <a16:creationId xmlns:a16="http://schemas.microsoft.com/office/drawing/2014/main" id="{D3899412-53B7-46F2-2E31-96DD5152A3E4}"/>
              </a:ext>
            </a:extLst>
          </p:cNvPr>
          <p:cNvSpPr>
            <a:spLocks noGrp="1"/>
          </p:cNvSpPr>
          <p:nvPr>
            <p:ph idx="1"/>
          </p:nvPr>
        </p:nvSpPr>
        <p:spPr>
          <a:xfrm>
            <a:off x="180304" y="2525182"/>
            <a:ext cx="11848564" cy="4093314"/>
          </a:xfrm>
        </p:spPr>
        <p:txBody>
          <a:bodyPr>
            <a:noAutofit/>
          </a:bodyPr>
          <a:lstStyle/>
          <a:p>
            <a:r>
              <a:rPr lang="en-US" sz="2400" b="0" i="0" u="none" strike="noStrike" dirty="0">
                <a:effectLst/>
                <a:highlight>
                  <a:srgbClr val="FFFFFF"/>
                </a:highlight>
                <a:latin typeface="Rajdhani"/>
              </a:rPr>
              <a:t>Merger as a Matter of Law occurs when the specific </a:t>
            </a:r>
            <a:r>
              <a:rPr lang="en-US" sz="2400" b="0" i="1" u="none" strike="noStrike" dirty="0">
                <a:effectLst/>
                <a:latin typeface="Rajdhani"/>
              </a:rPr>
              <a:t>verbiage of the statutes</a:t>
            </a:r>
            <a:r>
              <a:rPr lang="en-US" sz="2400" b="0" i="0" u="none" strike="noStrike" dirty="0">
                <a:effectLst/>
                <a:highlight>
                  <a:srgbClr val="FFFFFF"/>
                </a:highlight>
                <a:latin typeface="Rajdhani"/>
              </a:rPr>
              <a:t> requires the same underlying acts.  </a:t>
            </a:r>
          </a:p>
          <a:p>
            <a:r>
              <a:rPr lang="en-US" sz="2400" dirty="0">
                <a:highlight>
                  <a:srgbClr val="FFFFFF"/>
                </a:highlight>
                <a:latin typeface="Rajdhani"/>
              </a:rPr>
              <a:t>C</a:t>
            </a:r>
            <a:r>
              <a:rPr lang="en-US" sz="2400" b="0" i="0" u="none" strike="noStrike" dirty="0">
                <a:effectLst/>
                <a:highlight>
                  <a:srgbClr val="FFFFFF"/>
                </a:highlight>
                <a:latin typeface="Rajdhani"/>
              </a:rPr>
              <a:t>odified at  O.C.G.A. § 16-1-6 and O.C.G.A. § 16-1-7  </a:t>
            </a:r>
            <a:endParaRPr lang="en-US" sz="2400" dirty="0">
              <a:highlight>
                <a:srgbClr val="FFFFFF"/>
              </a:highlight>
              <a:latin typeface="Rajdhani"/>
            </a:endParaRPr>
          </a:p>
          <a:p>
            <a:r>
              <a:rPr lang="en-US" sz="2400" b="0" i="0" u="none" strike="noStrike" dirty="0">
                <a:effectLst/>
                <a:highlight>
                  <a:srgbClr val="FFFFFF"/>
                </a:highlight>
                <a:latin typeface="Rajdhani"/>
              </a:rPr>
              <a:t>“if the same conduct establishes the commission of more than one crime the Defendant may be prosecuted for both, but he cannot be “convicted” of more than one if one is included in the other.”  </a:t>
            </a:r>
          </a:p>
        </p:txBody>
      </p:sp>
    </p:spTree>
    <p:extLst>
      <p:ext uri="{BB962C8B-B14F-4D97-AF65-F5344CB8AC3E}">
        <p14:creationId xmlns:p14="http://schemas.microsoft.com/office/powerpoint/2010/main" val="224731789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26E95804-4B50-AFBD-88DE-BEC80C7DE75B}"/>
              </a:ext>
            </a:extLst>
          </p:cNvPr>
          <p:cNvSpPr>
            <a:spLocks noGrp="1"/>
          </p:cNvSpPr>
          <p:nvPr>
            <p:ph type="title"/>
          </p:nvPr>
        </p:nvSpPr>
        <p:spPr>
          <a:xfrm>
            <a:off x="1103312" y="452718"/>
            <a:ext cx="8947522" cy="1400530"/>
          </a:xfrm>
        </p:spPr>
        <p:txBody>
          <a:bodyPr anchor="ctr">
            <a:normAutofit/>
          </a:bodyPr>
          <a:lstStyle/>
          <a:p>
            <a:r>
              <a:rPr lang="en-US" dirty="0">
                <a:solidFill>
                  <a:srgbClr val="FFFFFF"/>
                </a:solidFill>
              </a:rPr>
              <a:t>MERGER- AS A MATTER OF LAW</a:t>
            </a:r>
          </a:p>
        </p:txBody>
      </p:sp>
      <p:sp>
        <p:nvSpPr>
          <p:cNvPr id="3" name="Content Placeholder 2">
            <a:extLst>
              <a:ext uri="{FF2B5EF4-FFF2-40B4-BE49-F238E27FC236}">
                <a16:creationId xmlns:a16="http://schemas.microsoft.com/office/drawing/2014/main" id="{D3899412-53B7-46F2-2E31-96DD5152A3E4}"/>
              </a:ext>
            </a:extLst>
          </p:cNvPr>
          <p:cNvSpPr>
            <a:spLocks noGrp="1"/>
          </p:cNvSpPr>
          <p:nvPr>
            <p:ph idx="1"/>
          </p:nvPr>
        </p:nvSpPr>
        <p:spPr>
          <a:xfrm>
            <a:off x="171718" y="3077658"/>
            <a:ext cx="11848564" cy="2123018"/>
          </a:xfrm>
        </p:spPr>
        <p:txBody>
          <a:bodyPr>
            <a:noAutofit/>
          </a:bodyPr>
          <a:lstStyle/>
          <a:p>
            <a:r>
              <a:rPr lang="en-US" sz="2400" b="0" i="0" u="none" strike="noStrike" dirty="0">
                <a:effectLst/>
                <a:highlight>
                  <a:srgbClr val="FFFFFF"/>
                </a:highlight>
                <a:latin typeface="Rajdhani"/>
              </a:rPr>
              <a:t>Specifically, the test for whether two convictions should merge as a Matter of Law is the “required evidence test”: </a:t>
            </a:r>
            <a:r>
              <a:rPr lang="en-US" sz="2400" b="1" i="0" u="none" strike="noStrike" dirty="0">
                <a:effectLst/>
                <a:highlight>
                  <a:srgbClr val="FFFFFF"/>
                </a:highlight>
                <a:latin typeface="Rajdhani"/>
              </a:rPr>
              <a:t>where the same act or transaction constitutes a violation of two distinct statutory provisions, the test to be applied to determine whether there are two offenses or only one is whether each provision requires proof of a fact which the other does not. </a:t>
            </a:r>
            <a:r>
              <a:rPr lang="en-US" sz="2800" b="1" i="0" u="none" strike="noStrike" dirty="0">
                <a:effectLst/>
                <a:highlight>
                  <a:srgbClr val="FFFFFF"/>
                </a:highlight>
                <a:latin typeface="Rajdhani"/>
              </a:rPr>
              <a:t> </a:t>
            </a:r>
            <a:endParaRPr lang="en-US" sz="2800" b="1" dirty="0"/>
          </a:p>
          <a:p>
            <a:endParaRPr lang="en-US" sz="2400" b="0" i="0" u="none" strike="noStrike" dirty="0">
              <a:effectLst/>
              <a:highlight>
                <a:srgbClr val="FFFFFF"/>
              </a:highlight>
              <a:latin typeface="Rajdhani"/>
            </a:endParaRPr>
          </a:p>
        </p:txBody>
      </p:sp>
    </p:spTree>
    <p:extLst>
      <p:ext uri="{BB962C8B-B14F-4D97-AF65-F5344CB8AC3E}">
        <p14:creationId xmlns:p14="http://schemas.microsoft.com/office/powerpoint/2010/main" val="121807751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95804-4B50-AFBD-88DE-BEC80C7DE75B}"/>
              </a:ext>
            </a:extLst>
          </p:cNvPr>
          <p:cNvSpPr>
            <a:spLocks noGrp="1"/>
          </p:cNvSpPr>
          <p:nvPr>
            <p:ph type="title"/>
          </p:nvPr>
        </p:nvSpPr>
        <p:spPr/>
        <p:txBody>
          <a:bodyPr/>
          <a:lstStyle/>
          <a:p>
            <a:r>
              <a:rPr lang="en-US" dirty="0"/>
              <a:t>MERGERS</a:t>
            </a:r>
          </a:p>
        </p:txBody>
      </p:sp>
      <p:sp>
        <p:nvSpPr>
          <p:cNvPr id="3" name="Content Placeholder 2">
            <a:extLst>
              <a:ext uri="{FF2B5EF4-FFF2-40B4-BE49-F238E27FC236}">
                <a16:creationId xmlns:a16="http://schemas.microsoft.com/office/drawing/2014/main" id="{D3899412-53B7-46F2-2E31-96DD5152A3E4}"/>
              </a:ext>
            </a:extLst>
          </p:cNvPr>
          <p:cNvSpPr>
            <a:spLocks noGrp="1"/>
          </p:cNvSpPr>
          <p:nvPr>
            <p:ph idx="1"/>
          </p:nvPr>
        </p:nvSpPr>
        <p:spPr/>
        <p:txBody>
          <a:bodyPr>
            <a:normAutofit/>
          </a:bodyPr>
          <a:lstStyle/>
          <a:p>
            <a:r>
              <a:rPr lang="en-US" dirty="0"/>
              <a:t>HYPOTHETICAL:</a:t>
            </a:r>
          </a:p>
          <a:p>
            <a:pPr lvl="1"/>
            <a:r>
              <a:rPr lang="en-US" sz="2000" dirty="0"/>
              <a:t>THE DEFENDANT HAS BEEN CHARGED WITH THE FOLLOWING: </a:t>
            </a:r>
          </a:p>
          <a:p>
            <a:pPr lvl="2"/>
            <a:r>
              <a:rPr lang="en-US" sz="2000" dirty="0"/>
              <a:t>CT. 1 VH - FTM</a:t>
            </a:r>
          </a:p>
          <a:p>
            <a:pPr lvl="2"/>
            <a:r>
              <a:rPr lang="en-US" sz="2000" dirty="0"/>
              <a:t>CT 2 VH- SPEEDING</a:t>
            </a:r>
          </a:p>
          <a:p>
            <a:pPr lvl="2"/>
            <a:r>
              <a:rPr lang="en-US" sz="2000" dirty="0"/>
              <a:t>CT 3 FTM</a:t>
            </a:r>
          </a:p>
          <a:p>
            <a:pPr lvl="2"/>
            <a:r>
              <a:rPr lang="en-US" sz="2000" dirty="0"/>
              <a:t>CT 4 SPEEDING</a:t>
            </a:r>
          </a:p>
          <a:p>
            <a:pPr lvl="1"/>
            <a:r>
              <a:rPr lang="en-US" sz="2000" dirty="0"/>
              <a:t>AS PART OF THE NEGOTIATION, THE STATE ANNOUNCES SHE IS AMENDING CT. 2 TO RECKLESS. WHAT IS THE MAXIMUM PENALTY THE DEFNDANT CAN NOW FACE?</a:t>
            </a:r>
          </a:p>
        </p:txBody>
      </p:sp>
    </p:spTree>
    <p:extLst>
      <p:ext uri="{BB962C8B-B14F-4D97-AF65-F5344CB8AC3E}">
        <p14:creationId xmlns:p14="http://schemas.microsoft.com/office/powerpoint/2010/main" val="2894678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6E29FE-1BCF-6137-6371-58078D66299D}"/>
              </a:ext>
            </a:extLst>
          </p:cNvPr>
          <p:cNvSpPr>
            <a:spLocks noGrp="1"/>
          </p:cNvSpPr>
          <p:nvPr>
            <p:ph type="ctrTitle"/>
          </p:nvPr>
        </p:nvSpPr>
        <p:spPr>
          <a:xfrm>
            <a:off x="8191925" y="1325880"/>
            <a:ext cx="3352375" cy="3066507"/>
          </a:xfrm>
        </p:spPr>
        <p:txBody>
          <a:bodyPr>
            <a:normAutofit/>
          </a:bodyPr>
          <a:lstStyle/>
          <a:p>
            <a:pPr algn="ctr"/>
            <a:r>
              <a:rPr lang="en-US" sz="4600" dirty="0">
                <a:solidFill>
                  <a:srgbClr val="EBEBEB"/>
                </a:solidFill>
              </a:rPr>
              <a:t>SEARCH</a:t>
            </a:r>
            <a:br>
              <a:rPr lang="en-US" sz="4600" dirty="0">
                <a:solidFill>
                  <a:srgbClr val="EBEBEB"/>
                </a:solidFill>
              </a:rPr>
            </a:br>
            <a:r>
              <a:rPr lang="en-US" sz="4600" dirty="0">
                <a:solidFill>
                  <a:srgbClr val="EBEBEB"/>
                </a:solidFill>
              </a:rPr>
              <a:t>WARRANTS</a:t>
            </a:r>
          </a:p>
        </p:txBody>
      </p:sp>
      <p:sp>
        <p:nvSpPr>
          <p:cNvPr id="615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6155" name="Freeform: Shape 615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57" name="Rectangle 615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146" name="Picture 2" descr="Federal Criminal Search and Seizure Laws | Eisner Gorin LLP">
            <a:extLst>
              <a:ext uri="{FF2B5EF4-FFF2-40B4-BE49-F238E27FC236}">
                <a16:creationId xmlns:a16="http://schemas.microsoft.com/office/drawing/2014/main" id="{D78F0714-5807-EEF0-3A7C-3F80B04D43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854" y="1342347"/>
            <a:ext cx="6270662" cy="417284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02485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EF52-5736-58B0-B091-63718787C715}"/>
              </a:ext>
            </a:extLst>
          </p:cNvPr>
          <p:cNvSpPr>
            <a:spLocks noGrp="1"/>
          </p:cNvSpPr>
          <p:nvPr>
            <p:ph type="title"/>
          </p:nvPr>
        </p:nvSpPr>
        <p:spPr/>
        <p:txBody>
          <a:bodyPr/>
          <a:lstStyle/>
          <a:p>
            <a:r>
              <a:rPr lang="en-US" dirty="0"/>
              <a:t>Search Warrants – The Basics</a:t>
            </a:r>
          </a:p>
        </p:txBody>
      </p:sp>
      <p:sp>
        <p:nvSpPr>
          <p:cNvPr id="4" name="Rectangle 1">
            <a:extLst>
              <a:ext uri="{FF2B5EF4-FFF2-40B4-BE49-F238E27FC236}">
                <a16:creationId xmlns:a16="http://schemas.microsoft.com/office/drawing/2014/main" id="{D8619760-63E1-171D-C61C-9E2573CB5E89}"/>
              </a:ext>
            </a:extLst>
          </p:cNvPr>
          <p:cNvSpPr>
            <a:spLocks noChangeArrowheads="1"/>
          </p:cNvSpPr>
          <p:nvPr/>
        </p:nvSpPr>
        <p:spPr bwMode="auto">
          <a:xfrm>
            <a:off x="704385" y="2335818"/>
            <a:ext cx="10783229" cy="31393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ource Sans Pro" panose="020B0503030403020204" pitchFamily="34" charset="0"/>
              </a:rPr>
              <a:t>Defendant argues the evidence should be suppressed because the State failed to introduce the affidavit used to obtain the warrant at the suppression hearing. We agree with the defendant that the State is required to introduce the affidavit supporting the issuance of the search warrant in response to a motion to suppress challenging the sufficiency of the affidavit and validity of the warrant. “[W]hen a motion to suppress is made on one of the three statutory grounds, challenging the validity of a search and seizure with a warrant, the burden of showing that the search and seizure were lawful shall be on the state. This burden upon the State is satisfied by production of the warrant </a:t>
            </a:r>
            <a:r>
              <a:rPr kumimoji="0" lang="en-US" altLang="en-US" sz="1800" b="0" i="1" u="none" strike="noStrike" cap="none" normalizeH="0" baseline="0" dirty="0">
                <a:ln>
                  <a:noFill/>
                </a:ln>
                <a:solidFill>
                  <a:srgbClr val="3D3D3D"/>
                </a:solidFill>
                <a:effectLst/>
                <a:latin typeface="Source Sans Pro" panose="020B0503030403020204" pitchFamily="34" charset="0"/>
              </a:rPr>
              <a:t>and its </a:t>
            </a:r>
            <a:r>
              <a:rPr kumimoji="0" lang="en-US" altLang="en-US" sz="1800" b="0" i="1" u="none" strike="noStrike" cap="none" normalizeH="0" baseline="0" dirty="0">
                <a:ln>
                  <a:noFill/>
                </a:ln>
                <a:solidFill>
                  <a:srgbClr val="000000"/>
                </a:solidFill>
                <a:effectLst/>
                <a:latin typeface="Source Sans Pro" panose="020B0503030403020204" pitchFamily="34" charset="0"/>
              </a:rPr>
              <a:t>supporting</a:t>
            </a:r>
            <a:r>
              <a:rPr kumimoji="0" lang="en-US" altLang="en-US" sz="1800" b="0" i="1" u="none" strike="noStrike" cap="none" normalizeH="0" baseline="0" dirty="0">
                <a:ln>
                  <a:noFill/>
                </a:ln>
                <a:solidFill>
                  <a:srgbClr val="3D3D3D"/>
                </a:solidFill>
                <a:effectLst/>
                <a:latin typeface="Source Sans Pro" panose="020B0503030403020204" pitchFamily="34" charset="0"/>
              </a:rPr>
              <a:t> </a:t>
            </a:r>
            <a:r>
              <a:rPr kumimoji="0" lang="en-US" altLang="en-US" sz="1800" b="0" i="1" u="none" strike="noStrike" cap="none" normalizeH="0" baseline="0" dirty="0">
                <a:ln>
                  <a:noFill/>
                </a:ln>
                <a:solidFill>
                  <a:srgbClr val="000000"/>
                </a:solidFill>
                <a:effectLst/>
                <a:latin typeface="Source Sans Pro" panose="020B0503030403020204" pitchFamily="34" charset="0"/>
              </a:rPr>
              <a:t>affidavit</a:t>
            </a:r>
            <a:r>
              <a:rPr kumimoji="0" lang="en-US" altLang="en-US" sz="1800" b="0" i="1" u="none" strike="noStrike" cap="none" normalizeH="0" baseline="0" dirty="0">
                <a:ln>
                  <a:noFill/>
                </a:ln>
                <a:solidFill>
                  <a:srgbClr val="3D3D3D"/>
                </a:solidFill>
                <a:effectLst/>
                <a:latin typeface="Source Sans Pro" panose="020B0503030403020204" pitchFamily="34" charset="0"/>
              </a:rPr>
              <a:t>,</a:t>
            </a:r>
            <a:r>
              <a:rPr kumimoji="0" lang="en-US" altLang="en-US" sz="1800" b="0" i="0" u="none" strike="noStrike" cap="none" normalizeH="0" baseline="0" dirty="0">
                <a:ln>
                  <a:noFill/>
                </a:ln>
                <a:solidFill>
                  <a:srgbClr val="000000"/>
                </a:solidFill>
                <a:effectLst/>
                <a:latin typeface="Source Sans Pro" panose="020B0503030403020204" pitchFamily="34" charset="0"/>
              </a:rPr>
              <a:t> and by showing either by those documents or by other evidence that the warrant is not subject to the statutory challenge alleged.” (Emphasis supplied.) </a:t>
            </a:r>
            <a:r>
              <a:rPr kumimoji="0" lang="en-US" altLang="en-US" sz="1800" b="0" i="1" u="none" strike="noStrike" cap="none" normalizeH="0" baseline="0" dirty="0">
                <a:ln>
                  <a:noFill/>
                </a:ln>
                <a:solidFill>
                  <a:srgbClr val="3D3D3D"/>
                </a:solidFill>
                <a:effectLst/>
                <a:latin typeface="Source Sans Pro" panose="020B0503030403020204" pitchFamily="34" charset="0"/>
              </a:rPr>
              <a:t>State v. Slaughter,</a:t>
            </a:r>
            <a:r>
              <a:rPr kumimoji="0" lang="en-US" altLang="en-US" sz="1800" b="0" i="0" u="none" strike="noStrike" cap="none" normalizeH="0" baseline="0" dirty="0">
                <a:ln>
                  <a:noFill/>
                </a:ln>
                <a:solidFill>
                  <a:srgbClr val="000000"/>
                </a:solidFill>
                <a:effectLst/>
                <a:latin typeface="Source Sans Pro" panose="020B0503030403020204" pitchFamily="34" charset="0"/>
              </a:rPr>
              <a:t> 252 Ga. 435, 439, 315 S.E.2d 865 (1984).</a:t>
            </a:r>
            <a:br>
              <a:rPr kumimoji="0" lang="en-US" altLang="en-US" sz="1800" b="0" i="0" u="none" strike="noStrike" cap="none" normalizeH="0" baseline="0" dirty="0">
                <a:ln>
                  <a:noFill/>
                </a:ln>
                <a:solidFill>
                  <a:srgbClr val="000000"/>
                </a:solidFill>
                <a:effectLst/>
                <a:latin typeface="Source Sans Pro" panose="020B0503030403020204" pitchFamily="34" charset="0"/>
              </a:rPr>
            </a:br>
            <a:endParaRPr kumimoji="0" lang="en-US" altLang="en-US" sz="1800" b="0" i="0" u="none" strike="noStrike" cap="none" normalizeH="0" baseline="0" dirty="0">
              <a:ln>
                <a:noFill/>
              </a:ln>
              <a:solidFill>
                <a:srgbClr val="000000"/>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1" strike="noStrike" cap="none" normalizeH="0" baseline="0" dirty="0">
                <a:ln>
                  <a:noFill/>
                </a:ln>
                <a:solidFill>
                  <a:srgbClr val="3D3D3D"/>
                </a:solidFill>
                <a:effectLst/>
                <a:latin typeface="Source Sans Pro" panose="020B0503030403020204" pitchFamily="34" charset="0"/>
              </a:rPr>
              <a:t>Gates v. State</a:t>
            </a:r>
            <a:r>
              <a:rPr kumimoji="0" lang="en-US" altLang="en-US" sz="1800" b="0" i="0" u="none" strike="noStrike" cap="none" normalizeH="0" baseline="0" dirty="0">
                <a:ln>
                  <a:noFill/>
                </a:ln>
                <a:solidFill>
                  <a:srgbClr val="000000"/>
                </a:solidFill>
                <a:effectLst/>
                <a:latin typeface="Source Sans Pro" panose="020B0503030403020204" pitchFamily="34" charset="0"/>
              </a:rPr>
              <a:t>, 229 Ga. App. 766, 767, 495 S.E.2d 113, 114–15 (1997)</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82955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C93CE-4405-0A52-8195-AF643B50A3AC}"/>
              </a:ext>
            </a:extLst>
          </p:cNvPr>
          <p:cNvSpPr>
            <a:spLocks noGrp="1"/>
          </p:cNvSpPr>
          <p:nvPr>
            <p:ph type="ctrTitle"/>
          </p:nvPr>
        </p:nvSpPr>
        <p:spPr/>
        <p:txBody>
          <a:bodyPr/>
          <a:lstStyle/>
          <a:p>
            <a:r>
              <a:rPr lang="en-US"/>
              <a:t>ANY QUESTIONS?</a:t>
            </a:r>
          </a:p>
        </p:txBody>
      </p:sp>
      <p:sp>
        <p:nvSpPr>
          <p:cNvPr id="3" name="Subtitle 2">
            <a:extLst>
              <a:ext uri="{FF2B5EF4-FFF2-40B4-BE49-F238E27FC236}">
                <a16:creationId xmlns:a16="http://schemas.microsoft.com/office/drawing/2014/main" id="{736177BF-3EE2-E1AF-CC28-904082372F7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56875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4F750322-D67C-10AC-A12A-1AF97288F0C0}"/>
              </a:ext>
            </a:extLst>
          </p:cNvPr>
          <p:cNvSpPr>
            <a:spLocks noGrp="1" noChangeArrowheads="1"/>
          </p:cNvSpPr>
          <p:nvPr>
            <p:ph type="ctrTitle"/>
          </p:nvPr>
        </p:nvSpPr>
        <p:spPr>
          <a:xfrm>
            <a:off x="2209800" y="2063750"/>
            <a:ext cx="7696200" cy="2057400"/>
          </a:xfrm>
        </p:spPr>
        <p:txBody>
          <a:bodyPr/>
          <a:lstStyle/>
          <a:p>
            <a:pPr algn="ctr" eaLnBrk="1" hangingPunct="1"/>
            <a:br>
              <a:rPr lang="en-US" altLang="en-US" sz="4800" b="1" u="sng"/>
            </a:br>
            <a:br>
              <a:rPr lang="en-US" altLang="en-US" sz="4800" b="1" u="sng"/>
            </a:br>
            <a:br>
              <a:rPr lang="en-US" altLang="en-US" sz="4800" b="1" u="sng"/>
            </a:br>
            <a:br>
              <a:rPr lang="en-US" altLang="en-US" sz="4800" b="1" u="sng"/>
            </a:br>
            <a:br>
              <a:rPr lang="en-US" altLang="en-US" sz="4800" b="1" u="sng"/>
            </a:br>
            <a:br>
              <a:rPr lang="en-US" altLang="en-US" sz="4800" b="1" u="sng"/>
            </a:br>
            <a:br>
              <a:rPr lang="en-US" altLang="en-US" sz="4800" b="1" u="sng"/>
            </a:br>
            <a:br>
              <a:rPr lang="en-US" altLang="en-US" sz="4800" b="1" u="sng"/>
            </a:br>
            <a:br>
              <a:rPr lang="en-US" altLang="en-US" sz="4800" b="1" u="sng"/>
            </a:br>
            <a:br>
              <a:rPr lang="en-US" altLang="en-US" sz="4800" b="1" u="sng"/>
            </a:br>
            <a:br>
              <a:rPr lang="en-US" altLang="en-US" sz="4800" b="1" u="sng"/>
            </a:br>
            <a:r>
              <a:rPr lang="en-US" altLang="en-US" sz="6000" b="1"/>
              <a:t>DUI LAW</a:t>
            </a:r>
            <a:br>
              <a:rPr lang="en-US" altLang="en-US" sz="6000" b="1"/>
            </a:br>
            <a:r>
              <a:rPr lang="en-US" altLang="en-US" sz="6000" b="1"/>
              <a:t>UPDATE</a:t>
            </a:r>
            <a:br>
              <a:rPr lang="en-US" altLang="en-US" sz="4800"/>
            </a:br>
            <a:endParaRPr lang="en-US" altLang="en-US" sz="4800"/>
          </a:p>
        </p:txBody>
      </p:sp>
      <p:sp>
        <p:nvSpPr>
          <p:cNvPr id="16387" name="Slide Number Placeholder 1">
            <a:extLst>
              <a:ext uri="{FF2B5EF4-FFF2-40B4-BE49-F238E27FC236}">
                <a16:creationId xmlns:a16="http://schemas.microsoft.com/office/drawing/2014/main" id="{C9CD88E6-339B-4A7C-8B0B-ECF82E56C99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711AC05A-6CFA-4D4C-A3CC-E8FBBF2A522B}" type="slidenum">
              <a:rPr lang="en-US" altLang="en-US" smtClean="0">
                <a:latin typeface="Arial" panose="020B0604020202020204" pitchFamily="34" charset="0"/>
              </a:rPr>
              <a:pPr/>
              <a:t>24</a:t>
            </a:fld>
            <a:endParaRPr lang="en-US" altLang="en-US">
              <a:latin typeface="Arial" panose="020B0604020202020204" pitchFamily="34" charset="0"/>
            </a:endParaRPr>
          </a:p>
        </p:txBody>
      </p:sp>
      <p:pic>
        <p:nvPicPr>
          <p:cNvPr id="16388" name="Picture 2">
            <a:extLst>
              <a:ext uri="{FF2B5EF4-FFF2-40B4-BE49-F238E27FC236}">
                <a16:creationId xmlns:a16="http://schemas.microsoft.com/office/drawing/2014/main" id="{83F39FC4-D4FF-2B05-5D53-1C442751A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851526"/>
            <a:ext cx="854868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3">
            <a:extLst>
              <a:ext uri="{FF2B5EF4-FFF2-40B4-BE49-F238E27FC236}">
                <a16:creationId xmlns:a16="http://schemas.microsoft.com/office/drawing/2014/main" id="{C62A7AB1-1B50-74A9-14FD-88F5AB70DDE1}"/>
              </a:ext>
            </a:extLst>
          </p:cNvPr>
          <p:cNvGraphicFramePr>
            <a:graphicFrameLocks noGrp="1"/>
          </p:cNvGraphicFramePr>
          <p:nvPr/>
        </p:nvGraphicFramePr>
        <p:xfrm>
          <a:off x="2286000" y="4084638"/>
          <a:ext cx="7848600" cy="1554472"/>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1554162">
                <a:tc>
                  <a:txBody>
                    <a:bodyPr/>
                    <a:lstStyle/>
                    <a:p>
                      <a:r>
                        <a:rPr lang="en-US" sz="2400" cap="small" baseline="0" dirty="0">
                          <a:solidFill>
                            <a:schemeClr val="tx1"/>
                          </a:solidFill>
                        </a:rPr>
                        <a:t>Rick Ryczek</a:t>
                      </a:r>
                    </a:p>
                    <a:p>
                      <a:r>
                        <a:rPr lang="en-US" sz="2400" dirty="0">
                          <a:solidFill>
                            <a:schemeClr val="tx1"/>
                          </a:solidFill>
                          <a:hlinkClick r:id="rId4"/>
                        </a:rPr>
                        <a:t>rick@goodbyedui.com</a:t>
                      </a:r>
                      <a:endParaRPr lang="en-US" sz="2400" dirty="0">
                        <a:solidFill>
                          <a:schemeClr val="tx1"/>
                        </a:solidFill>
                      </a:endParaRPr>
                    </a:p>
                    <a:p>
                      <a:r>
                        <a:rPr lang="en-US" sz="2400" dirty="0">
                          <a:solidFill>
                            <a:schemeClr val="tx1"/>
                          </a:solidFill>
                        </a:rPr>
                        <a:t>(678) 376-5541</a:t>
                      </a:r>
                    </a:p>
                  </a:txBody>
                  <a:tcPr marT="45716" marB="45716">
                    <a:noFill/>
                  </a:tcPr>
                </a:tc>
                <a:tc>
                  <a:txBody>
                    <a:bodyPr/>
                    <a:lstStyle/>
                    <a:p>
                      <a:r>
                        <a:rPr lang="en-US" sz="2400" cap="small" baseline="0" dirty="0">
                          <a:solidFill>
                            <a:schemeClr val="tx1"/>
                          </a:solidFill>
                        </a:rPr>
                        <a:t>Ben Sessions</a:t>
                      </a:r>
                    </a:p>
                    <a:p>
                      <a:r>
                        <a:rPr lang="en-US" sz="2400" dirty="0">
                          <a:solidFill>
                            <a:schemeClr val="tx1"/>
                          </a:solidFill>
                          <a:hlinkClick r:id="rId5"/>
                        </a:rPr>
                        <a:t>ben@thesessionslawfirm.com</a:t>
                      </a:r>
                      <a:endParaRPr lang="en-US" sz="2400" dirty="0">
                        <a:solidFill>
                          <a:schemeClr val="tx1"/>
                        </a:solidFill>
                      </a:endParaRPr>
                    </a:p>
                    <a:p>
                      <a:r>
                        <a:rPr lang="en-US" sz="2400" dirty="0">
                          <a:solidFill>
                            <a:schemeClr val="tx1"/>
                          </a:solidFill>
                        </a:rPr>
                        <a:t>(470) 225-7710</a:t>
                      </a:r>
                    </a:p>
                  </a:txBody>
                  <a:tcPr marT="45716" marB="45716">
                    <a:noFill/>
                  </a:tcPr>
                </a:tc>
                <a:extLst>
                  <a:ext uri="{0D108BD9-81ED-4DB2-BD59-A6C34878D82A}">
                    <a16:rowId xmlns:a16="http://schemas.microsoft.com/office/drawing/2014/main" val="10000"/>
                  </a:ext>
                </a:extLst>
              </a:tr>
            </a:tbl>
          </a:graphicData>
        </a:graphic>
      </p:graphicFrame>
    </p:spTree>
  </p:cSld>
  <p:clrMapOvr>
    <a:masterClrMapping/>
  </p:clrMapOvr>
  <p:transition spd="med">
    <p:fade thruBlk="1"/>
    <p:sndAc>
      <p:stSnd loop="1">
        <p:snd r:embed="rId2" name="siren08.wav"/>
      </p:stSnd>
    </p:sndAc>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a:extLst>
              <a:ext uri="{FF2B5EF4-FFF2-40B4-BE49-F238E27FC236}">
                <a16:creationId xmlns:a16="http://schemas.microsoft.com/office/drawing/2014/main" id="{94B0EBF2-24DF-61BB-0E78-A2447315F4DE}"/>
              </a:ext>
            </a:extLst>
          </p:cNvPr>
          <p:cNvSpPr txBox="1">
            <a:spLocks noChangeArrowheads="1"/>
          </p:cNvSpPr>
          <p:nvPr/>
        </p:nvSpPr>
        <p:spPr bwMode="auto">
          <a:xfrm>
            <a:off x="2628900" y="685801"/>
            <a:ext cx="6934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2400" b="1" dirty="0">
                <a:solidFill>
                  <a:schemeClr val="tx2"/>
                </a:solidFill>
              </a:rPr>
              <a:t>Waiver of Right to Counsel (</a:t>
            </a:r>
            <a:r>
              <a:rPr lang="en-US" altLang="en-US" sz="2400" b="1" i="1" dirty="0" err="1">
                <a:solidFill>
                  <a:schemeClr val="tx2"/>
                </a:solidFill>
              </a:rPr>
              <a:t>Faretta</a:t>
            </a:r>
            <a:r>
              <a:rPr lang="en-US" altLang="en-US" sz="2400" b="1" i="1" dirty="0">
                <a:solidFill>
                  <a:schemeClr val="tx2"/>
                </a:solidFill>
              </a:rPr>
              <a:t>)</a:t>
            </a:r>
            <a:endParaRPr lang="en-US" altLang="en-US" sz="2400" b="1" dirty="0">
              <a:solidFill>
                <a:schemeClr val="tx2"/>
              </a:solidFill>
            </a:endParaRPr>
          </a:p>
          <a:p>
            <a:r>
              <a:rPr lang="en-US" altLang="en-US" b="1" dirty="0"/>
              <a:t>     </a:t>
            </a:r>
          </a:p>
        </p:txBody>
      </p:sp>
      <p:sp>
        <p:nvSpPr>
          <p:cNvPr id="16387" name="TextBox 2">
            <a:extLst>
              <a:ext uri="{FF2B5EF4-FFF2-40B4-BE49-F238E27FC236}">
                <a16:creationId xmlns:a16="http://schemas.microsoft.com/office/drawing/2014/main" id="{D71C198F-F4F0-13D4-E0DF-7491B7D189B5}"/>
              </a:ext>
            </a:extLst>
          </p:cNvPr>
          <p:cNvSpPr txBox="1">
            <a:spLocks noChangeArrowheads="1"/>
          </p:cNvSpPr>
          <p:nvPr/>
        </p:nvSpPr>
        <p:spPr bwMode="auto">
          <a:xfrm>
            <a:off x="462987" y="1424465"/>
            <a:ext cx="11516810" cy="4955203"/>
          </a:xfrm>
          <a:prstGeom prst="rect">
            <a:avLst/>
          </a:prstGeom>
          <a:solidFill>
            <a:schemeClr val="tx1"/>
          </a:solidFill>
          <a:ln>
            <a:noFill/>
          </a:ln>
        </p:spPr>
        <p:txBody>
          <a:bodyPr wrap="squar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defRPr/>
            </a:pPr>
            <a:r>
              <a:rPr lang="en-US" altLang="en-US" sz="2000" dirty="0">
                <a:solidFill>
                  <a:srgbClr val="373739"/>
                </a:solidFill>
                <a:latin typeface="+mj-lt"/>
                <a:cs typeface="Times New Roman" panose="02020603050405020304" pitchFamily="18" charset="0"/>
              </a:rPr>
              <a:t>Focus: Did the Defendant knowingly and intelligently waived his right to counsel.  </a:t>
            </a:r>
          </a:p>
          <a:p>
            <a:pPr>
              <a:defRPr/>
            </a:pPr>
            <a:endParaRPr lang="en-US" altLang="en-US" sz="2000" dirty="0">
              <a:solidFill>
                <a:srgbClr val="373739"/>
              </a:solidFill>
              <a:latin typeface="+mj-lt"/>
              <a:cs typeface="Times New Roman" panose="02020603050405020304" pitchFamily="18" charset="0"/>
            </a:endParaRPr>
          </a:p>
          <a:p>
            <a:pPr>
              <a:defRPr/>
            </a:pPr>
            <a:r>
              <a:rPr lang="en-US" altLang="en-US" sz="2000" dirty="0">
                <a:solidFill>
                  <a:srgbClr val="373739"/>
                </a:solidFill>
                <a:latin typeface="+mj-lt"/>
                <a:cs typeface="Times New Roman" panose="02020603050405020304" pitchFamily="18" charset="0"/>
              </a:rPr>
              <a:t>Defendant chose to waive his or her right to counsel after being made aware of same</a:t>
            </a:r>
          </a:p>
          <a:p>
            <a:pPr>
              <a:defRPr/>
            </a:pPr>
            <a:r>
              <a:rPr lang="en-US" altLang="en-US" sz="2000" dirty="0">
                <a:solidFill>
                  <a:srgbClr val="373739"/>
                </a:solidFill>
                <a:latin typeface="+mj-lt"/>
                <a:cs typeface="Times New Roman" panose="02020603050405020304" pitchFamily="18" charset="0"/>
              </a:rPr>
              <a:t>	-the dangers of proceeding </a:t>
            </a:r>
            <a:r>
              <a:rPr lang="en-US" altLang="en-US" sz="2000" i="1" dirty="0">
                <a:solidFill>
                  <a:srgbClr val="373739"/>
                </a:solidFill>
                <a:latin typeface="+mj-lt"/>
                <a:cs typeface="Times New Roman" panose="02020603050405020304" pitchFamily="18" charset="0"/>
              </a:rPr>
              <a:t>pro se</a:t>
            </a:r>
            <a:r>
              <a:rPr lang="en-US" altLang="en-US" sz="2000" dirty="0">
                <a:solidFill>
                  <a:srgbClr val="373739"/>
                </a:solidFill>
                <a:latin typeface="+mj-lt"/>
                <a:cs typeface="Times New Roman" panose="02020603050405020304" pitchFamily="18" charset="0"/>
              </a:rPr>
              <a:t>; </a:t>
            </a:r>
          </a:p>
          <a:p>
            <a:pPr>
              <a:defRPr/>
            </a:pPr>
            <a:endParaRPr lang="en-US" altLang="en-US" sz="2000" dirty="0">
              <a:solidFill>
                <a:srgbClr val="373739"/>
              </a:solidFill>
              <a:latin typeface="+mj-lt"/>
              <a:cs typeface="Times New Roman" panose="02020603050405020304" pitchFamily="18" charset="0"/>
            </a:endParaRPr>
          </a:p>
          <a:p>
            <a:pPr>
              <a:defRPr/>
            </a:pPr>
            <a:r>
              <a:rPr lang="en-US" altLang="en-US" sz="2000" dirty="0">
                <a:solidFill>
                  <a:srgbClr val="373739"/>
                </a:solidFill>
                <a:latin typeface="+mj-lt"/>
                <a:cs typeface="Times New Roman" panose="02020603050405020304" pitchFamily="18" charset="0"/>
              </a:rPr>
              <a:t>	-the defendant was adequately informed of the nature of the charges 	against him or her;</a:t>
            </a:r>
          </a:p>
          <a:p>
            <a:pPr>
              <a:defRPr/>
            </a:pPr>
            <a:endParaRPr lang="en-US" altLang="en-US" sz="2000" dirty="0">
              <a:solidFill>
                <a:srgbClr val="373739"/>
              </a:solidFill>
              <a:latin typeface="+mj-lt"/>
              <a:cs typeface="Times New Roman" panose="02020603050405020304" pitchFamily="18" charset="0"/>
            </a:endParaRPr>
          </a:p>
          <a:p>
            <a:pPr>
              <a:defRPr/>
            </a:pPr>
            <a:r>
              <a:rPr lang="en-US" altLang="en-US" sz="2000" dirty="0">
                <a:solidFill>
                  <a:srgbClr val="373739"/>
                </a:solidFill>
                <a:latin typeface="+mj-lt"/>
                <a:cs typeface="Times New Roman" panose="02020603050405020304" pitchFamily="18" charset="0"/>
              </a:rPr>
              <a:t>	-the possible punishments the defendant faced; </a:t>
            </a:r>
          </a:p>
          <a:p>
            <a:pPr>
              <a:defRPr/>
            </a:pPr>
            <a:endParaRPr lang="en-US" altLang="en-US" sz="2000" dirty="0">
              <a:solidFill>
                <a:srgbClr val="373739"/>
              </a:solidFill>
              <a:latin typeface="+mj-lt"/>
              <a:cs typeface="Times New Roman" panose="02020603050405020304" pitchFamily="18" charset="0"/>
            </a:endParaRPr>
          </a:p>
          <a:p>
            <a:pPr>
              <a:defRPr/>
            </a:pPr>
            <a:r>
              <a:rPr lang="en-US" altLang="en-US" sz="2000" dirty="0">
                <a:solidFill>
                  <a:srgbClr val="373739"/>
                </a:solidFill>
                <a:latin typeface="+mj-lt"/>
                <a:cs typeface="Times New Roman" panose="02020603050405020304" pitchFamily="18" charset="0"/>
              </a:rPr>
              <a:t>	-and any other circumstances that might affect the defendant’s ability to 	adequately represent him- or herself.</a:t>
            </a:r>
          </a:p>
          <a:p>
            <a:pPr>
              <a:defRPr/>
            </a:pPr>
            <a:endParaRPr lang="en-US" altLang="en-US" sz="2000" dirty="0">
              <a:solidFill>
                <a:srgbClr val="373739"/>
              </a:solidFill>
              <a:latin typeface="+mj-lt"/>
              <a:cs typeface="Times New Roman" panose="02020603050405020304" pitchFamily="18" charset="0"/>
            </a:endParaRPr>
          </a:p>
          <a:p>
            <a:pPr algn="r">
              <a:defRPr/>
            </a:pPr>
            <a:r>
              <a:rPr lang="en-US" altLang="en-US" sz="2000" dirty="0">
                <a:solidFill>
                  <a:srgbClr val="373739"/>
                </a:solidFill>
                <a:latin typeface="+mj-lt"/>
                <a:cs typeface="Times New Roman" panose="02020603050405020304" pitchFamily="18" charset="0"/>
              </a:rPr>
              <a:t>	</a:t>
            </a:r>
            <a:r>
              <a:rPr lang="en-US" altLang="en-US" sz="2000" i="1" dirty="0">
                <a:solidFill>
                  <a:srgbClr val="373739"/>
                </a:solidFill>
                <a:latin typeface="+mj-lt"/>
                <a:cs typeface="Times New Roman" panose="02020603050405020304" pitchFamily="18" charset="0"/>
              </a:rPr>
              <a:t>Leggett v. State</a:t>
            </a:r>
            <a:r>
              <a:rPr lang="en-US" altLang="en-US" sz="2000" dirty="0">
                <a:solidFill>
                  <a:srgbClr val="373739"/>
                </a:solidFill>
                <a:latin typeface="+mj-lt"/>
                <a:cs typeface="Times New Roman" panose="02020603050405020304" pitchFamily="18" charset="0"/>
              </a:rPr>
              <a:t>, 354 Ga. App. 877, 842 S.E.2d 313 (2020)</a:t>
            </a:r>
            <a:endParaRPr lang="en-US" altLang="en-US" sz="2000" dirty="0">
              <a:solidFill>
                <a:srgbClr val="000000"/>
              </a:solidFill>
              <a:latin typeface="+mj-lt"/>
              <a:ea typeface="ヒラギノ角ゴ Pro W3"/>
              <a:cs typeface="ヒラギノ角ゴ Pro W3"/>
            </a:endParaRPr>
          </a:p>
          <a:p>
            <a:pPr algn="r">
              <a:defRPr/>
            </a:pPr>
            <a:endParaRPr lang="en-US" altLang="en-US" dirty="0">
              <a:solidFill>
                <a:srgbClr val="373739"/>
              </a:solidFill>
              <a:latin typeface="Georgia" panose="02040502050405020303" pitchFamily="18" charset="0"/>
              <a:cs typeface="Times New Roman" panose="02020603050405020304" pitchFamily="18" charset="0"/>
            </a:endParaRPr>
          </a:p>
          <a:p>
            <a:pPr>
              <a:defRPr/>
            </a:pPr>
            <a:r>
              <a:rPr lang="en-US" altLang="en-US" dirty="0">
                <a:solidFill>
                  <a:srgbClr val="373739"/>
                </a:solidFill>
                <a:latin typeface="Georgia" panose="02040502050405020303" pitchFamily="18" charset="0"/>
                <a:cs typeface="Times New Roman" panose="02020603050405020304" pitchFamily="18" charset="0"/>
              </a:rPr>
              <a:t>		 </a:t>
            </a:r>
            <a:endParaRPr lang="en-US" altLang="en-US" dirty="0"/>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a:extLst>
              <a:ext uri="{FF2B5EF4-FFF2-40B4-BE49-F238E27FC236}">
                <a16:creationId xmlns:a16="http://schemas.microsoft.com/office/drawing/2014/main" id="{4638D0D3-CEEB-FFCB-3325-6EE50A25F424}"/>
              </a:ext>
            </a:extLst>
          </p:cNvPr>
          <p:cNvSpPr txBox="1">
            <a:spLocks noChangeArrowheads="1"/>
          </p:cNvSpPr>
          <p:nvPr/>
        </p:nvSpPr>
        <p:spPr bwMode="auto">
          <a:xfrm>
            <a:off x="2628900" y="685801"/>
            <a:ext cx="6934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2400" b="1" dirty="0">
                <a:solidFill>
                  <a:schemeClr val="tx2"/>
                </a:solidFill>
              </a:rPr>
              <a:t>Waiver of Right to Counsel (</a:t>
            </a:r>
            <a:r>
              <a:rPr lang="en-US" altLang="en-US" sz="2400" b="1" i="1" dirty="0" err="1">
                <a:solidFill>
                  <a:schemeClr val="tx2"/>
                </a:solidFill>
              </a:rPr>
              <a:t>Faretta</a:t>
            </a:r>
            <a:r>
              <a:rPr lang="en-US" altLang="en-US" sz="2400" b="1" i="1" dirty="0">
                <a:solidFill>
                  <a:schemeClr val="tx2"/>
                </a:solidFill>
              </a:rPr>
              <a:t>)</a:t>
            </a:r>
            <a:endParaRPr lang="en-US" altLang="en-US" sz="2400" b="1" dirty="0">
              <a:solidFill>
                <a:schemeClr val="tx2"/>
              </a:solidFill>
            </a:endParaRPr>
          </a:p>
          <a:p>
            <a:r>
              <a:rPr lang="en-US" altLang="en-US" b="1" dirty="0"/>
              <a:t>     </a:t>
            </a:r>
          </a:p>
        </p:txBody>
      </p:sp>
      <p:sp>
        <p:nvSpPr>
          <p:cNvPr id="19459" name="TextBox 2">
            <a:extLst>
              <a:ext uri="{FF2B5EF4-FFF2-40B4-BE49-F238E27FC236}">
                <a16:creationId xmlns:a16="http://schemas.microsoft.com/office/drawing/2014/main" id="{13C209AC-72AD-BFC1-2ED9-EBEE83E6CD35}"/>
              </a:ext>
            </a:extLst>
          </p:cNvPr>
          <p:cNvSpPr txBox="1">
            <a:spLocks noChangeArrowheads="1"/>
          </p:cNvSpPr>
          <p:nvPr/>
        </p:nvSpPr>
        <p:spPr bwMode="auto">
          <a:xfrm>
            <a:off x="1905000" y="1752601"/>
            <a:ext cx="83820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dirty="0">
              <a:solidFill>
                <a:srgbClr val="373739"/>
              </a:solidFill>
              <a:latin typeface="Georgia" panose="02040502050405020303" pitchFamily="18" charset="0"/>
              <a:cs typeface="Times New Roman" panose="02020603050405020304" pitchFamily="18" charset="0"/>
            </a:endParaRPr>
          </a:p>
          <a:p>
            <a:pPr algn="ctr"/>
            <a:r>
              <a:rPr lang="en-US" altLang="en-US" sz="2800" dirty="0">
                <a:latin typeface="Georgia" panose="02040502050405020303" pitchFamily="18" charset="0"/>
                <a:cs typeface="Times New Roman" panose="02020603050405020304" pitchFamily="18" charset="0"/>
              </a:rPr>
              <a:t>Look at this sample: </a:t>
            </a:r>
          </a:p>
          <a:p>
            <a:pPr algn="ctr"/>
            <a:endParaRPr lang="en-US" altLang="en-US" sz="2800" dirty="0">
              <a:latin typeface="Georgia" panose="02040502050405020303" pitchFamily="18" charset="0"/>
              <a:cs typeface="Times New Roman" panose="02020603050405020304" pitchFamily="18" charset="0"/>
            </a:endParaRPr>
          </a:p>
          <a:p>
            <a:pPr algn="ctr"/>
            <a:r>
              <a:rPr lang="en-US" altLang="en-US" sz="2800" dirty="0">
                <a:latin typeface="Georgia" panose="02040502050405020303"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https://georgiacourts.gov/wp-content/uploads/2019/08/Waiver-of-Counsel-Faretta-Parrott.doc</a:t>
            </a:r>
            <a:endParaRPr lang="en-US" altLang="en-US" sz="2800" dirty="0">
              <a:latin typeface="Georgia" panose="02040502050405020303" pitchFamily="18" charset="0"/>
              <a:cs typeface="Times New Roman" panose="02020603050405020304" pitchFamily="18" charset="0"/>
            </a:endParaRPr>
          </a:p>
          <a:p>
            <a:pPr algn="ctr"/>
            <a:endParaRPr lang="en-US" altLang="en-US" sz="2800" dirty="0">
              <a:latin typeface="Georgia" panose="02040502050405020303" pitchFamily="18" charset="0"/>
              <a:cs typeface="Times New Roman" panose="02020603050405020304" pitchFamily="18" charset="0"/>
            </a:endParaRPr>
          </a:p>
          <a:p>
            <a:pPr algn="ctr"/>
            <a:r>
              <a:rPr lang="en-US" altLang="en-US" sz="2800" dirty="0">
                <a:latin typeface="Georgia" panose="02040502050405020303" pitchFamily="18" charset="0"/>
                <a:cs typeface="Times New Roman" panose="02020603050405020304" pitchFamily="18" charset="0"/>
              </a:rPr>
              <a:t>It’s staggering.</a:t>
            </a:r>
          </a:p>
          <a:p>
            <a:r>
              <a:rPr lang="en-US" altLang="en-US" dirty="0">
                <a:solidFill>
                  <a:srgbClr val="373739"/>
                </a:solidFill>
                <a:latin typeface="Georgia" panose="02040502050405020303" pitchFamily="18" charset="0"/>
                <a:cs typeface="Times New Roman" panose="02020603050405020304" pitchFamily="18" charset="0"/>
              </a:rPr>
              <a:t>		 </a:t>
            </a:r>
            <a:endParaRPr lang="en-US" altLang="en-US" dirty="0"/>
          </a:p>
        </p:txBody>
      </p:sp>
      <p:sp>
        <p:nvSpPr>
          <p:cNvPr id="19460" name="Slide Number Placeholder 3">
            <a:extLst>
              <a:ext uri="{FF2B5EF4-FFF2-40B4-BE49-F238E27FC236}">
                <a16:creationId xmlns:a16="http://schemas.microsoft.com/office/drawing/2014/main" id="{860754B4-1046-F860-048B-8E1939129CA2}"/>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07077BB6-B5D3-4550-A084-DFACDA8A9B9C}" type="slidenum">
              <a:rPr lang="en-US" altLang="en-US" smtClean="0">
                <a:latin typeface="Arial" panose="020B0604020202020204" pitchFamily="34" charset="0"/>
              </a:rPr>
              <a:pPr/>
              <a:t>26</a:t>
            </a:fld>
            <a:endParaRPr lang="en-US" altLang="en-US">
              <a:latin typeface="Arial" panose="020B0604020202020204" pitchFamily="34" charset="0"/>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a:extLst>
              <a:ext uri="{FF2B5EF4-FFF2-40B4-BE49-F238E27FC236}">
                <a16:creationId xmlns:a16="http://schemas.microsoft.com/office/drawing/2014/main" id="{33CBE16D-179D-5AE3-F3E3-2E863827BB79}"/>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E2578DD3-870B-4BB2-9529-6CFC2154253F}" type="slidenum">
              <a:rPr lang="en-US" altLang="en-US" smtClean="0">
                <a:latin typeface="Arial" panose="020B0604020202020204" pitchFamily="34" charset="0"/>
              </a:rPr>
              <a:pPr/>
              <a:t>27</a:t>
            </a:fld>
            <a:endParaRPr lang="en-US" altLang="en-US">
              <a:latin typeface="Arial" panose="020B0604020202020204" pitchFamily="34" charset="0"/>
            </a:endParaRPr>
          </a:p>
        </p:txBody>
      </p:sp>
      <p:pic>
        <p:nvPicPr>
          <p:cNvPr id="21507" name="Picture 2" descr="A picture containing text, screenshot, font, number&#10;&#10;Description automatically generated">
            <a:extLst>
              <a:ext uri="{FF2B5EF4-FFF2-40B4-BE49-F238E27FC236}">
                <a16:creationId xmlns:a16="http://schemas.microsoft.com/office/drawing/2014/main" id="{1B48A96A-D8C1-3437-3B6E-F8128393B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475" y="284164"/>
            <a:ext cx="6115050" cy="628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1">
            <a:extLst>
              <a:ext uri="{FF2B5EF4-FFF2-40B4-BE49-F238E27FC236}">
                <a16:creationId xmlns:a16="http://schemas.microsoft.com/office/drawing/2014/main" id="{5AE04C03-6ED7-990F-F60B-D776CADE5FC0}"/>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496B0C3F-2543-4921-8049-D1B6A7EC8981}" type="slidenum">
              <a:rPr lang="en-US" altLang="en-US" smtClean="0">
                <a:latin typeface="Arial" panose="020B0604020202020204" pitchFamily="34" charset="0"/>
              </a:rPr>
              <a:pPr/>
              <a:t>28</a:t>
            </a:fld>
            <a:endParaRPr lang="en-US" altLang="en-US">
              <a:latin typeface="Arial" panose="020B0604020202020204" pitchFamily="34" charset="0"/>
            </a:endParaRPr>
          </a:p>
        </p:txBody>
      </p:sp>
      <p:sp>
        <p:nvSpPr>
          <p:cNvPr id="4" name="TextBox 3">
            <a:extLst>
              <a:ext uri="{FF2B5EF4-FFF2-40B4-BE49-F238E27FC236}">
                <a16:creationId xmlns:a16="http://schemas.microsoft.com/office/drawing/2014/main" id="{6464D69A-C4DF-8C8F-1EEF-8D281E175FFD}"/>
              </a:ext>
            </a:extLst>
          </p:cNvPr>
          <p:cNvSpPr txBox="1"/>
          <p:nvPr/>
        </p:nvSpPr>
        <p:spPr>
          <a:xfrm>
            <a:off x="1943100" y="1424465"/>
            <a:ext cx="8305800" cy="5262979"/>
          </a:xfrm>
          <a:prstGeom prst="rect">
            <a:avLst/>
          </a:prstGeom>
          <a:solidFill>
            <a:schemeClr val="tx1"/>
          </a:solidFill>
        </p:spPr>
        <p:txBody>
          <a:bodyPr>
            <a:spAutoFit/>
          </a:bodyPr>
          <a:lstStyle/>
          <a:p>
            <a:pPr>
              <a:defRPr/>
            </a:pPr>
            <a:r>
              <a:rPr lang="en-US" sz="2800" i="1" dirty="0" err="1">
                <a:solidFill>
                  <a:srgbClr val="1D2228"/>
                </a:solidFill>
                <a:latin typeface="+mj-lt"/>
              </a:rPr>
              <a:t>Balbosa</a:t>
            </a:r>
            <a:r>
              <a:rPr lang="en-US" sz="2800" i="1" dirty="0">
                <a:solidFill>
                  <a:srgbClr val="1D2228"/>
                </a:solidFill>
                <a:latin typeface="+mj-lt"/>
              </a:rPr>
              <a:t> v. State </a:t>
            </a:r>
            <a:r>
              <a:rPr lang="en-US" sz="2800" dirty="0">
                <a:solidFill>
                  <a:srgbClr val="1D2228"/>
                </a:solidFill>
                <a:latin typeface="+mj-lt"/>
              </a:rPr>
              <a:t>275 Ga. 574 (2002).</a:t>
            </a:r>
          </a:p>
          <a:p>
            <a:pPr>
              <a:defRPr/>
            </a:pPr>
            <a:endParaRPr lang="en-US" sz="2800" dirty="0">
              <a:solidFill>
                <a:srgbClr val="1D2228"/>
              </a:solidFill>
              <a:latin typeface="+mj-lt"/>
            </a:endParaRPr>
          </a:p>
          <a:p>
            <a:pPr>
              <a:defRPr/>
            </a:pPr>
            <a:r>
              <a:rPr lang="en-US" sz="2800" dirty="0">
                <a:solidFill>
                  <a:srgbClr val="1D2228"/>
                </a:solidFill>
                <a:latin typeface="+mj-lt"/>
              </a:rPr>
              <a:t>Conduct a colloquy with defendant himself, and should inform the defendant that </a:t>
            </a:r>
          </a:p>
          <a:p>
            <a:pPr>
              <a:defRPr/>
            </a:pPr>
            <a:endParaRPr lang="en-US" sz="2800" dirty="0">
              <a:solidFill>
                <a:srgbClr val="1D2228"/>
              </a:solidFill>
              <a:latin typeface="+mj-lt"/>
            </a:endParaRPr>
          </a:p>
          <a:p>
            <a:pPr marL="742950" indent="-742950">
              <a:buFontTx/>
              <a:buAutoNum type="arabicParenBoth"/>
              <a:defRPr/>
            </a:pPr>
            <a:r>
              <a:rPr lang="en-US" sz="2800" dirty="0">
                <a:solidFill>
                  <a:srgbClr val="1D2228"/>
                </a:solidFill>
                <a:latin typeface="+mj-lt"/>
              </a:rPr>
              <a:t>12  (6) members of the community jury, </a:t>
            </a:r>
          </a:p>
          <a:p>
            <a:pPr marL="742950" indent="-742950">
              <a:buFontTx/>
              <a:buAutoNum type="arabicParenBoth"/>
              <a:defRPr/>
            </a:pPr>
            <a:r>
              <a:rPr lang="en-US" sz="2800" dirty="0">
                <a:solidFill>
                  <a:srgbClr val="1D2228"/>
                </a:solidFill>
                <a:latin typeface="+mj-lt"/>
              </a:rPr>
              <a:t>the defendant may take part in jury selection, </a:t>
            </a:r>
          </a:p>
          <a:p>
            <a:pPr marL="742950" indent="-742950">
              <a:buFontTx/>
              <a:buAutoNum type="arabicParenBoth"/>
              <a:defRPr/>
            </a:pPr>
            <a:r>
              <a:rPr lang="en-US" sz="2800" dirty="0">
                <a:solidFill>
                  <a:srgbClr val="1D2228"/>
                </a:solidFill>
                <a:latin typeface="+mj-lt"/>
              </a:rPr>
              <a:t>jury verdict must be unanimous, and </a:t>
            </a:r>
          </a:p>
          <a:p>
            <a:pPr marL="742950" indent="-742950">
              <a:buFontTx/>
              <a:buAutoNum type="arabicParenBoth"/>
              <a:defRPr/>
            </a:pPr>
            <a:r>
              <a:rPr lang="en-US" sz="2800" dirty="0">
                <a:solidFill>
                  <a:srgbClr val="1D2228"/>
                </a:solidFill>
                <a:latin typeface="+mj-lt"/>
              </a:rPr>
              <a:t>the court alone decides guilt or </a:t>
            </a:r>
            <a:r>
              <a:rPr lang="en-US" sz="2800" i="1" dirty="0">
                <a:solidFill>
                  <a:srgbClr val="1D2228"/>
                </a:solidFill>
                <a:latin typeface="+mj-lt"/>
              </a:rPr>
              <a:t>innocence (!)</a:t>
            </a:r>
            <a:r>
              <a:rPr lang="en-US" sz="2800" dirty="0">
                <a:solidFill>
                  <a:srgbClr val="1D2228"/>
                </a:solidFill>
                <a:latin typeface="+mj-lt"/>
              </a:rPr>
              <a:t> citing </a:t>
            </a:r>
            <a:r>
              <a:rPr lang="en-US" sz="2800" i="1" dirty="0">
                <a:solidFill>
                  <a:srgbClr val="1D2228"/>
                </a:solidFill>
                <a:latin typeface="+mj-lt"/>
              </a:rPr>
              <a:t>U.S. v. Duarte-Higareda</a:t>
            </a:r>
            <a:r>
              <a:rPr lang="en-US" sz="2800" dirty="0">
                <a:solidFill>
                  <a:srgbClr val="1D2228"/>
                </a:solidFill>
                <a:latin typeface="+mj-lt"/>
              </a:rPr>
              <a:t>, 113 F.3d 1000 (9th Cir. 1997).</a:t>
            </a:r>
            <a:endParaRPr lang="en-US" sz="2800" dirty="0">
              <a:latin typeface="+mj-lt"/>
            </a:endParaRPr>
          </a:p>
        </p:txBody>
      </p:sp>
      <p:sp>
        <p:nvSpPr>
          <p:cNvPr id="23556" name="TextBox 1">
            <a:extLst>
              <a:ext uri="{FF2B5EF4-FFF2-40B4-BE49-F238E27FC236}">
                <a16:creationId xmlns:a16="http://schemas.microsoft.com/office/drawing/2014/main" id="{515CD55C-EB46-8420-7701-AE31A938A112}"/>
              </a:ext>
            </a:extLst>
          </p:cNvPr>
          <p:cNvSpPr txBox="1">
            <a:spLocks noChangeArrowheads="1"/>
          </p:cNvSpPr>
          <p:nvPr/>
        </p:nvSpPr>
        <p:spPr bwMode="auto">
          <a:xfrm>
            <a:off x="2628900" y="685801"/>
            <a:ext cx="6934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2400" b="1" dirty="0">
                <a:solidFill>
                  <a:schemeClr val="tx2"/>
                </a:solidFill>
              </a:rPr>
              <a:t>Waiver of Right to Jury</a:t>
            </a:r>
          </a:p>
          <a:p>
            <a:r>
              <a:rPr lang="en-US" altLang="en-US" b="1"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Box 3">
            <a:extLst>
              <a:ext uri="{FF2B5EF4-FFF2-40B4-BE49-F238E27FC236}">
                <a16:creationId xmlns:a16="http://schemas.microsoft.com/office/drawing/2014/main" id="{3416029D-3CF7-0864-EE30-D7044B1C55B1}"/>
              </a:ext>
            </a:extLst>
          </p:cNvPr>
          <p:cNvSpPr txBox="1">
            <a:spLocks noChangeArrowheads="1"/>
          </p:cNvSpPr>
          <p:nvPr/>
        </p:nvSpPr>
        <p:spPr bwMode="auto">
          <a:xfrm>
            <a:off x="821803" y="2305049"/>
            <a:ext cx="10625559" cy="1384995"/>
          </a:xfrm>
          <a:prstGeom prst="rect">
            <a:avLst/>
          </a:prstGeom>
          <a:solidFill>
            <a:schemeClr val="tx1"/>
          </a:solidFill>
          <a:ln>
            <a:noFill/>
          </a:ln>
        </p:spPr>
        <p:txBody>
          <a:bodyPr wrap="squar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defRPr/>
            </a:pPr>
            <a:r>
              <a:rPr lang="en-US" altLang="en-US" sz="2800" dirty="0">
                <a:solidFill>
                  <a:srgbClr val="373739"/>
                </a:solidFill>
                <a:latin typeface="+mn-lt"/>
              </a:rPr>
              <a:t>What’s a right without a remedy? </a:t>
            </a:r>
          </a:p>
          <a:p>
            <a:pPr>
              <a:defRPr/>
            </a:pPr>
            <a:endParaRPr lang="en-US" altLang="en-US" sz="2800" i="1" dirty="0">
              <a:solidFill>
                <a:srgbClr val="373739"/>
              </a:solidFill>
              <a:latin typeface="+mn-lt"/>
            </a:endParaRPr>
          </a:p>
          <a:p>
            <a:pPr>
              <a:defRPr/>
            </a:pPr>
            <a:r>
              <a:rPr lang="en-US" altLang="en-US" sz="2800" i="1" dirty="0">
                <a:solidFill>
                  <a:srgbClr val="373739"/>
                </a:solidFill>
                <a:latin typeface="+mn-lt"/>
              </a:rPr>
              <a:t>Evans – </a:t>
            </a:r>
            <a:r>
              <a:rPr lang="en-US" altLang="en-US" sz="2800" dirty="0">
                <a:solidFill>
                  <a:srgbClr val="373739"/>
                </a:solidFill>
                <a:latin typeface="+mn-lt"/>
              </a:rPr>
              <a:t>State has no right to appeal. 287 Ga. 63 (2007)</a:t>
            </a:r>
            <a:endParaRPr lang="en-US" altLang="en-US" sz="2800" i="1" dirty="0">
              <a:solidFill>
                <a:srgbClr val="373739"/>
              </a:solidFill>
              <a:latin typeface="+mn-lt"/>
            </a:endParaRPr>
          </a:p>
        </p:txBody>
      </p:sp>
      <p:sp>
        <p:nvSpPr>
          <p:cNvPr id="21508" name="TextBox 5">
            <a:extLst>
              <a:ext uri="{FF2B5EF4-FFF2-40B4-BE49-F238E27FC236}">
                <a16:creationId xmlns:a16="http://schemas.microsoft.com/office/drawing/2014/main" id="{083B1E2E-EF8B-7ACB-D414-FCFE6B6D1A72}"/>
              </a:ext>
            </a:extLst>
          </p:cNvPr>
          <p:cNvSpPr txBox="1">
            <a:spLocks noChangeArrowheads="1"/>
          </p:cNvSpPr>
          <p:nvPr/>
        </p:nvSpPr>
        <p:spPr bwMode="auto">
          <a:xfrm>
            <a:off x="1001261" y="609601"/>
            <a:ext cx="9203189" cy="830997"/>
          </a:xfrm>
          <a:prstGeom prst="rect">
            <a:avLst/>
          </a:prstGeom>
          <a:solidFill>
            <a:schemeClr val="tx1"/>
          </a:solidFill>
          <a:ln>
            <a:noFill/>
          </a:ln>
        </p:spPr>
        <p:txBody>
          <a:bodyPr wrap="squar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defRPr/>
            </a:pPr>
            <a:endParaRPr lang="en-US" altLang="en-US" sz="2400" b="1" dirty="0">
              <a:solidFill>
                <a:srgbClr val="373739"/>
              </a:solidFill>
              <a:latin typeface="+mj-lt"/>
            </a:endParaRPr>
          </a:p>
          <a:p>
            <a:pPr>
              <a:defRPr/>
            </a:pPr>
            <a:r>
              <a:rPr lang="en-US" altLang="en-US" sz="2400" b="1" dirty="0">
                <a:solidFill>
                  <a:srgbClr val="373739"/>
                </a:solidFill>
                <a:latin typeface="+mj-lt"/>
              </a:rPr>
              <a:t>Can you conduct a bench trial over the State’s objection?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t>General Demurrers</a:t>
            </a:r>
          </a:p>
        </p:txBody>
      </p:sp>
      <p:sp>
        <p:nvSpPr>
          <p:cNvPr id="3" name="Content Placeholder 2">
            <a:extLst>
              <a:ext uri="{FF2B5EF4-FFF2-40B4-BE49-F238E27FC236}">
                <a16:creationId xmlns:a16="http://schemas.microsoft.com/office/drawing/2014/main" id="{022EAE45-0D59-6A78-704E-6A0F47186220}"/>
              </a:ext>
            </a:extLst>
          </p:cNvPr>
          <p:cNvSpPr>
            <a:spLocks noGrp="1"/>
          </p:cNvSpPr>
          <p:nvPr>
            <p:ph idx="1"/>
          </p:nvPr>
        </p:nvSpPr>
        <p:spPr>
          <a:xfrm>
            <a:off x="148282" y="2052918"/>
            <a:ext cx="7253416" cy="4483806"/>
          </a:xfrm>
        </p:spPr>
        <p:txBody>
          <a:bodyPr>
            <a:normAutofit/>
          </a:bodyPr>
          <a:lstStyle/>
          <a:p>
            <a:r>
              <a:rPr lang="en-US" dirty="0">
                <a:highlight>
                  <a:srgbClr val="808000"/>
                </a:highlight>
              </a:rPr>
              <a:t>GENERAL DEMURRERS</a:t>
            </a:r>
          </a:p>
          <a:p>
            <a:r>
              <a:rPr lang="en-US" b="0" i="0" dirty="0">
                <a:solidFill>
                  <a:schemeClr val="tx1"/>
                </a:solidFill>
                <a:effectLst/>
                <a:latin typeface="+mj-lt"/>
              </a:rPr>
              <a:t>A </a:t>
            </a:r>
            <a:r>
              <a:rPr lang="en-US" b="1" i="0" dirty="0">
                <a:solidFill>
                  <a:schemeClr val="tx1"/>
                </a:solidFill>
                <a:effectLst/>
                <a:latin typeface="+mj-lt"/>
              </a:rPr>
              <a:t>general</a:t>
            </a:r>
            <a:r>
              <a:rPr lang="en-US" b="0" i="0" dirty="0">
                <a:solidFill>
                  <a:schemeClr val="tx1"/>
                </a:solidFill>
                <a:effectLst/>
                <a:latin typeface="+mj-lt"/>
              </a:rPr>
              <a:t> demurrer should be granted when an accusation fails to charge the accused with any act made a crime by the law.</a:t>
            </a:r>
          </a:p>
          <a:p>
            <a:r>
              <a:rPr lang="en-US" b="0" i="0" dirty="0">
                <a:solidFill>
                  <a:schemeClr val="tx1"/>
                </a:solidFill>
                <a:effectLst/>
                <a:latin typeface="+mj-lt"/>
              </a:rPr>
              <a:t>A </a:t>
            </a:r>
            <a:r>
              <a:rPr lang="en-US" b="1" i="0" dirty="0">
                <a:solidFill>
                  <a:schemeClr val="tx1"/>
                </a:solidFill>
                <a:effectLst/>
                <a:latin typeface="+mj-lt"/>
              </a:rPr>
              <a:t>general</a:t>
            </a:r>
            <a:r>
              <a:rPr lang="en-US" b="0" i="0" dirty="0">
                <a:solidFill>
                  <a:schemeClr val="tx1"/>
                </a:solidFill>
                <a:effectLst/>
                <a:latin typeface="+mj-lt"/>
              </a:rPr>
              <a:t> demurrer challenges the validity of an accusation by asserting that the substance of the accusation is legally insufficient to charge any crime. The true test of the sufficiency of an indictment to withstand a </a:t>
            </a:r>
            <a:r>
              <a:rPr lang="en-US" b="1" i="0" dirty="0">
                <a:solidFill>
                  <a:schemeClr val="tx1"/>
                </a:solidFill>
                <a:effectLst/>
                <a:latin typeface="+mj-lt"/>
              </a:rPr>
              <a:t>general</a:t>
            </a:r>
            <a:r>
              <a:rPr lang="en-US" b="0" i="0" dirty="0">
                <a:solidFill>
                  <a:schemeClr val="tx1"/>
                </a:solidFill>
                <a:effectLst/>
                <a:latin typeface="+mj-lt"/>
              </a:rPr>
              <a:t> demurrer is found in the answer to the question: Can the defendant admit the charge as made and still be innocent? If he can, the indictment is fatally defective.</a:t>
            </a:r>
            <a:endParaRPr lang="en-US" dirty="0">
              <a:solidFill>
                <a:schemeClr val="tx1"/>
              </a:solidFill>
              <a:latin typeface="+mj-lt"/>
            </a:endParaRPr>
          </a:p>
          <a:p>
            <a:pPr marL="0" indent="0">
              <a:buNone/>
            </a:pPr>
            <a:r>
              <a:rPr lang="en-US" i="1" dirty="0">
                <a:solidFill>
                  <a:schemeClr val="tx1"/>
                </a:solidFill>
                <a:latin typeface="+mj-lt"/>
              </a:rPr>
              <a:t>State v. Freeman</a:t>
            </a:r>
            <a:r>
              <a:rPr lang="en-US" dirty="0">
                <a:solidFill>
                  <a:schemeClr val="tx1"/>
                </a:solidFill>
                <a:latin typeface="+mj-lt"/>
              </a:rPr>
              <a:t>, 349 Ga. App. 94 (2019)</a:t>
            </a:r>
          </a:p>
          <a:p>
            <a:endParaRPr lang="en-US" dirty="0">
              <a:highlight>
                <a:srgbClr val="808000"/>
              </a:highlight>
            </a:endParaRPr>
          </a:p>
          <a:p>
            <a:endParaRPr lang="en-US" dirty="0"/>
          </a:p>
          <a:p>
            <a:pPr lvl="1"/>
            <a:endParaRPr lang="en-US" dirty="0"/>
          </a:p>
        </p:txBody>
      </p:sp>
      <p:pic>
        <p:nvPicPr>
          <p:cNvPr id="1026" name="Picture 2" descr="Don't look like an amateur lawyer: Pronounce &quot;Demurrer&quot; correctly! - YouTube">
            <a:extLst>
              <a:ext uri="{FF2B5EF4-FFF2-40B4-BE49-F238E27FC236}">
                <a16:creationId xmlns:a16="http://schemas.microsoft.com/office/drawing/2014/main" id="{8BB4D7B8-81E6-4661-B77E-CAA3EC4A2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0617" y="2275340"/>
            <a:ext cx="4202006" cy="31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125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General Demurrers OR Special Demurrer? </a:t>
            </a:r>
          </a:p>
        </p:txBody>
      </p:sp>
      <p:sp>
        <p:nvSpPr>
          <p:cNvPr id="5" name="Rectangle 1">
            <a:extLst>
              <a:ext uri="{FF2B5EF4-FFF2-40B4-BE49-F238E27FC236}">
                <a16:creationId xmlns:a16="http://schemas.microsoft.com/office/drawing/2014/main" id="{3ACC494F-27AF-635C-ACF2-791468F7A8F5}"/>
              </a:ext>
            </a:extLst>
          </p:cNvPr>
          <p:cNvSpPr>
            <a:spLocks noChangeArrowheads="1"/>
          </p:cNvSpPr>
          <p:nvPr/>
        </p:nvSpPr>
        <p:spPr bwMode="auto">
          <a:xfrm>
            <a:off x="737509" y="3602165"/>
            <a:ext cx="10716982" cy="23083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ource Sans Pro" panose="020B0503030403020204" pitchFamily="34" charset="0"/>
              </a:rPr>
              <a:t>In </a:t>
            </a:r>
            <a:r>
              <a:rPr kumimoji="0" lang="en-US" altLang="en-US" sz="1800" b="0" i="1" u="none" strike="noStrike" cap="none" normalizeH="0" baseline="0" dirty="0" err="1">
                <a:ln>
                  <a:noFill/>
                </a:ln>
                <a:solidFill>
                  <a:srgbClr val="3D3D3D"/>
                </a:solidFill>
                <a:effectLst/>
                <a:latin typeface="Source Sans Pro" panose="020B0503030403020204" pitchFamily="34" charset="0"/>
              </a:rPr>
              <a:t>Slinkard</a:t>
            </a:r>
            <a:r>
              <a:rPr kumimoji="0" lang="en-US" altLang="en-US" sz="1800" b="0" i="0" u="none" strike="noStrike" cap="none" normalizeH="0" baseline="0" dirty="0">
                <a:ln>
                  <a:noFill/>
                </a:ln>
                <a:solidFill>
                  <a:srgbClr val="000000"/>
                </a:solidFill>
                <a:effectLst/>
                <a:latin typeface="Source Sans Pro" panose="020B0503030403020204" pitchFamily="34" charset="0"/>
              </a:rPr>
              <a:t>, supra, the defendant argued, as Strickland does in the instant case, that his uniform traffic citation was deficient because it did not contain the essential elements of the crime charged, namely driving under the influence.  259 Ga. App. at 757 (1) (c), 577 S.E.2d 825. This Court held that the claim was not preserved for review because the defendant had not argued this by way of general demurrer or a motion in arrest of judgment.</a:t>
            </a:r>
            <a:r>
              <a:rPr kumimoji="0" lang="en-US" altLang="en-US" sz="900" b="0" i="0" u="none" strike="noStrike" cap="none" normalizeH="0" baseline="0" dirty="0">
                <a:ln>
                  <a:noFill/>
                </a:ln>
                <a:solidFill>
                  <a:srgbClr val="000000"/>
                </a:solidFill>
                <a:effectLst/>
                <a:latin typeface="Source Sans Pro" panose="020B0503030403020204" pitchFamily="34" charset="0"/>
              </a:rPr>
              <a:t>  </a:t>
            </a:r>
            <a:r>
              <a:rPr kumimoji="0" lang="en-US" altLang="en-US" sz="1800" b="0" i="0" u="none" strike="noStrike" cap="none" normalizeH="0" baseline="0" dirty="0">
                <a:ln>
                  <a:noFill/>
                </a:ln>
                <a:solidFill>
                  <a:srgbClr val="000000"/>
                </a:solidFill>
                <a:effectLst/>
                <a:latin typeface="Source Sans Pro" panose="020B0503030403020204" pitchFamily="34" charset="0"/>
              </a:rPr>
              <a:t>Id. at 757 (1) (c) (I), 577 S.E.2d 825. </a:t>
            </a:r>
            <a:br>
              <a:rPr kumimoji="0" lang="en-US" altLang="en-US" sz="1800" b="0" i="0" u="none" strike="noStrike" cap="none" normalizeH="0" baseline="0" dirty="0">
                <a:ln>
                  <a:noFill/>
                </a:ln>
                <a:solidFill>
                  <a:srgbClr val="000000"/>
                </a:solidFill>
                <a:effectLst/>
                <a:latin typeface="Source Sans Pro" panose="020B0503030403020204" pitchFamily="34" charset="0"/>
              </a:rPr>
            </a:br>
            <a:br>
              <a:rPr kumimoji="0" lang="en-US" altLang="en-US" sz="1800" b="0" i="0" u="none" strike="noStrike" cap="none" normalizeH="0" baseline="0" dirty="0">
                <a:ln>
                  <a:noFill/>
                </a:ln>
                <a:solidFill>
                  <a:srgbClr val="000000"/>
                </a:solidFill>
                <a:effectLst/>
                <a:latin typeface="Source Sans Pro" panose="020B0503030403020204" pitchFamily="34" charset="0"/>
              </a:rPr>
            </a:br>
            <a:endParaRPr kumimoji="0" lang="en-US" altLang="en-US" sz="1800" b="0" i="0" u="none" strike="noStrike" cap="none" normalizeH="0" baseline="0" dirty="0">
              <a:ln>
                <a:noFill/>
              </a:ln>
              <a:solidFill>
                <a:srgbClr val="000000"/>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1" strike="noStrike" cap="none" normalizeH="0" baseline="0" dirty="0">
                <a:ln>
                  <a:noFill/>
                </a:ln>
                <a:solidFill>
                  <a:srgbClr val="3D3D3D"/>
                </a:solidFill>
                <a:effectLst/>
                <a:latin typeface="Source Sans Pro" panose="020B0503030403020204" pitchFamily="34" charset="0"/>
              </a:rPr>
              <a:t>Strickland v. State</a:t>
            </a:r>
            <a:r>
              <a:rPr kumimoji="0" lang="en-US" altLang="en-US" sz="1800" b="0" i="0" u="none" strike="noStrike" cap="none" normalizeH="0" baseline="0" dirty="0">
                <a:ln>
                  <a:noFill/>
                </a:ln>
                <a:solidFill>
                  <a:srgbClr val="000000"/>
                </a:solidFill>
                <a:effectLst/>
                <a:latin typeface="Source Sans Pro" panose="020B0503030403020204" pitchFamily="34" charset="0"/>
              </a:rPr>
              <a:t>, 349 Ga. App. 673, 679, 824 S.E.2d 555, 560 (2019)</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146" name="Picture 2">
            <a:extLst>
              <a:ext uri="{FF2B5EF4-FFF2-40B4-BE49-F238E27FC236}">
                <a16:creationId xmlns:a16="http://schemas.microsoft.com/office/drawing/2014/main" id="{D24B75F8-23F1-3A43-9378-415EAD039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4927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a:extLst>
              <a:ext uri="{FF2B5EF4-FFF2-40B4-BE49-F238E27FC236}">
                <a16:creationId xmlns:a16="http://schemas.microsoft.com/office/drawing/2014/main" id="{0DB1A088-964C-14EE-FBDA-F65A73567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74225" y="-54927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E9EAD64-B35C-166F-5EAA-1338D6F03E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14813" y="-549275"/>
            <a:ext cx="152400" cy="152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A1F023-C0E0-A2EF-A268-C97A9F8DC9A7}"/>
              </a:ext>
            </a:extLst>
          </p:cNvPr>
          <p:cNvSpPr txBox="1"/>
          <p:nvPr/>
        </p:nvSpPr>
        <p:spPr>
          <a:xfrm>
            <a:off x="1297577" y="2304439"/>
            <a:ext cx="9326880" cy="553998"/>
          </a:xfrm>
          <a:prstGeom prst="rect">
            <a:avLst/>
          </a:prstGeom>
          <a:noFill/>
        </p:spPr>
        <p:txBody>
          <a:bodyPr wrap="square" rtlCol="0">
            <a:spAutoFit/>
          </a:bodyPr>
          <a:lstStyle/>
          <a:p>
            <a:pPr algn="ctr"/>
            <a:r>
              <a:rPr lang="en-US" altLang="en-US" sz="3000" dirty="0">
                <a:latin typeface="Arial" panose="020B0604020202020204" pitchFamily="34" charset="0"/>
              </a:rPr>
              <a:t>Things have changed </a:t>
            </a:r>
            <a:r>
              <a:rPr lang="en-US" altLang="en-US" sz="3000" b="1" u="sng" dirty="0">
                <a:latin typeface="Arial" panose="020B0604020202020204" pitchFamily="34" charset="0"/>
              </a:rPr>
              <a:t>A LOT </a:t>
            </a:r>
            <a:r>
              <a:rPr lang="en-US" altLang="en-US" sz="3000" dirty="0">
                <a:latin typeface="Arial" panose="020B0604020202020204" pitchFamily="34" charset="0"/>
              </a:rPr>
              <a:t>in the last 4 years or so:</a:t>
            </a:r>
            <a:endParaRPr kumimoji="0" lang="en-US" altLang="en-US" sz="30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4219475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0" name="Rectangle 8199">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8202" name="Rectangle 8201">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204"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a:xfrm>
            <a:off x="648930" y="629267"/>
            <a:ext cx="9252154" cy="1016654"/>
          </a:xfrm>
        </p:spPr>
        <p:txBody>
          <a:bodyPr vert="horz" lIns="91440" tIns="45720" rIns="91440" bIns="45720" rtlCol="0" anchor="t">
            <a:normAutofit/>
          </a:bodyPr>
          <a:lstStyle/>
          <a:p>
            <a:pPr>
              <a:lnSpc>
                <a:spcPct val="90000"/>
              </a:lnSpc>
            </a:pPr>
            <a:r>
              <a:rPr lang="en-US" sz="3300" b="0" i="0" kern="1200">
                <a:solidFill>
                  <a:srgbClr val="EBEBEB"/>
                </a:solidFill>
                <a:latin typeface="+mj-lt"/>
                <a:ea typeface="+mj-ea"/>
                <a:cs typeface="+mj-cs"/>
              </a:rPr>
              <a:t>General Demurrer OR Special Demurrer? Things have changed a lot since 2019…</a:t>
            </a:r>
          </a:p>
        </p:txBody>
      </p:sp>
      <p:sp useBgFill="1">
        <p:nvSpPr>
          <p:cNvPr id="8206" name="Freeform: Shape 8205">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3" name="Rectangle 1">
            <a:extLst>
              <a:ext uri="{FF2B5EF4-FFF2-40B4-BE49-F238E27FC236}">
                <a16:creationId xmlns:a16="http://schemas.microsoft.com/office/drawing/2014/main" id="{3E65646E-C05A-19A1-EE0B-4C15BF1836BC}"/>
              </a:ext>
            </a:extLst>
          </p:cNvPr>
          <p:cNvSpPr>
            <a:spLocks noChangeArrowheads="1"/>
          </p:cNvSpPr>
          <p:nvPr/>
        </p:nvSpPr>
        <p:spPr bwMode="auto">
          <a:xfrm>
            <a:off x="648931" y="2548281"/>
            <a:ext cx="5122606" cy="3658689"/>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0" fontAlgn="base">
              <a:lnSpc>
                <a:spcPct val="90000"/>
              </a:lnSpc>
              <a:spcBef>
                <a:spcPts val="1000"/>
              </a:spcBef>
              <a:buClr>
                <a:schemeClr val="bg2">
                  <a:lumMod val="40000"/>
                  <a:lumOff val="60000"/>
                </a:schemeClr>
              </a:buClr>
              <a:buSzPct val="80000"/>
              <a:tabLst/>
            </a:pPr>
            <a:r>
              <a:rPr kumimoji="0" lang="en-US" altLang="en-US" u="none" strike="noStrike" cap="none" normalizeH="0" baseline="0" dirty="0">
                <a:ln>
                  <a:noFill/>
                </a:ln>
                <a:effectLst/>
                <a:latin typeface="+mj-lt"/>
                <a:ea typeface="+mj-ea"/>
                <a:cs typeface="+mj-cs"/>
              </a:rPr>
              <a:t>And Jackson explicitly overruled this Court's opinions in </a:t>
            </a:r>
            <a:r>
              <a:rPr kumimoji="0" lang="en-US" altLang="en-US" u="none" strike="noStrike" cap="none" normalizeH="0" baseline="0" dirty="0" err="1">
                <a:ln>
                  <a:noFill/>
                </a:ln>
                <a:effectLst/>
                <a:latin typeface="+mj-lt"/>
                <a:ea typeface="+mj-ea"/>
                <a:cs typeface="+mj-cs"/>
              </a:rPr>
              <a:t>Slinkard</a:t>
            </a:r>
            <a:r>
              <a:rPr kumimoji="0" lang="en-US" altLang="en-US" u="none" strike="noStrike" cap="none" normalizeH="0" baseline="0" dirty="0">
                <a:ln>
                  <a:noFill/>
                </a:ln>
                <a:effectLst/>
                <a:latin typeface="+mj-lt"/>
                <a:ea typeface="+mj-ea"/>
                <a:cs typeface="+mj-cs"/>
              </a:rPr>
              <a:t> and Shelton to the extent they relied on this proposition. Jackson, 301 Ga. at 140 (1), 800 S.E.2d 356 (overruling opinions “to the extent they hold that an indictment alleging merely that the accused's acts were in violation of a specified criminal Code section is not defective”).</a:t>
            </a:r>
            <a:br>
              <a:rPr kumimoji="0" lang="en-US" altLang="en-US" u="none" strike="noStrike" cap="none" normalizeH="0" baseline="0" dirty="0">
                <a:ln>
                  <a:noFill/>
                </a:ln>
                <a:effectLst/>
                <a:latin typeface="+mj-lt"/>
                <a:ea typeface="+mj-ea"/>
                <a:cs typeface="+mj-cs"/>
              </a:rPr>
            </a:br>
            <a:br>
              <a:rPr kumimoji="0" lang="en-US" altLang="en-US" u="none" strike="noStrike" cap="none" normalizeH="0" baseline="0" dirty="0">
                <a:ln>
                  <a:noFill/>
                </a:ln>
                <a:effectLst/>
                <a:latin typeface="+mj-lt"/>
                <a:ea typeface="+mj-ea"/>
                <a:cs typeface="+mj-cs"/>
              </a:rPr>
            </a:br>
            <a:endParaRPr kumimoji="0" lang="en-US" altLang="en-US" u="none" strike="noStrike" cap="none" normalizeH="0" baseline="0" dirty="0">
              <a:ln>
                <a:noFill/>
              </a:ln>
              <a:effectLst/>
              <a:latin typeface="+mj-lt"/>
              <a:ea typeface="+mj-ea"/>
              <a:cs typeface="+mj-cs"/>
            </a:endParaRPr>
          </a:p>
          <a:p>
            <a:pPr marL="0" marR="0" lvl="0" indent="0" fontAlgn="base">
              <a:lnSpc>
                <a:spcPct val="90000"/>
              </a:lnSpc>
              <a:spcBef>
                <a:spcPts val="1000"/>
              </a:spcBef>
              <a:buClr>
                <a:schemeClr val="bg2">
                  <a:lumMod val="40000"/>
                  <a:lumOff val="60000"/>
                </a:schemeClr>
              </a:buClr>
              <a:buSzPct val="80000"/>
              <a:tabLst/>
            </a:pPr>
            <a:r>
              <a:rPr kumimoji="0" lang="en-US" altLang="en-US" i="1" strike="noStrike" cap="none" normalizeH="0" baseline="0" dirty="0">
                <a:ln>
                  <a:noFill/>
                </a:ln>
                <a:effectLst/>
                <a:latin typeface="+mj-lt"/>
                <a:ea typeface="+mj-ea"/>
                <a:cs typeface="+mj-cs"/>
              </a:rPr>
              <a:t>Strickland v. State</a:t>
            </a:r>
            <a:r>
              <a:rPr kumimoji="0" lang="en-US" altLang="en-US" u="none" strike="noStrike" cap="none" normalizeH="0" baseline="0" dirty="0">
                <a:ln>
                  <a:noFill/>
                </a:ln>
                <a:effectLst/>
                <a:latin typeface="+mj-lt"/>
                <a:ea typeface="+mj-ea"/>
                <a:cs typeface="+mj-cs"/>
              </a:rPr>
              <a:t>, 349 Ga. App. 673, 679, 824 S.E.2d 555, 560 (2019).</a:t>
            </a:r>
          </a:p>
        </p:txBody>
      </p:sp>
      <p:pic>
        <p:nvPicPr>
          <p:cNvPr id="2050" name="Picture 2" descr="This&quot; vs. &quot;That&quot; in the English Grammar | LanGeek">
            <a:extLst>
              <a:ext uri="{FF2B5EF4-FFF2-40B4-BE49-F238E27FC236}">
                <a16:creationId xmlns:a16="http://schemas.microsoft.com/office/drawing/2014/main" id="{6B0686AA-4254-4152-1FA9-3E64084179D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1916" y="2565385"/>
            <a:ext cx="5451627" cy="362780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D24B75F8-23F1-3A43-9378-415EAD0391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54927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a:extLst>
              <a:ext uri="{FF2B5EF4-FFF2-40B4-BE49-F238E27FC236}">
                <a16:creationId xmlns:a16="http://schemas.microsoft.com/office/drawing/2014/main" id="{0DB1A088-964C-14EE-FBDA-F65A735673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74225" y="-54927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E9EAD64-B35C-166F-5EAA-1338D6F03E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14813" y="-54927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a:extLst>
              <a:ext uri="{FF2B5EF4-FFF2-40B4-BE49-F238E27FC236}">
                <a16:creationId xmlns:a16="http://schemas.microsoft.com/office/drawing/2014/main" id="{02B330E2-45FF-9772-230D-493E87532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8775" y="-54927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a:extLst>
              <a:ext uri="{FF2B5EF4-FFF2-40B4-BE49-F238E27FC236}">
                <a16:creationId xmlns:a16="http://schemas.microsoft.com/office/drawing/2014/main" id="{81C765FA-4A61-8BA9-7A13-AA0E4CFE2E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6263" y="-549275"/>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60154"/>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EEC4-6A9C-08E0-C1AE-1E021DC327E8}"/>
              </a:ext>
            </a:extLst>
          </p:cNvPr>
          <p:cNvSpPr>
            <a:spLocks noGrp="1"/>
          </p:cNvSpPr>
          <p:nvPr>
            <p:ph type="title"/>
          </p:nvPr>
        </p:nvSpPr>
        <p:spPr/>
        <p:txBody>
          <a:bodyPr/>
          <a:lstStyle/>
          <a:p>
            <a:r>
              <a:rPr lang="en-US" dirty="0"/>
              <a:t>General Demurrers</a:t>
            </a:r>
          </a:p>
        </p:txBody>
      </p:sp>
      <p:sp>
        <p:nvSpPr>
          <p:cNvPr id="3" name="Content Placeholder 2">
            <a:extLst>
              <a:ext uri="{FF2B5EF4-FFF2-40B4-BE49-F238E27FC236}">
                <a16:creationId xmlns:a16="http://schemas.microsoft.com/office/drawing/2014/main" id="{022EAE45-0D59-6A78-704E-6A0F47186220}"/>
              </a:ext>
            </a:extLst>
          </p:cNvPr>
          <p:cNvSpPr>
            <a:spLocks noGrp="1"/>
          </p:cNvSpPr>
          <p:nvPr>
            <p:ph idx="1"/>
          </p:nvPr>
        </p:nvSpPr>
        <p:spPr>
          <a:xfrm>
            <a:off x="148282" y="2052918"/>
            <a:ext cx="7253416" cy="4483806"/>
          </a:xfrm>
        </p:spPr>
        <p:txBody>
          <a:bodyPr>
            <a:normAutofit/>
          </a:bodyPr>
          <a:lstStyle/>
          <a:p>
            <a:r>
              <a:rPr lang="en-US" dirty="0">
                <a:highlight>
                  <a:srgbClr val="808000"/>
                </a:highlight>
              </a:rPr>
              <a:t>GENERAL DEMURRERS</a:t>
            </a:r>
          </a:p>
          <a:p>
            <a:r>
              <a:rPr lang="en-US" dirty="0">
                <a:highlight>
                  <a:srgbClr val="808000"/>
                </a:highlight>
              </a:rPr>
              <a:t>These will generally be raised mid-trial. </a:t>
            </a:r>
          </a:p>
          <a:p>
            <a:endParaRPr lang="en-US" dirty="0">
              <a:highlight>
                <a:srgbClr val="808000"/>
              </a:highlight>
            </a:endParaRPr>
          </a:p>
          <a:p>
            <a:endParaRPr lang="en-US" dirty="0"/>
          </a:p>
          <a:p>
            <a:pPr lvl="1"/>
            <a:endParaRPr lang="en-US" dirty="0"/>
          </a:p>
        </p:txBody>
      </p:sp>
      <p:sp>
        <p:nvSpPr>
          <p:cNvPr id="5" name="Rectangle 1">
            <a:extLst>
              <a:ext uri="{FF2B5EF4-FFF2-40B4-BE49-F238E27FC236}">
                <a16:creationId xmlns:a16="http://schemas.microsoft.com/office/drawing/2014/main" id="{5915AE34-A35C-E22E-B34F-8D9B0702E12C}"/>
              </a:ext>
            </a:extLst>
          </p:cNvPr>
          <p:cNvSpPr>
            <a:spLocks noChangeArrowheads="1"/>
          </p:cNvSpPr>
          <p:nvPr/>
        </p:nvSpPr>
        <p:spPr bwMode="auto">
          <a:xfrm>
            <a:off x="308457" y="3279158"/>
            <a:ext cx="11284453"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ource Sans Pro" panose="020B0503030403020204" pitchFamily="34" charset="0"/>
              </a:rPr>
              <a:t>A general demurrer may also be raised in the form of a motion in arrest of judgment after a verdict in the same term of court. See </a:t>
            </a:r>
            <a:r>
              <a:rPr kumimoji="0" lang="en-US" altLang="en-US" sz="1800" b="0" i="1" u="none" strike="noStrike" cap="none" normalizeH="0" baseline="0" dirty="0">
                <a:ln>
                  <a:noFill/>
                </a:ln>
                <a:solidFill>
                  <a:srgbClr val="3D3D3D"/>
                </a:solidFill>
                <a:effectLst/>
                <a:latin typeface="Source Sans Pro" panose="020B0503030403020204" pitchFamily="34" charset="0"/>
              </a:rPr>
              <a:t>State v. Eubanks</a:t>
            </a:r>
            <a:r>
              <a:rPr kumimoji="0" lang="en-US" altLang="en-US" sz="1800" b="0" i="0" u="none" strike="noStrike" cap="none" normalizeH="0" baseline="0" dirty="0">
                <a:ln>
                  <a:noFill/>
                </a:ln>
                <a:solidFill>
                  <a:srgbClr val="000000"/>
                </a:solidFill>
                <a:effectLst/>
                <a:latin typeface="Source Sans Pro" panose="020B0503030403020204" pitchFamily="34" charset="0"/>
              </a:rPr>
              <a:t>, 239 Ga. 483, 485-86, 238 S.E.2d 38 (1977) (“[A] motion in arrest asserts that the indictment contains a defect on its face affecting the substance and real merits of the offense charged and voiding the indictment, such as failure to charge a necessary element of a crime.” (citation and punctuation omitted)).</a:t>
            </a:r>
            <a:br>
              <a:rPr kumimoji="0" lang="en-US" altLang="en-US" sz="1800" b="0" i="0" u="none" strike="noStrike" cap="none" normalizeH="0" baseline="0" dirty="0">
                <a:ln>
                  <a:noFill/>
                </a:ln>
                <a:solidFill>
                  <a:srgbClr val="000000"/>
                </a:solidFill>
                <a:effectLst/>
                <a:latin typeface="Source Sans Pro" panose="020B0503030403020204" pitchFamily="34" charset="0"/>
              </a:rPr>
            </a:br>
            <a:br>
              <a:rPr kumimoji="0" lang="en-US" altLang="en-US" sz="1800" b="0" i="0" u="none" strike="noStrike" cap="none" normalizeH="0" baseline="0" dirty="0">
                <a:ln>
                  <a:noFill/>
                </a:ln>
                <a:solidFill>
                  <a:srgbClr val="000000"/>
                </a:solidFill>
                <a:effectLst/>
                <a:latin typeface="Source Sans Pro" panose="020B0503030403020204" pitchFamily="34" charset="0"/>
              </a:rPr>
            </a:br>
            <a:endParaRPr kumimoji="0" lang="en-US" altLang="en-US" sz="1800" b="0" i="0" u="none" strike="noStrike" cap="none" normalizeH="0" baseline="0" dirty="0">
              <a:ln>
                <a:noFill/>
              </a:ln>
              <a:solidFill>
                <a:srgbClr val="000000"/>
              </a:solidFill>
              <a:effectLst/>
              <a:latin typeface="Source Sans Pro" panose="020B05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1" strike="noStrike" cap="none" normalizeH="0" baseline="0" dirty="0">
                <a:ln>
                  <a:noFill/>
                </a:ln>
                <a:solidFill>
                  <a:srgbClr val="3D3D3D"/>
                </a:solidFill>
                <a:effectLst/>
                <a:latin typeface="Source Sans Pro" panose="020B0503030403020204" pitchFamily="34" charset="0"/>
              </a:rPr>
              <a:t>State. v. Heath</a:t>
            </a:r>
            <a:r>
              <a:rPr kumimoji="0" lang="en-US" altLang="en-US" sz="1800" b="0" i="0" u="none" strike="noStrike" cap="none" normalizeH="0" baseline="0" dirty="0">
                <a:ln>
                  <a:noFill/>
                </a:ln>
                <a:solidFill>
                  <a:srgbClr val="000000"/>
                </a:solidFill>
                <a:effectLst/>
                <a:latin typeface="Source Sans Pro" panose="020B0503030403020204" pitchFamily="34" charset="0"/>
              </a:rPr>
              <a:t>, 308 Ga. 836, 840, 843 S.E.2d 801, 805 (2020)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extLst>
              <a:ext uri="{FF2B5EF4-FFF2-40B4-BE49-F238E27FC236}">
                <a16:creationId xmlns:a16="http://schemas.microsoft.com/office/drawing/2014/main" id="{77FE3B81-4587-386A-3E2A-1BD28DDB6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3288" y="-549275"/>
            <a:ext cx="152400" cy="1524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BF581568-2C24-1ACC-0B0A-AE623BF4AB10}"/>
              </a:ext>
            </a:extLst>
          </p:cNvPr>
          <p:cNvCxnSpPr>
            <a:cxnSpLocks/>
          </p:cNvCxnSpPr>
          <p:nvPr/>
        </p:nvCxnSpPr>
        <p:spPr>
          <a:xfrm flipH="1">
            <a:off x="5486400" y="1734207"/>
            <a:ext cx="4126518" cy="809296"/>
          </a:xfrm>
          <a:prstGeom prst="straightConnector1">
            <a:avLst/>
          </a:prstGeom>
          <a:ln w="85725">
            <a:tailEnd type="triangle"/>
          </a:ln>
        </p:spPr>
        <p:style>
          <a:lnRef idx="1">
            <a:schemeClr val="dk1"/>
          </a:lnRef>
          <a:fillRef idx="0">
            <a:schemeClr val="dk1"/>
          </a:fillRef>
          <a:effectRef idx="0">
            <a:schemeClr val="dk1"/>
          </a:effectRef>
          <a:fontRef idx="minor">
            <a:schemeClr val="tx1"/>
          </a:fontRef>
        </p:style>
      </p:cxnSp>
      <p:pic>
        <p:nvPicPr>
          <p:cNvPr id="3074" name="Picture 2" descr="The Deep Why – The Age of Thrivability">
            <a:extLst>
              <a:ext uri="{FF2B5EF4-FFF2-40B4-BE49-F238E27FC236}">
                <a16:creationId xmlns:a16="http://schemas.microsoft.com/office/drawing/2014/main" id="{96F5BE85-8F9E-E795-5352-6963C2122E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6063" y="1152983"/>
            <a:ext cx="4368800" cy="187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8294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hape 163">
            <a:extLst>
              <a:ext uri="{FF2B5EF4-FFF2-40B4-BE49-F238E27FC236}">
                <a16:creationId xmlns:a16="http://schemas.microsoft.com/office/drawing/2014/main" id="{C58D81D6-992D-0FD7-3DF6-B896FD40EBF0}"/>
              </a:ext>
            </a:extLst>
          </p:cNvPr>
          <p:cNvSpPr>
            <a:spLocks noGrp="1" noChangeArrowheads="1"/>
          </p:cNvSpPr>
          <p:nvPr>
            <p:ph type="title"/>
          </p:nvPr>
        </p:nvSpPr>
        <p:spPr>
          <a:xfrm>
            <a:off x="646111" y="452718"/>
            <a:ext cx="9404723" cy="716325"/>
          </a:xfrm>
        </p:spPr>
        <p:txBody>
          <a:bodyPr/>
          <a:lstStyle/>
          <a:p>
            <a:pPr algn="ctr"/>
            <a:r>
              <a:rPr lang="en-US" altLang="en-US" sz="3600" dirty="0"/>
              <a:t>ALS Agreements</a:t>
            </a:r>
          </a:p>
        </p:txBody>
      </p:sp>
      <p:sp>
        <p:nvSpPr>
          <p:cNvPr id="2" name="TextBox 1">
            <a:extLst>
              <a:ext uri="{FF2B5EF4-FFF2-40B4-BE49-F238E27FC236}">
                <a16:creationId xmlns:a16="http://schemas.microsoft.com/office/drawing/2014/main" id="{79938266-935B-9F2E-53CA-2580B5B79BA5}"/>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E67FE694-8330-10BF-A729-5647F707082C}"/>
              </a:ext>
            </a:extLst>
          </p:cNvPr>
          <p:cNvSpPr txBox="1"/>
          <p:nvPr/>
        </p:nvSpPr>
        <p:spPr>
          <a:xfrm>
            <a:off x="596989" y="1169043"/>
            <a:ext cx="10998021" cy="5386090"/>
          </a:xfrm>
          <a:prstGeom prst="rect">
            <a:avLst/>
          </a:prstGeom>
          <a:solidFill>
            <a:schemeClr val="tx1"/>
          </a:solidFill>
        </p:spPr>
        <p:txBody>
          <a:bodyPr wrap="square">
            <a:spAutoFit/>
          </a:bodyPr>
          <a:lstStyle/>
          <a:p>
            <a:pPr>
              <a:spcBef>
                <a:spcPts val="1200"/>
              </a:spcBef>
              <a:spcAft>
                <a:spcPts val="1200"/>
              </a:spcAft>
              <a:defRPr/>
            </a:pPr>
            <a:r>
              <a:rPr lang="en-US" sz="2400" dirty="0">
                <a:solidFill>
                  <a:srgbClr val="000000"/>
                </a:solidFill>
                <a:latin typeface="+mj-lt"/>
                <a:ea typeface="ヒラギノ角ゴ Pro W3"/>
              </a:rPr>
              <a:t>Defendant agreed to plead guilty in exchange for the officer withdrawing the Administrative License Suspension (ALS).</a:t>
            </a:r>
          </a:p>
          <a:p>
            <a:pPr>
              <a:spcBef>
                <a:spcPts val="1200"/>
              </a:spcBef>
              <a:spcAft>
                <a:spcPts val="1200"/>
              </a:spcAft>
              <a:defRPr/>
            </a:pPr>
            <a:r>
              <a:rPr lang="en-US" sz="2400" dirty="0">
                <a:solidFill>
                  <a:srgbClr val="000000"/>
                </a:solidFill>
                <a:latin typeface="+mj-lt"/>
                <a:ea typeface="ヒラギノ角ゴ Pro W3"/>
              </a:rPr>
              <a:t>He did not honor his agreement and wants a bench trial.  Can the State admit the Defendant’s ALS agreement into trial? </a:t>
            </a:r>
          </a:p>
          <a:p>
            <a:pPr>
              <a:spcBef>
                <a:spcPts val="1200"/>
              </a:spcBef>
              <a:spcAft>
                <a:spcPts val="1200"/>
              </a:spcAft>
              <a:defRPr/>
            </a:pPr>
            <a:r>
              <a:rPr lang="en-US" sz="2400" dirty="0">
                <a:solidFill>
                  <a:srgbClr val="000000"/>
                </a:solidFill>
                <a:latin typeface="+mj-lt"/>
                <a:ea typeface="ヒラギノ角ゴ Pro W3"/>
              </a:rPr>
              <a:t>Defendant argued that it did not provide notice that it could be used as evidence at trial.</a:t>
            </a:r>
          </a:p>
          <a:p>
            <a:pPr>
              <a:spcBef>
                <a:spcPts val="1200"/>
              </a:spcBef>
              <a:spcAft>
                <a:spcPts val="1200"/>
              </a:spcAft>
              <a:defRPr/>
            </a:pPr>
            <a:r>
              <a:rPr lang="en-US" sz="2400" dirty="0">
                <a:solidFill>
                  <a:srgbClr val="000000"/>
                </a:solidFill>
                <a:latin typeface="+mj-lt"/>
                <a:ea typeface="ヒラギノ角ゴ Pro W3"/>
              </a:rPr>
              <a:t>Even absent language that gives notice about possible use of a joint withdrawal at trial, ALS agreements to plead guilty are relevant to the underlying issue at trial and any prejudice is not outweighed by the probative value. </a:t>
            </a:r>
          </a:p>
          <a:p>
            <a:pPr>
              <a:spcBef>
                <a:spcPts val="1200"/>
              </a:spcBef>
              <a:spcAft>
                <a:spcPts val="1200"/>
              </a:spcAft>
              <a:defRPr/>
            </a:pPr>
            <a:r>
              <a:rPr lang="en-US" sz="2400" i="1" dirty="0">
                <a:solidFill>
                  <a:srgbClr val="000000"/>
                </a:solidFill>
                <a:latin typeface="+mj-lt"/>
                <a:ea typeface="ヒラギノ角ゴ Pro W3"/>
              </a:rPr>
              <a:t>Smith v. State</a:t>
            </a:r>
            <a:r>
              <a:rPr lang="en-US" sz="2400" dirty="0">
                <a:solidFill>
                  <a:srgbClr val="000000"/>
                </a:solidFill>
                <a:latin typeface="+mj-lt"/>
                <a:ea typeface="ヒラギノ角ゴ Pro W3"/>
              </a:rPr>
              <a:t>, 345 Ga. App. 43 (2018)</a:t>
            </a:r>
          </a:p>
        </p:txBody>
      </p:sp>
      <p:sp>
        <p:nvSpPr>
          <p:cNvPr id="26629" name="Slide Number Placeholder 3">
            <a:extLst>
              <a:ext uri="{FF2B5EF4-FFF2-40B4-BE49-F238E27FC236}">
                <a16:creationId xmlns:a16="http://schemas.microsoft.com/office/drawing/2014/main" id="{1E7F36F5-CDDE-0F8D-E9F9-5AA3D7B35845}"/>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34</a:t>
            </a:fld>
            <a:endParaRPr lang="en-US" altLang="en-US">
              <a:latin typeface="Arial" panose="020B0604020202020204" pitchFamily="34" charset="0"/>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hape 163">
            <a:extLst>
              <a:ext uri="{FF2B5EF4-FFF2-40B4-BE49-F238E27FC236}">
                <a16:creationId xmlns:a16="http://schemas.microsoft.com/office/drawing/2014/main" id="{FB2202DC-F50F-D181-D7CB-6F96F354737F}"/>
              </a:ext>
            </a:extLst>
          </p:cNvPr>
          <p:cNvSpPr>
            <a:spLocks noGrp="1" noChangeArrowheads="1"/>
          </p:cNvSpPr>
          <p:nvPr>
            <p:ph type="title"/>
          </p:nvPr>
        </p:nvSpPr>
        <p:spPr/>
        <p:txBody>
          <a:bodyPr/>
          <a:lstStyle/>
          <a:p>
            <a:pPr algn="ctr"/>
            <a:r>
              <a:rPr lang="en-US" altLang="en-US" sz="3600" dirty="0"/>
              <a:t>ALS Agreements</a:t>
            </a:r>
          </a:p>
        </p:txBody>
      </p:sp>
      <p:sp>
        <p:nvSpPr>
          <p:cNvPr id="2" name="TextBox 1">
            <a:extLst>
              <a:ext uri="{FF2B5EF4-FFF2-40B4-BE49-F238E27FC236}">
                <a16:creationId xmlns:a16="http://schemas.microsoft.com/office/drawing/2014/main" id="{CAE1170D-2929-0EDD-AE0D-E63A79511BDC}"/>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56824FCB-4626-ED04-4B67-2107DEC68697}"/>
              </a:ext>
            </a:extLst>
          </p:cNvPr>
          <p:cNvSpPr txBox="1"/>
          <p:nvPr/>
        </p:nvSpPr>
        <p:spPr>
          <a:xfrm>
            <a:off x="1790700" y="1992313"/>
            <a:ext cx="8610600" cy="2862322"/>
          </a:xfrm>
          <a:prstGeom prst="rect">
            <a:avLst/>
          </a:prstGeom>
          <a:solidFill>
            <a:schemeClr val="tx1"/>
          </a:solidFill>
        </p:spPr>
        <p:txBody>
          <a:bodyPr>
            <a:spAutoFit/>
          </a:bodyPr>
          <a:lstStyle/>
          <a:p>
            <a:pPr>
              <a:spcBef>
                <a:spcPts val="1200"/>
              </a:spcBef>
              <a:spcAft>
                <a:spcPts val="1200"/>
              </a:spcAft>
              <a:defRPr/>
            </a:pPr>
            <a:r>
              <a:rPr lang="en-US" sz="2400" dirty="0">
                <a:solidFill>
                  <a:srgbClr val="000000"/>
                </a:solidFill>
                <a:latin typeface="+mj-lt"/>
                <a:ea typeface="ヒラギノ角ゴ Pro W3"/>
              </a:rPr>
              <a:t>These are rare. </a:t>
            </a:r>
          </a:p>
          <a:p>
            <a:pPr>
              <a:spcBef>
                <a:spcPts val="1200"/>
              </a:spcBef>
              <a:spcAft>
                <a:spcPts val="1200"/>
              </a:spcAft>
              <a:defRPr/>
            </a:pPr>
            <a:endParaRPr lang="en-US" sz="2400" dirty="0">
              <a:solidFill>
                <a:srgbClr val="000000"/>
              </a:solidFill>
              <a:latin typeface="+mj-lt"/>
              <a:ea typeface="ヒラギノ角ゴ Pro W3"/>
            </a:endParaRPr>
          </a:p>
          <a:p>
            <a:pPr>
              <a:spcBef>
                <a:spcPts val="1200"/>
              </a:spcBef>
              <a:spcAft>
                <a:spcPts val="1200"/>
              </a:spcAft>
              <a:defRPr/>
            </a:pPr>
            <a:r>
              <a:rPr lang="en-US" sz="2400" dirty="0">
                <a:solidFill>
                  <a:srgbClr val="000000"/>
                </a:solidFill>
                <a:latin typeface="+mj-lt"/>
                <a:ea typeface="ヒラギノ角ゴ Pro W3"/>
              </a:rPr>
              <a:t>The big issue is this: is it admissible as an offer of compromise?</a:t>
            </a:r>
          </a:p>
          <a:p>
            <a:pPr>
              <a:spcBef>
                <a:spcPts val="1200"/>
              </a:spcBef>
              <a:spcAft>
                <a:spcPts val="1200"/>
              </a:spcAft>
              <a:defRPr/>
            </a:pPr>
            <a:r>
              <a:rPr lang="en-US" sz="2400" dirty="0">
                <a:solidFill>
                  <a:srgbClr val="000000"/>
                </a:solidFill>
                <a:latin typeface="+mj-lt"/>
                <a:ea typeface="ヒラギノ角ゴ Pro W3"/>
              </a:rPr>
              <a:t>That question has not been decided.  </a:t>
            </a:r>
          </a:p>
        </p:txBody>
      </p:sp>
      <p:sp>
        <p:nvSpPr>
          <p:cNvPr id="27653" name="Slide Number Placeholder 3">
            <a:extLst>
              <a:ext uri="{FF2B5EF4-FFF2-40B4-BE49-F238E27FC236}">
                <a16:creationId xmlns:a16="http://schemas.microsoft.com/office/drawing/2014/main" id="{512B7AB8-DC2B-8E83-7CDA-1051CE752AE2}"/>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35</a:t>
            </a:fld>
            <a:endParaRPr lang="en-US" altLang="en-US">
              <a:latin typeface="Arial" panose="020B0604020202020204" pitchFamily="34" charset="0"/>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hape 163">
            <a:extLst>
              <a:ext uri="{FF2B5EF4-FFF2-40B4-BE49-F238E27FC236}">
                <a16:creationId xmlns:a16="http://schemas.microsoft.com/office/drawing/2014/main" id="{EBB5143A-F6CF-4BF9-38B7-5E8289E912A3}"/>
              </a:ext>
            </a:extLst>
          </p:cNvPr>
          <p:cNvSpPr>
            <a:spLocks noGrp="1" noChangeArrowheads="1"/>
          </p:cNvSpPr>
          <p:nvPr>
            <p:ph type="title"/>
          </p:nvPr>
        </p:nvSpPr>
        <p:spPr>
          <a:xfrm>
            <a:off x="1393638" y="152400"/>
            <a:ext cx="9404723" cy="785773"/>
          </a:xfrm>
        </p:spPr>
        <p:txBody>
          <a:bodyPr/>
          <a:lstStyle/>
          <a:p>
            <a:pPr algn="ctr"/>
            <a:r>
              <a:rPr lang="en-US" altLang="en-US" sz="3600" dirty="0"/>
              <a:t>Jurisdiction to Stop/Arrest</a:t>
            </a:r>
          </a:p>
        </p:txBody>
      </p:sp>
      <p:sp>
        <p:nvSpPr>
          <p:cNvPr id="2" name="TextBox 1">
            <a:extLst>
              <a:ext uri="{FF2B5EF4-FFF2-40B4-BE49-F238E27FC236}">
                <a16:creationId xmlns:a16="http://schemas.microsoft.com/office/drawing/2014/main" id="{9C28D97B-AAA2-36E2-6CD8-7F15071F5B29}"/>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CD4A3915-DC3B-4E56-611D-3698EF93A467}"/>
              </a:ext>
            </a:extLst>
          </p:cNvPr>
          <p:cNvSpPr txBox="1"/>
          <p:nvPr/>
        </p:nvSpPr>
        <p:spPr>
          <a:xfrm>
            <a:off x="685800" y="950178"/>
            <a:ext cx="3962400" cy="5755422"/>
          </a:xfrm>
          <a:prstGeom prst="rect">
            <a:avLst/>
          </a:prstGeom>
          <a:solidFill>
            <a:schemeClr val="tx1"/>
          </a:solidFill>
        </p:spPr>
        <p:txBody>
          <a:bodyPr>
            <a:spAutoFit/>
          </a:bodyPr>
          <a:lstStyle/>
          <a:p>
            <a:pPr>
              <a:spcBef>
                <a:spcPts val="600"/>
              </a:spcBef>
              <a:spcAft>
                <a:spcPts val="600"/>
              </a:spcAft>
              <a:defRPr/>
            </a:pPr>
            <a:r>
              <a:rPr lang="en-US" dirty="0">
                <a:solidFill>
                  <a:srgbClr val="000000"/>
                </a:solidFill>
                <a:ea typeface="ヒラギノ角ゴ Pro W3"/>
              </a:rPr>
              <a:t>OCGA § 40-13-30. </a:t>
            </a:r>
          </a:p>
          <a:p>
            <a:pPr>
              <a:spcBef>
                <a:spcPts val="600"/>
              </a:spcBef>
              <a:spcAft>
                <a:spcPts val="600"/>
              </a:spcAft>
              <a:defRPr/>
            </a:pPr>
            <a:r>
              <a:rPr lang="en-US" sz="2000" dirty="0">
                <a:solidFill>
                  <a:srgbClr val="000000"/>
                </a:solidFill>
                <a:ea typeface="ヒラギノ角ゴ Pro W3"/>
              </a:rPr>
              <a:t>Officers of the Georgia State Patrol and any other officer of this state or of any county or municipality thereof having authority to arrest for a criminal offense of the grade of misdemeanor shall have authority to prefer charges and bring offenders to trial under this article, provided that </a:t>
            </a:r>
            <a:r>
              <a:rPr lang="en-US" sz="2000" b="1" dirty="0">
                <a:solidFill>
                  <a:srgbClr val="000000"/>
                </a:solidFill>
                <a:ea typeface="ヒラギノ角ゴ Pro W3"/>
              </a:rPr>
              <a:t>officers of an incorporated municipality shall have no power to make arrests beyond the corporate limits of such municipality unless such jurisdiction is given by local or other law.</a:t>
            </a:r>
          </a:p>
        </p:txBody>
      </p:sp>
      <p:sp>
        <p:nvSpPr>
          <p:cNvPr id="28677" name="Slide Number Placeholder 3">
            <a:extLst>
              <a:ext uri="{FF2B5EF4-FFF2-40B4-BE49-F238E27FC236}">
                <a16:creationId xmlns:a16="http://schemas.microsoft.com/office/drawing/2014/main" id="{19E8D7CB-6030-5F14-AAEF-2D37C5203E5C}"/>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36</a:t>
            </a:fld>
            <a:endParaRPr lang="en-US" altLang="en-US">
              <a:latin typeface="Arial" panose="020B0604020202020204" pitchFamily="34" charset="0"/>
            </a:endParaRPr>
          </a:p>
        </p:txBody>
      </p:sp>
      <p:sp>
        <p:nvSpPr>
          <p:cNvPr id="5" name="TextBox 4">
            <a:extLst>
              <a:ext uri="{FF2B5EF4-FFF2-40B4-BE49-F238E27FC236}">
                <a16:creationId xmlns:a16="http://schemas.microsoft.com/office/drawing/2014/main" id="{EB099E6A-9679-531C-68EF-FD8F210C0B96}"/>
              </a:ext>
            </a:extLst>
          </p:cNvPr>
          <p:cNvSpPr txBox="1"/>
          <p:nvPr/>
        </p:nvSpPr>
        <p:spPr>
          <a:xfrm>
            <a:off x="6203066" y="1027122"/>
            <a:ext cx="4038600" cy="5601533"/>
          </a:xfrm>
          <a:prstGeom prst="rect">
            <a:avLst/>
          </a:prstGeom>
          <a:solidFill>
            <a:schemeClr val="tx1"/>
          </a:solidFill>
        </p:spPr>
        <p:txBody>
          <a:bodyPr>
            <a:spAutoFit/>
          </a:bodyPr>
          <a:lstStyle/>
          <a:p>
            <a:pPr>
              <a:spcBef>
                <a:spcPts val="1200"/>
              </a:spcBef>
              <a:spcAft>
                <a:spcPts val="1200"/>
              </a:spcAft>
              <a:defRPr/>
            </a:pPr>
            <a:r>
              <a:rPr lang="en-US" dirty="0">
                <a:solidFill>
                  <a:srgbClr val="000000"/>
                </a:solidFill>
                <a:ea typeface="ヒラギノ角ゴ Pro W3"/>
              </a:rPr>
              <a:t>OCGA § "OCGA § 17-4-23 (a) </a:t>
            </a:r>
            <a:r>
              <a:rPr lang="en-US" sz="1200" dirty="0">
                <a:solidFill>
                  <a:srgbClr val="000000"/>
                </a:solidFill>
                <a:ea typeface="ヒラギノ角ゴ Pro W3"/>
              </a:rPr>
              <a:t>Procedures </a:t>
            </a:r>
            <a:r>
              <a:rPr lang="en-US" sz="2000" dirty="0">
                <a:solidFill>
                  <a:srgbClr val="000000"/>
                </a:solidFill>
                <a:ea typeface="ヒラギノ角ゴ Pro W3"/>
              </a:rPr>
              <a:t>for arrest by citation.. . </a:t>
            </a:r>
          </a:p>
          <a:p>
            <a:pPr>
              <a:spcBef>
                <a:spcPts val="1200"/>
              </a:spcBef>
              <a:spcAft>
                <a:spcPts val="1200"/>
              </a:spcAft>
              <a:defRPr/>
            </a:pPr>
            <a:r>
              <a:rPr lang="en-US" sz="2000" dirty="0">
                <a:solidFill>
                  <a:srgbClr val="000000"/>
                </a:solidFill>
                <a:ea typeface="ヒラギノ角ゴ Pro W3"/>
              </a:rPr>
              <a:t>A law enforcement officer may arrest a person accused of violating any law or ordinance governing the operation ... of [a] motor vehicle[ ] ... by the issuance of a citation, provided that the offense is committed in his presence or information constituting a basis for arrest concerning the operation of a motor vehicle ... was received by the arresting officer from a law enforcement officer observing the offense being committed....”</a:t>
            </a: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hape 163">
            <a:extLst>
              <a:ext uri="{FF2B5EF4-FFF2-40B4-BE49-F238E27FC236}">
                <a16:creationId xmlns:a16="http://schemas.microsoft.com/office/drawing/2014/main" id="{C83B67AF-9B30-3844-31E1-64ECCB8D37FF}"/>
              </a:ext>
            </a:extLst>
          </p:cNvPr>
          <p:cNvSpPr>
            <a:spLocks noGrp="1" noChangeArrowheads="1"/>
          </p:cNvSpPr>
          <p:nvPr>
            <p:ph type="title"/>
          </p:nvPr>
        </p:nvSpPr>
        <p:spPr>
          <a:xfrm>
            <a:off x="646111" y="452718"/>
            <a:ext cx="9404723" cy="832072"/>
          </a:xfrm>
        </p:spPr>
        <p:txBody>
          <a:bodyPr/>
          <a:lstStyle/>
          <a:p>
            <a:pPr algn="ctr"/>
            <a:r>
              <a:rPr lang="en-US" altLang="en-US" sz="3600" dirty="0"/>
              <a:t>Jurisdiction to Stop/Arrest</a:t>
            </a:r>
          </a:p>
        </p:txBody>
      </p:sp>
      <p:sp>
        <p:nvSpPr>
          <p:cNvPr id="3" name="TextBox 2">
            <a:extLst>
              <a:ext uri="{FF2B5EF4-FFF2-40B4-BE49-F238E27FC236}">
                <a16:creationId xmlns:a16="http://schemas.microsoft.com/office/drawing/2014/main" id="{943E5BA9-8B64-D52E-B647-D4CD14EB07AD}"/>
              </a:ext>
            </a:extLst>
          </p:cNvPr>
          <p:cNvSpPr txBox="1"/>
          <p:nvPr/>
        </p:nvSpPr>
        <p:spPr>
          <a:xfrm>
            <a:off x="451413" y="1801814"/>
            <a:ext cx="10984374" cy="4093428"/>
          </a:xfrm>
          <a:prstGeom prst="rect">
            <a:avLst/>
          </a:prstGeom>
          <a:solidFill>
            <a:schemeClr val="tx1"/>
          </a:solidFill>
        </p:spPr>
        <p:txBody>
          <a:bodyPr wrap="square">
            <a:spAutoFit/>
          </a:bodyPr>
          <a:lstStyle/>
          <a:p>
            <a:pPr>
              <a:spcBef>
                <a:spcPts val="1200"/>
              </a:spcBef>
              <a:spcAft>
                <a:spcPts val="1200"/>
              </a:spcAft>
              <a:defRPr/>
            </a:pPr>
            <a:r>
              <a:rPr lang="en-US" sz="2000" dirty="0">
                <a:solidFill>
                  <a:schemeClr val="bg1"/>
                </a:solidFill>
                <a:ea typeface="ヒラギノ角ゴ Pro W3"/>
              </a:rPr>
              <a:t>§ 17-4-20. </a:t>
            </a:r>
          </a:p>
          <a:p>
            <a:pPr>
              <a:spcBef>
                <a:spcPts val="1200"/>
              </a:spcBef>
              <a:spcAft>
                <a:spcPts val="1200"/>
              </a:spcAft>
              <a:defRPr/>
            </a:pPr>
            <a:r>
              <a:rPr lang="en-US" sz="2000" dirty="0">
                <a:solidFill>
                  <a:schemeClr val="bg1"/>
                </a:solidFill>
                <a:ea typeface="ヒラギノ角ゴ Pro W3"/>
              </a:rPr>
              <a:t>Authorization of arrests with and without warrants generally; use of deadly force; adoption or promulgation of conflicting regulations, policies, ordinances, and resolutions; authority of nuclear power facility security </a:t>
            </a:r>
            <a:r>
              <a:rPr lang="en-US" sz="2000" i="1" dirty="0">
                <a:solidFill>
                  <a:schemeClr val="bg1"/>
                </a:solidFill>
                <a:ea typeface="ヒラギノ角ゴ Pro W3"/>
              </a:rPr>
              <a:t>officer </a:t>
            </a:r>
            <a:r>
              <a:rPr lang="en-US" sz="2000" i="1" u="sng" dirty="0">
                <a:solidFill>
                  <a:schemeClr val="bg1"/>
                </a:solidFill>
                <a:ea typeface="ヒラギノ角ゴ Pro W3"/>
              </a:rPr>
              <a:t>(a) An arrest for a crime may be made by a law enforcement officer:(1) Under a warrant; or(2) Without a warrant if:(A) The offense is committed in such officer's presence or within such officer's immediate knowledge;(B) The offender is endeavoring to escape;</a:t>
            </a:r>
            <a:r>
              <a:rPr lang="en-US" sz="2000" i="1" dirty="0">
                <a:solidFill>
                  <a:schemeClr val="bg1"/>
                </a:solidFill>
                <a:ea typeface="ヒラギノ角ゴ Pro W3"/>
              </a:rPr>
              <a:t>(</a:t>
            </a:r>
            <a:r>
              <a:rPr lang="en-US" sz="2000" dirty="0">
                <a:solidFill>
                  <a:schemeClr val="bg1"/>
                </a:solidFill>
                <a:ea typeface="ヒラギノ角ゴ Pro W3"/>
              </a:rPr>
              <a:t>C) The officer has probable cause to believe that an act of family violence, as defined in Code Section 19-13-1, has been committed;...GA. Code 17-4-20 Authorization of arrests with and without warrants generally; use of deadly force; adoption or promulgation of conflicting regulations, policies, ordinances, and resolutions; authority of nuclear power facility security officer</a:t>
            </a:r>
          </a:p>
        </p:txBody>
      </p:sp>
      <p:sp>
        <p:nvSpPr>
          <p:cNvPr id="29700" name="Slide Number Placeholder 3">
            <a:extLst>
              <a:ext uri="{FF2B5EF4-FFF2-40B4-BE49-F238E27FC236}">
                <a16:creationId xmlns:a16="http://schemas.microsoft.com/office/drawing/2014/main" id="{02A9FD8B-0BE5-B6B6-A087-57EB42336930}"/>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37</a:t>
            </a:fld>
            <a:endParaRPr lang="en-US" altLang="en-US">
              <a:latin typeface="Arial" panose="020B0604020202020204" pitchFamily="34" charset="0"/>
            </a:endParaRP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hape 163">
            <a:extLst>
              <a:ext uri="{FF2B5EF4-FFF2-40B4-BE49-F238E27FC236}">
                <a16:creationId xmlns:a16="http://schemas.microsoft.com/office/drawing/2014/main" id="{3AEA4256-EE32-019B-6545-0D640A5B6FC6}"/>
              </a:ext>
            </a:extLst>
          </p:cNvPr>
          <p:cNvSpPr>
            <a:spLocks noGrp="1" noChangeArrowheads="1"/>
          </p:cNvSpPr>
          <p:nvPr>
            <p:ph type="title"/>
          </p:nvPr>
        </p:nvSpPr>
        <p:spPr/>
        <p:txBody>
          <a:bodyPr/>
          <a:lstStyle/>
          <a:p>
            <a:pPr algn="ctr"/>
            <a:r>
              <a:rPr lang="en-US" altLang="en-US" sz="3600"/>
              <a:t>Preliminary Issues</a:t>
            </a:r>
            <a:br>
              <a:rPr lang="en-US" altLang="en-US" sz="3600"/>
            </a:br>
            <a:r>
              <a:rPr lang="en-US" altLang="en-US" sz="3600"/>
              <a:t>Jurisdiction </a:t>
            </a:r>
          </a:p>
        </p:txBody>
      </p:sp>
      <p:sp>
        <p:nvSpPr>
          <p:cNvPr id="2" name="TextBox 1">
            <a:extLst>
              <a:ext uri="{FF2B5EF4-FFF2-40B4-BE49-F238E27FC236}">
                <a16:creationId xmlns:a16="http://schemas.microsoft.com/office/drawing/2014/main" id="{FEAEEC79-DC21-BEEF-7579-E1A2CC64B76F}"/>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7E0B5BD6-2827-A8B9-998A-845C86C6AE9E}"/>
              </a:ext>
            </a:extLst>
          </p:cNvPr>
          <p:cNvSpPr txBox="1"/>
          <p:nvPr/>
        </p:nvSpPr>
        <p:spPr>
          <a:xfrm>
            <a:off x="2476500" y="2136776"/>
            <a:ext cx="7239000" cy="4247317"/>
          </a:xfrm>
          <a:prstGeom prst="rect">
            <a:avLst/>
          </a:prstGeom>
          <a:solidFill>
            <a:schemeClr val="tx1"/>
          </a:solidFill>
        </p:spPr>
        <p:txBody>
          <a:bodyPr>
            <a:spAutoFit/>
          </a:bodyPr>
          <a:lstStyle/>
          <a:p>
            <a:pPr>
              <a:defRPr/>
            </a:pPr>
            <a:r>
              <a:rPr lang="en-US" sz="2800" dirty="0">
                <a:solidFill>
                  <a:schemeClr val="bg1"/>
                </a:solidFill>
                <a:cs typeface="Times New Roman" panose="02020603050405020304" pitchFamily="18" charset="0"/>
              </a:rPr>
              <a:t>An officer’s ability to arrest outside of her</a:t>
            </a:r>
          </a:p>
          <a:p>
            <a:pPr>
              <a:defRPr/>
            </a:pPr>
            <a:r>
              <a:rPr lang="en-US" sz="2800" dirty="0">
                <a:solidFill>
                  <a:schemeClr val="bg1"/>
                </a:solidFill>
                <a:cs typeface="Times New Roman" panose="02020603050405020304" pitchFamily="18" charset="0"/>
              </a:rPr>
              <a:t>jurisdictional employment falls under §40-13-30 which only precludes municipal officers from making arrests outside of their territory. The officer in this case was a deputy sheriff, not an officer of an incorporated municipality, and therefore, the stop was proper.  </a:t>
            </a:r>
          </a:p>
          <a:p>
            <a:pPr>
              <a:defRPr/>
            </a:pPr>
            <a:endParaRPr lang="en-US" sz="2800" i="1" dirty="0">
              <a:solidFill>
                <a:schemeClr val="bg1"/>
              </a:solidFill>
              <a:latin typeface="Blokletters-Balpen"/>
              <a:cs typeface="Times New Roman" panose="02020603050405020304" pitchFamily="18" charset="0"/>
            </a:endParaRPr>
          </a:p>
          <a:p>
            <a:pPr>
              <a:defRPr/>
            </a:pPr>
            <a:r>
              <a:rPr lang="en-US" i="1" dirty="0">
                <a:solidFill>
                  <a:schemeClr val="bg1"/>
                </a:solidFill>
                <a:latin typeface="Blokletters-Balpen"/>
              </a:rPr>
              <a:t>Suggs v. State</a:t>
            </a:r>
            <a:r>
              <a:rPr lang="en-US" dirty="0">
                <a:solidFill>
                  <a:schemeClr val="bg1"/>
                </a:solidFill>
                <a:latin typeface="Blokletters-Balpen"/>
              </a:rPr>
              <a:t>, 343 Ga. App. 71 (2017)</a:t>
            </a:r>
            <a:endParaRPr lang="en-US" sz="2800" dirty="0">
              <a:solidFill>
                <a:schemeClr val="bg1"/>
              </a:solidFill>
              <a:ea typeface="ヒラギノ角ゴ Pro W3"/>
            </a:endParaRPr>
          </a:p>
        </p:txBody>
      </p:sp>
      <p:sp>
        <p:nvSpPr>
          <p:cNvPr id="30725" name="Slide Number Placeholder 3">
            <a:extLst>
              <a:ext uri="{FF2B5EF4-FFF2-40B4-BE49-F238E27FC236}">
                <a16:creationId xmlns:a16="http://schemas.microsoft.com/office/drawing/2014/main" id="{96F8A93E-06D2-2FA0-5066-54ED2BB96921}"/>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38</a:t>
            </a:fld>
            <a:endParaRPr lang="en-US" altLang="en-US">
              <a:latin typeface="Arial" panose="020B0604020202020204" pitchFamily="34" charset="0"/>
            </a:endParaRP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hape 163">
            <a:extLst>
              <a:ext uri="{FF2B5EF4-FFF2-40B4-BE49-F238E27FC236}">
                <a16:creationId xmlns:a16="http://schemas.microsoft.com/office/drawing/2014/main" id="{C91C0993-3D71-E0B9-55B2-03ABF7CF054A}"/>
              </a:ext>
            </a:extLst>
          </p:cNvPr>
          <p:cNvSpPr>
            <a:spLocks noGrp="1" noChangeArrowheads="1"/>
          </p:cNvSpPr>
          <p:nvPr>
            <p:ph type="title"/>
          </p:nvPr>
        </p:nvSpPr>
        <p:spPr/>
        <p:txBody>
          <a:bodyPr/>
          <a:lstStyle/>
          <a:p>
            <a:pPr algn="ctr"/>
            <a:r>
              <a:rPr lang="en-US" altLang="en-US" sz="3600"/>
              <a:t>Preliminary Issues</a:t>
            </a:r>
            <a:br>
              <a:rPr lang="en-US" altLang="en-US" sz="3600"/>
            </a:br>
            <a:r>
              <a:rPr lang="en-US" altLang="en-US" sz="3600"/>
              <a:t>Jurisdiction </a:t>
            </a:r>
          </a:p>
        </p:txBody>
      </p:sp>
      <p:sp>
        <p:nvSpPr>
          <p:cNvPr id="2" name="TextBox 1">
            <a:extLst>
              <a:ext uri="{FF2B5EF4-FFF2-40B4-BE49-F238E27FC236}">
                <a16:creationId xmlns:a16="http://schemas.microsoft.com/office/drawing/2014/main" id="{070E20C2-49DB-7D73-03EC-01D859E8E259}"/>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B4B8E551-4738-66EE-BE27-F93CB0048344}"/>
              </a:ext>
            </a:extLst>
          </p:cNvPr>
          <p:cNvSpPr txBox="1"/>
          <p:nvPr/>
        </p:nvSpPr>
        <p:spPr>
          <a:xfrm>
            <a:off x="2133600" y="2057401"/>
            <a:ext cx="8001000" cy="4401205"/>
          </a:xfrm>
          <a:prstGeom prst="rect">
            <a:avLst/>
          </a:prstGeom>
          <a:solidFill>
            <a:schemeClr val="accent1">
              <a:lumMod val="20000"/>
              <a:lumOff val="80000"/>
            </a:schemeClr>
          </a:solidFill>
        </p:spPr>
        <p:txBody>
          <a:bodyPr>
            <a:spAutoFit/>
          </a:bodyPr>
          <a:lstStyle/>
          <a:p>
            <a:pPr>
              <a:defRPr/>
            </a:pPr>
            <a:r>
              <a:rPr lang="en-US" sz="2800" dirty="0">
                <a:solidFill>
                  <a:srgbClr val="000000"/>
                </a:solidFill>
                <a:ea typeface="ヒラギノ角ゴ Pro W3"/>
              </a:rPr>
              <a:t>Generally, "a peace officer has the power to make traffic stops and to arrest only in the territory of the governmental unit by which he was appointed."9[A]n exception to this rule[, however] is recognized in instances in which "hot pursuit" of an offender takes a [peace] officer beyond his geographical limits in order to effectuate an arrest. ...</a:t>
            </a:r>
          </a:p>
          <a:p>
            <a:pPr>
              <a:defRPr/>
            </a:pPr>
            <a:endParaRPr lang="en-US" sz="2800" dirty="0">
              <a:solidFill>
                <a:srgbClr val="000000"/>
              </a:solidFill>
              <a:ea typeface="ヒラギノ角ゴ Pro W3"/>
            </a:endParaRPr>
          </a:p>
          <a:p>
            <a:pPr algn="r">
              <a:defRPr/>
            </a:pPr>
            <a:r>
              <a:rPr lang="en-US" sz="2800" i="1" dirty="0">
                <a:solidFill>
                  <a:srgbClr val="000000"/>
                </a:solidFill>
                <a:ea typeface="ヒラギノ角ゴ Pro W3"/>
              </a:rPr>
              <a:t>State v. Charles</a:t>
            </a:r>
            <a:r>
              <a:rPr lang="en-US" sz="2800" dirty="0">
                <a:solidFill>
                  <a:srgbClr val="000000"/>
                </a:solidFill>
                <a:ea typeface="ヒラギノ角ゴ Pro W3"/>
              </a:rPr>
              <a:t>, 344 Ga. App. 456 (2018)</a:t>
            </a:r>
          </a:p>
        </p:txBody>
      </p:sp>
      <p:sp>
        <p:nvSpPr>
          <p:cNvPr id="31749" name="Slide Number Placeholder 3">
            <a:extLst>
              <a:ext uri="{FF2B5EF4-FFF2-40B4-BE49-F238E27FC236}">
                <a16:creationId xmlns:a16="http://schemas.microsoft.com/office/drawing/2014/main" id="{208E71DA-7F09-E83B-ACA8-A3842449EA65}"/>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39</a:t>
            </a:fld>
            <a:endParaRPr lang="en-US" altLang="en-US">
              <a:latin typeface="Arial" panose="020B0604020202020204" pitchFamily="34" charset="0"/>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hape 163">
            <a:extLst>
              <a:ext uri="{FF2B5EF4-FFF2-40B4-BE49-F238E27FC236}">
                <a16:creationId xmlns:a16="http://schemas.microsoft.com/office/drawing/2014/main" id="{5BE89E41-FB2D-786E-A0DB-08E99B486735}"/>
              </a:ext>
            </a:extLst>
          </p:cNvPr>
          <p:cNvSpPr>
            <a:spLocks noGrp="1" noChangeArrowheads="1"/>
          </p:cNvSpPr>
          <p:nvPr>
            <p:ph type="title"/>
          </p:nvPr>
        </p:nvSpPr>
        <p:spPr/>
        <p:txBody>
          <a:bodyPr/>
          <a:lstStyle/>
          <a:p>
            <a:pPr algn="ctr"/>
            <a:r>
              <a:rPr lang="en-US" altLang="en-US" sz="3600"/>
              <a:t>Preliminary Issues: Jurisdiction </a:t>
            </a:r>
          </a:p>
        </p:txBody>
      </p:sp>
      <p:sp>
        <p:nvSpPr>
          <p:cNvPr id="2" name="TextBox 1">
            <a:extLst>
              <a:ext uri="{FF2B5EF4-FFF2-40B4-BE49-F238E27FC236}">
                <a16:creationId xmlns:a16="http://schemas.microsoft.com/office/drawing/2014/main" id="{CB11F9FD-3C84-1DED-FDB7-D9D11BD1606B}"/>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92973671-2813-718B-552E-9930C3CCC331}"/>
              </a:ext>
            </a:extLst>
          </p:cNvPr>
          <p:cNvSpPr txBox="1"/>
          <p:nvPr/>
        </p:nvSpPr>
        <p:spPr>
          <a:xfrm>
            <a:off x="2133600" y="2057400"/>
            <a:ext cx="8001000" cy="3970318"/>
          </a:xfrm>
          <a:prstGeom prst="rect">
            <a:avLst/>
          </a:prstGeom>
          <a:solidFill>
            <a:schemeClr val="accent1">
              <a:lumMod val="20000"/>
              <a:lumOff val="80000"/>
            </a:schemeClr>
          </a:solidFill>
        </p:spPr>
        <p:txBody>
          <a:bodyPr>
            <a:spAutoFit/>
          </a:bodyPr>
          <a:lstStyle/>
          <a:p>
            <a:pPr>
              <a:defRPr/>
            </a:pPr>
            <a:r>
              <a:rPr lang="en-US" sz="2800" dirty="0">
                <a:solidFill>
                  <a:srgbClr val="000000"/>
                </a:solidFill>
                <a:ea typeface="ヒラギノ角ゴ Pro W3"/>
              </a:rPr>
              <a:t>Are you a probate judge in a county – without a state court – that has a college/university? </a:t>
            </a:r>
          </a:p>
          <a:p>
            <a:pPr>
              <a:defRPr/>
            </a:pPr>
            <a:endParaRPr lang="en-US" sz="2800" dirty="0">
              <a:solidFill>
                <a:srgbClr val="000000"/>
              </a:solidFill>
              <a:ea typeface="ヒラギノ角ゴ Pro W3"/>
            </a:endParaRPr>
          </a:p>
          <a:p>
            <a:pPr>
              <a:defRPr/>
            </a:pPr>
            <a:r>
              <a:rPr lang="en-US" sz="2800" dirty="0">
                <a:solidFill>
                  <a:srgbClr val="000000"/>
                </a:solidFill>
                <a:ea typeface="ヒラギノ角ゴ Pro W3"/>
              </a:rPr>
              <a:t>For example, if you have a college/university police department and you are the Judge in Lamar County, you should be aware of the jurisdictional limits on university/college police officers. </a:t>
            </a:r>
          </a:p>
        </p:txBody>
      </p:sp>
      <p:sp>
        <p:nvSpPr>
          <p:cNvPr id="32773" name="Slide Number Placeholder 3">
            <a:extLst>
              <a:ext uri="{FF2B5EF4-FFF2-40B4-BE49-F238E27FC236}">
                <a16:creationId xmlns:a16="http://schemas.microsoft.com/office/drawing/2014/main" id="{406E4CEF-FE63-0623-4F71-F72C6160A0B3}"/>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40</a:t>
            </a:fld>
            <a:endParaRPr lang="en-US" altLang="en-US">
              <a:latin typeface="Arial" panose="020B0604020202020204" pitchFamily="34" charset="0"/>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hape 163">
            <a:extLst>
              <a:ext uri="{FF2B5EF4-FFF2-40B4-BE49-F238E27FC236}">
                <a16:creationId xmlns:a16="http://schemas.microsoft.com/office/drawing/2014/main" id="{BD947E05-BBBB-0731-0669-F35825F46534}"/>
              </a:ext>
            </a:extLst>
          </p:cNvPr>
          <p:cNvSpPr>
            <a:spLocks noGrp="1" noChangeArrowheads="1"/>
          </p:cNvSpPr>
          <p:nvPr>
            <p:ph type="title"/>
          </p:nvPr>
        </p:nvSpPr>
        <p:spPr>
          <a:xfrm>
            <a:off x="1981200" y="685801"/>
            <a:ext cx="8229600" cy="792163"/>
          </a:xfrm>
        </p:spPr>
        <p:txBody>
          <a:bodyPr/>
          <a:lstStyle/>
          <a:p>
            <a:pPr algn="ctr"/>
            <a:r>
              <a:rPr lang="en-US" altLang="en-US"/>
              <a:t>Stop Issues: Roadblocks</a:t>
            </a:r>
          </a:p>
        </p:txBody>
      </p:sp>
      <p:sp>
        <p:nvSpPr>
          <p:cNvPr id="3" name="TextBox 2">
            <a:extLst>
              <a:ext uri="{FF2B5EF4-FFF2-40B4-BE49-F238E27FC236}">
                <a16:creationId xmlns:a16="http://schemas.microsoft.com/office/drawing/2014/main" id="{7F752E4D-8443-B0F5-CD35-FBA79B0B650C}"/>
              </a:ext>
            </a:extLst>
          </p:cNvPr>
          <p:cNvSpPr txBox="1"/>
          <p:nvPr/>
        </p:nvSpPr>
        <p:spPr>
          <a:xfrm>
            <a:off x="1752600" y="1871664"/>
            <a:ext cx="8686800" cy="2185987"/>
          </a:xfrm>
          <a:prstGeom prst="rect">
            <a:avLst/>
          </a:prstGeom>
          <a:solidFill>
            <a:schemeClr val="accent1">
              <a:lumMod val="20000"/>
              <a:lumOff val="80000"/>
            </a:schemeClr>
          </a:solidFill>
        </p:spPr>
        <p:txBody>
          <a:bodyPr>
            <a:spAutoFit/>
          </a:bodyPr>
          <a:lstStyle/>
          <a:p>
            <a:pPr>
              <a:spcBef>
                <a:spcPts val="1200"/>
              </a:spcBef>
              <a:spcAft>
                <a:spcPts val="1200"/>
              </a:spcAft>
              <a:defRPr/>
            </a:pPr>
            <a:r>
              <a:rPr lang="en-US" sz="2400" dirty="0">
                <a:solidFill>
                  <a:srgbClr val="000000"/>
                </a:solidFill>
                <a:latin typeface="+mj-lt"/>
                <a:ea typeface="ヒラギノ角ゴ Pro W3"/>
              </a:rPr>
              <a:t>We rarely see roadblocks now. </a:t>
            </a:r>
          </a:p>
          <a:p>
            <a:pPr>
              <a:spcBef>
                <a:spcPts val="1200"/>
              </a:spcBef>
              <a:spcAft>
                <a:spcPts val="1200"/>
              </a:spcAft>
              <a:defRPr/>
            </a:pPr>
            <a:r>
              <a:rPr lang="en-US" sz="2400" dirty="0">
                <a:solidFill>
                  <a:srgbClr val="000000"/>
                </a:solidFill>
                <a:latin typeface="+mj-lt"/>
              </a:rPr>
              <a:t>Know the </a:t>
            </a:r>
            <a:r>
              <a:rPr lang="en-US" sz="2400" b="1" i="1" dirty="0">
                <a:solidFill>
                  <a:srgbClr val="000000"/>
                </a:solidFill>
                <a:latin typeface="+mj-lt"/>
                <a:ea typeface="ヒラギノ角ゴ Pro W3"/>
              </a:rPr>
              <a:t>LaFontaine </a:t>
            </a:r>
            <a:r>
              <a:rPr lang="en-US" sz="2400" dirty="0">
                <a:solidFill>
                  <a:srgbClr val="000000"/>
                </a:solidFill>
                <a:latin typeface="+mj-lt"/>
                <a:ea typeface="ヒラギノ角ゴ Pro W3"/>
              </a:rPr>
              <a:t>factors</a:t>
            </a:r>
            <a:r>
              <a:rPr lang="en-US" sz="2400" b="1" i="1" dirty="0">
                <a:solidFill>
                  <a:srgbClr val="000000"/>
                </a:solidFill>
                <a:latin typeface="+mj-lt"/>
                <a:ea typeface="ヒラギノ角ゴ Pro W3"/>
              </a:rPr>
              <a:t>.</a:t>
            </a:r>
          </a:p>
          <a:p>
            <a:pPr>
              <a:spcBef>
                <a:spcPts val="1200"/>
              </a:spcBef>
              <a:spcAft>
                <a:spcPts val="1200"/>
              </a:spcAft>
              <a:defRPr/>
            </a:pPr>
            <a:r>
              <a:rPr lang="en-US" sz="2400" b="1" i="1" dirty="0">
                <a:solidFill>
                  <a:srgbClr val="000000"/>
                </a:solidFill>
                <a:latin typeface="+mj-lt"/>
              </a:rPr>
              <a:t>* Are you going to handle motions prior to trial, or are you going to decide motions during trial?</a:t>
            </a:r>
          </a:p>
        </p:txBody>
      </p:sp>
      <p:sp>
        <p:nvSpPr>
          <p:cNvPr id="33796" name="Slide Number Placeholder 3">
            <a:extLst>
              <a:ext uri="{FF2B5EF4-FFF2-40B4-BE49-F238E27FC236}">
                <a16:creationId xmlns:a16="http://schemas.microsoft.com/office/drawing/2014/main" id="{AA54E2FC-BB45-17C2-20FF-95319417E679}"/>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41</a:t>
            </a:fld>
            <a:endParaRPr lang="en-US" altLang="en-US">
              <a:latin typeface="Arial" panose="020B0604020202020204" pitchFamily="34" charset="0"/>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69ED1C0F-988D-6F1C-539E-B773952CAD8A}"/>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42</a:t>
            </a:fld>
            <a:endParaRPr lang="en-US" altLang="en-US">
              <a:latin typeface="Arial" panose="020B0604020202020204" pitchFamily="34" charset="0"/>
            </a:endParaRPr>
          </a:p>
        </p:txBody>
      </p:sp>
      <p:sp>
        <p:nvSpPr>
          <p:cNvPr id="6" name="TextBox 5">
            <a:extLst>
              <a:ext uri="{FF2B5EF4-FFF2-40B4-BE49-F238E27FC236}">
                <a16:creationId xmlns:a16="http://schemas.microsoft.com/office/drawing/2014/main" id="{60A7745C-0413-97D0-AE41-497850A62EBF}"/>
              </a:ext>
            </a:extLst>
          </p:cNvPr>
          <p:cNvSpPr txBox="1"/>
          <p:nvPr/>
        </p:nvSpPr>
        <p:spPr>
          <a:xfrm>
            <a:off x="2247900" y="893764"/>
            <a:ext cx="8001000" cy="5354637"/>
          </a:xfrm>
          <a:prstGeom prst="rect">
            <a:avLst/>
          </a:prstGeom>
          <a:solidFill>
            <a:schemeClr val="tx1"/>
          </a:solidFill>
        </p:spPr>
        <p:txBody>
          <a:bodyPr>
            <a:spAutoFit/>
          </a:bodyPr>
          <a:lstStyle/>
          <a:p>
            <a:pPr algn="just">
              <a:defRPr/>
            </a:pPr>
            <a:r>
              <a:rPr lang="en-US" dirty="0">
                <a:solidFill>
                  <a:schemeClr val="bg1"/>
                </a:solidFill>
                <a:ea typeface="ヒラギノ角ゴ Pro W3"/>
              </a:rPr>
              <a:t> </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The decision to implement the roadblock was not made by supervisory personnel;</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The roadblock was not conducted pursuant to a plan devised by supervisory personnel; </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The roadblock was not implemented for a valid purpose;</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All vehicles were not stopped; </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The delay to motorists was not minimal; </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The roadblock was not well identified as a police checkpoint; </a:t>
            </a:r>
          </a:p>
          <a:p>
            <a:pPr marL="342900" indent="-342900" algn="just">
              <a:buClr>
                <a:srgbClr val="000000"/>
              </a:buClr>
              <a:buSzPts val="1200"/>
              <a:buFont typeface="+mj-lt"/>
              <a:buAutoNum type="alphaLcParenBoth"/>
              <a:tabLst>
                <a:tab pos="1162050" algn="l"/>
              </a:tabLst>
              <a:defRPr/>
            </a:pPr>
            <a:r>
              <a:rPr lang="en-US" dirty="0">
                <a:solidFill>
                  <a:schemeClr val="bg1"/>
                </a:solidFill>
                <a:ea typeface="ヒラギノ角ゴ Pro W3"/>
              </a:rPr>
              <a:t>The “screening” officer’s training and experience are not sufficient to qualify him to make an initial determination as to which motorists should be given field tests for intoxication. </a:t>
            </a:r>
          </a:p>
          <a:p>
            <a:pPr algn="just">
              <a:defRPr/>
            </a:pPr>
            <a:r>
              <a:rPr lang="en-US" dirty="0">
                <a:solidFill>
                  <a:schemeClr val="bg1"/>
                </a:solidFill>
                <a:ea typeface="ヒラギノ角ゴ Pro W3"/>
              </a:rPr>
              <a:t>	</a:t>
            </a:r>
          </a:p>
          <a:p>
            <a:pPr algn="just">
              <a:defRPr/>
            </a:pPr>
            <a:r>
              <a:rPr lang="en-US" dirty="0">
                <a:solidFill>
                  <a:schemeClr val="bg1"/>
                </a:solidFill>
                <a:ea typeface="ヒラギノ角ゴ Pro W3"/>
              </a:rPr>
              <a:t>	</a:t>
            </a:r>
            <a:r>
              <a:rPr lang="en-US" u="sng" dirty="0">
                <a:solidFill>
                  <a:schemeClr val="bg1"/>
                </a:solidFill>
                <a:ea typeface="ヒラギノ角ゴ Pro W3"/>
              </a:rPr>
              <a:t>See</a:t>
            </a:r>
            <a:r>
              <a:rPr lang="en-US" dirty="0">
                <a:solidFill>
                  <a:schemeClr val="bg1"/>
                </a:solidFill>
                <a:ea typeface="ヒラギノ角ゴ Pro W3"/>
              </a:rPr>
              <a:t> </a:t>
            </a:r>
            <a:r>
              <a:rPr lang="en-US" u="sng" dirty="0">
                <a:solidFill>
                  <a:schemeClr val="bg1"/>
                </a:solidFill>
                <a:ea typeface="ヒラギノ角ゴ Pro W3"/>
              </a:rPr>
              <a:t>Baker v. State</a:t>
            </a:r>
            <a:r>
              <a:rPr lang="en-US" dirty="0">
                <a:solidFill>
                  <a:schemeClr val="bg1"/>
                </a:solidFill>
                <a:ea typeface="ヒラギノ角ゴ Pro W3"/>
              </a:rPr>
              <a:t>, 252 Ga. App. 695, 556 S.E.2d 892 (2001); </a:t>
            </a:r>
            <a:r>
              <a:rPr lang="en-US" u="sng" dirty="0">
                <a:solidFill>
                  <a:schemeClr val="bg1"/>
                </a:solidFill>
                <a:ea typeface="ヒラギノ角ゴ Pro W3"/>
              </a:rPr>
              <a:t>LaFontaine v. State</a:t>
            </a:r>
            <a:r>
              <a:rPr lang="en-US" dirty="0">
                <a:solidFill>
                  <a:schemeClr val="bg1"/>
                </a:solidFill>
                <a:ea typeface="ヒラギノ角ゴ Pro W3"/>
              </a:rPr>
              <a:t>, 269 Ga. 251, 497 S.E.2d 367 (1998); </a:t>
            </a:r>
            <a:r>
              <a:rPr lang="en-US" u="sng" dirty="0">
                <a:solidFill>
                  <a:schemeClr val="bg1"/>
                </a:solidFill>
                <a:ea typeface="ヒラギノ角ゴ Pro W3"/>
              </a:rPr>
              <a:t>State v. Golden</a:t>
            </a:r>
            <a:r>
              <a:rPr lang="en-US" dirty="0">
                <a:solidFill>
                  <a:schemeClr val="bg1"/>
                </a:solidFill>
                <a:ea typeface="ヒラギノ角ゴ Pro W3"/>
              </a:rPr>
              <a:t>, 171 Ga. App. 27, 318 S.E.2d 693 (1984); </a:t>
            </a:r>
            <a:r>
              <a:rPr lang="en-US" u="sng" dirty="0">
                <a:solidFill>
                  <a:schemeClr val="bg1"/>
                </a:solidFill>
                <a:ea typeface="ヒラギノ角ゴ Pro W3"/>
              </a:rPr>
              <a:t>City of Indianapolis v. Edmond</a:t>
            </a:r>
            <a:r>
              <a:rPr lang="en-US" dirty="0">
                <a:solidFill>
                  <a:schemeClr val="bg1"/>
                </a:solidFill>
                <a:ea typeface="ヒラギノ角ゴ Pro W3"/>
              </a:rPr>
              <a:t>, 531 U.S. 32, 121 </a:t>
            </a:r>
            <a:r>
              <a:rPr lang="en-US" dirty="0" err="1">
                <a:solidFill>
                  <a:schemeClr val="bg1"/>
                </a:solidFill>
                <a:ea typeface="ヒラギノ角ゴ Pro W3"/>
              </a:rPr>
              <a:t>S.Ct</a:t>
            </a:r>
            <a:r>
              <a:rPr lang="en-US" dirty="0">
                <a:solidFill>
                  <a:schemeClr val="bg1"/>
                </a:solidFill>
                <a:ea typeface="ヒラギノ角ゴ Pro W3"/>
              </a:rPr>
              <a:t>. 447, 148 L.Ed.2d (2000); </a:t>
            </a:r>
            <a:r>
              <a:rPr lang="en-US" u="sng" dirty="0">
                <a:solidFill>
                  <a:schemeClr val="bg1"/>
                </a:solidFill>
                <a:ea typeface="ヒラギノ角ゴ Pro W3"/>
              </a:rPr>
              <a:t>Brown v. Texas</a:t>
            </a:r>
            <a:r>
              <a:rPr lang="en-US" dirty="0">
                <a:solidFill>
                  <a:schemeClr val="bg1"/>
                </a:solidFill>
                <a:ea typeface="ヒラギノ角ゴ Pro W3"/>
              </a:rPr>
              <a:t>, 443 U.S. 47, 51, 99 </a:t>
            </a:r>
            <a:r>
              <a:rPr lang="en-US" dirty="0" err="1">
                <a:solidFill>
                  <a:schemeClr val="bg1"/>
                </a:solidFill>
                <a:ea typeface="ヒラギノ角ゴ Pro W3"/>
              </a:rPr>
              <a:t>S.Ct</a:t>
            </a:r>
            <a:r>
              <a:rPr lang="en-US" dirty="0">
                <a:solidFill>
                  <a:schemeClr val="bg1"/>
                </a:solidFill>
                <a:ea typeface="ヒラギノ角ゴ Pro W3"/>
              </a:rPr>
              <a:t>. 2637, 61 L.Ed.2d 357 (1979); </a:t>
            </a:r>
            <a:r>
              <a:rPr lang="en-US" u="sng" dirty="0">
                <a:solidFill>
                  <a:schemeClr val="bg1"/>
                </a:solidFill>
                <a:ea typeface="ヒラギノ角ゴ Pro W3"/>
              </a:rPr>
              <a:t>United States v. Martinez-</a:t>
            </a:r>
            <a:r>
              <a:rPr lang="en-US" u="sng" dirty="0" err="1">
                <a:solidFill>
                  <a:schemeClr val="bg1"/>
                </a:solidFill>
                <a:ea typeface="ヒラギノ角ゴ Pro W3"/>
              </a:rPr>
              <a:t>Fuerte</a:t>
            </a:r>
            <a:r>
              <a:rPr lang="en-US" dirty="0">
                <a:solidFill>
                  <a:schemeClr val="bg1"/>
                </a:solidFill>
                <a:ea typeface="ヒラギノ角ゴ Pro W3"/>
              </a:rPr>
              <a:t>, 428 U.S. 543, 96 </a:t>
            </a:r>
            <a:r>
              <a:rPr lang="en-US" dirty="0" err="1">
                <a:solidFill>
                  <a:schemeClr val="bg1"/>
                </a:solidFill>
                <a:ea typeface="ヒラギノ角ゴ Pro W3"/>
              </a:rPr>
              <a:t>S.Ct</a:t>
            </a:r>
            <a:r>
              <a:rPr lang="en-US" dirty="0">
                <a:solidFill>
                  <a:schemeClr val="bg1"/>
                </a:solidFill>
                <a:ea typeface="ヒラギノ角ゴ Pro W3"/>
              </a:rPr>
              <a:t>. 3074, 49 L.Ed.2d 1116 (1976). </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A8C012-A073-1C82-5AB8-AF890BEC9B64}"/>
              </a:ext>
            </a:extLst>
          </p:cNvPr>
          <p:cNvSpPr txBox="1"/>
          <p:nvPr/>
        </p:nvSpPr>
        <p:spPr>
          <a:xfrm>
            <a:off x="320233" y="1631752"/>
            <a:ext cx="11551534" cy="4616648"/>
          </a:xfrm>
          <a:prstGeom prst="rect">
            <a:avLst/>
          </a:prstGeom>
          <a:solidFill>
            <a:schemeClr val="tx1"/>
          </a:solidFill>
        </p:spPr>
        <p:txBody>
          <a:bodyPr wrap="square">
            <a:spAutoFit/>
          </a:bodyPr>
          <a:lstStyle/>
          <a:p>
            <a:pPr>
              <a:spcBef>
                <a:spcPts val="1200"/>
              </a:spcBef>
              <a:spcAft>
                <a:spcPts val="1200"/>
              </a:spcAft>
              <a:defRPr/>
            </a:pPr>
            <a:r>
              <a:rPr lang="en-US" sz="2400" dirty="0">
                <a:solidFill>
                  <a:srgbClr val="000000"/>
                </a:solidFill>
                <a:latin typeface="+mj-lt"/>
                <a:ea typeface="ヒラギノ角ゴ Pro W3"/>
              </a:rPr>
              <a:t>The fifth </a:t>
            </a:r>
            <a:r>
              <a:rPr lang="en-US" sz="2400" i="1" dirty="0">
                <a:solidFill>
                  <a:srgbClr val="000000"/>
                </a:solidFill>
                <a:latin typeface="+mj-lt"/>
                <a:ea typeface="ヒラギノ角ゴ Pro W3"/>
              </a:rPr>
              <a:t>LaFontaine</a:t>
            </a:r>
            <a:r>
              <a:rPr lang="en-US" sz="2400" dirty="0">
                <a:solidFill>
                  <a:srgbClr val="000000"/>
                </a:solidFill>
                <a:latin typeface="+mj-lt"/>
                <a:ea typeface="ヒラギノ角ゴ Pro W3"/>
              </a:rPr>
              <a:t> factor is not needed for a roadblock constitutional analysis.</a:t>
            </a:r>
          </a:p>
          <a:p>
            <a:pPr>
              <a:spcBef>
                <a:spcPts val="1200"/>
              </a:spcBef>
              <a:spcAft>
                <a:spcPts val="1200"/>
              </a:spcAft>
              <a:defRPr/>
            </a:pPr>
            <a:r>
              <a:rPr lang="en-US" sz="2400" dirty="0">
                <a:solidFill>
                  <a:srgbClr val="000000"/>
                </a:solidFill>
                <a:latin typeface="+mj-lt"/>
                <a:ea typeface="ヒラギノ角ゴ Pro W3"/>
              </a:rPr>
              <a:t>Defendant argued that the trial court erred when it violated the 4th Amendment under </a:t>
            </a:r>
            <a:r>
              <a:rPr lang="en-US" sz="2400" i="1" dirty="0">
                <a:solidFill>
                  <a:srgbClr val="000000"/>
                </a:solidFill>
                <a:latin typeface="+mj-lt"/>
                <a:ea typeface="ヒラギノ角ゴ Pro W3"/>
              </a:rPr>
              <a:t>LaFontaine v. State</a:t>
            </a:r>
            <a:r>
              <a:rPr lang="en-US" sz="2400" dirty="0">
                <a:solidFill>
                  <a:srgbClr val="000000"/>
                </a:solidFill>
                <a:latin typeface="+mj-lt"/>
                <a:ea typeface="ヒラギノ角ゴ Pro W3"/>
              </a:rPr>
              <a:t>, 269 Ga. 251 (1998).</a:t>
            </a:r>
          </a:p>
          <a:p>
            <a:pPr>
              <a:defRPr/>
            </a:pPr>
            <a:r>
              <a:rPr lang="en-US" sz="2400" dirty="0">
                <a:solidFill>
                  <a:srgbClr val="000000"/>
                </a:solidFill>
                <a:latin typeface="+mj-lt"/>
                <a:ea typeface="ヒラギノ角ゴ Pro W3"/>
              </a:rPr>
              <a:t>The 5th </a:t>
            </a:r>
            <a:r>
              <a:rPr lang="en-US" sz="2400" b="1" i="1" dirty="0">
                <a:solidFill>
                  <a:srgbClr val="000000"/>
                </a:solidFill>
                <a:latin typeface="+mj-lt"/>
                <a:ea typeface="ヒラギノ角ゴ Pro W3"/>
              </a:rPr>
              <a:t>LaFontaine</a:t>
            </a:r>
            <a:r>
              <a:rPr lang="en-US" sz="2400" dirty="0">
                <a:solidFill>
                  <a:srgbClr val="000000"/>
                </a:solidFill>
                <a:latin typeface="+mj-lt"/>
                <a:ea typeface="ヒラギノ角ゴ Pro W3"/>
              </a:rPr>
              <a:t> factor (officer’s training and experience to screen who should be given field tests) doesn’t assist in the determination of whether a roadblock is constitutional. </a:t>
            </a:r>
            <a:r>
              <a:rPr lang="en-US" sz="2400" i="1" dirty="0">
                <a:solidFill>
                  <a:srgbClr val="000000"/>
                </a:solidFill>
                <a:latin typeface="+mj-lt"/>
                <a:ea typeface="ヒラギノ角ゴ Pro W3"/>
              </a:rPr>
              <a:t>“We therefore disapprove the fifth LaFontaine factor, directing courts reviewing roadblock stops to instead consider, if challenged, whether the screening officer had reasonable, articulable suspicion to refer the defendant for further detention and field tests.” </a:t>
            </a:r>
            <a:r>
              <a:rPr lang="en-US" sz="2400" b="1" i="1" dirty="0">
                <a:solidFill>
                  <a:srgbClr val="000000"/>
                </a:solidFill>
                <a:latin typeface="+mj-lt"/>
                <a:ea typeface="ヒラギノ角ゴ Pro W3"/>
              </a:rPr>
              <a:t>McCoy v. State</a:t>
            </a:r>
            <a:r>
              <a:rPr lang="en-US" sz="2400" dirty="0">
                <a:solidFill>
                  <a:srgbClr val="000000"/>
                </a:solidFill>
                <a:latin typeface="+mj-lt"/>
                <a:ea typeface="ヒラギノ角ゴ Pro W3"/>
              </a:rPr>
              <a:t>, 303 Ga. 551 (2018)</a:t>
            </a:r>
            <a:endParaRPr lang="en-US" sz="2400" dirty="0">
              <a:latin typeface="+mj-lt"/>
            </a:endParaRPr>
          </a:p>
        </p:txBody>
      </p:sp>
      <p:sp>
        <p:nvSpPr>
          <p:cNvPr id="36867" name="Slide Number Placeholder 3">
            <a:extLst>
              <a:ext uri="{FF2B5EF4-FFF2-40B4-BE49-F238E27FC236}">
                <a16:creationId xmlns:a16="http://schemas.microsoft.com/office/drawing/2014/main" id="{C7F30830-4CDB-6C38-1285-B6F2CE4DDC65}"/>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43</a:t>
            </a:fld>
            <a:endParaRPr lang="en-US" altLang="en-US">
              <a:latin typeface="Arial" panose="020B0604020202020204" pitchFamily="34" charset="0"/>
            </a:endParaRPr>
          </a:p>
        </p:txBody>
      </p:sp>
      <p:sp>
        <p:nvSpPr>
          <p:cNvPr id="36868" name="Shape 163">
            <a:extLst>
              <a:ext uri="{FF2B5EF4-FFF2-40B4-BE49-F238E27FC236}">
                <a16:creationId xmlns:a16="http://schemas.microsoft.com/office/drawing/2014/main" id="{1A9730BE-F88C-4219-87D4-6C9D9F525112}"/>
              </a:ext>
            </a:extLst>
          </p:cNvPr>
          <p:cNvSpPr>
            <a:spLocks noGrp="1" noChangeArrowheads="1"/>
          </p:cNvSpPr>
          <p:nvPr>
            <p:ph type="title"/>
          </p:nvPr>
        </p:nvSpPr>
        <p:spPr>
          <a:xfrm>
            <a:off x="1981200" y="685801"/>
            <a:ext cx="8229600" cy="792163"/>
          </a:xfrm>
        </p:spPr>
        <p:txBody>
          <a:bodyPr/>
          <a:lstStyle/>
          <a:p>
            <a:pPr algn="ctr"/>
            <a:r>
              <a:rPr lang="en-US" altLang="en-US"/>
              <a:t>Stop Issues: Roadblocks</a:t>
            </a:r>
          </a:p>
        </p:txBody>
      </p:sp>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hape 163">
            <a:extLst>
              <a:ext uri="{FF2B5EF4-FFF2-40B4-BE49-F238E27FC236}">
                <a16:creationId xmlns:a16="http://schemas.microsoft.com/office/drawing/2014/main" id="{4FFFAF28-DAAA-1F69-AC94-981DF017DA8E}"/>
              </a:ext>
            </a:extLst>
          </p:cNvPr>
          <p:cNvSpPr>
            <a:spLocks noGrp="1" noChangeArrowheads="1"/>
          </p:cNvSpPr>
          <p:nvPr>
            <p:ph type="title"/>
          </p:nvPr>
        </p:nvSpPr>
        <p:spPr>
          <a:xfrm>
            <a:off x="1981200" y="685800"/>
            <a:ext cx="8229600" cy="1143000"/>
          </a:xfrm>
        </p:spPr>
        <p:txBody>
          <a:bodyPr/>
          <a:lstStyle/>
          <a:p>
            <a:pPr algn="ctr"/>
            <a:r>
              <a:rPr lang="en-US" altLang="en-US" dirty="0"/>
              <a:t>Stop Issues: Running Tags</a:t>
            </a:r>
          </a:p>
        </p:txBody>
      </p:sp>
      <p:sp>
        <p:nvSpPr>
          <p:cNvPr id="3" name="TextBox 2">
            <a:extLst>
              <a:ext uri="{FF2B5EF4-FFF2-40B4-BE49-F238E27FC236}">
                <a16:creationId xmlns:a16="http://schemas.microsoft.com/office/drawing/2014/main" id="{FC417A99-D1D6-63AA-5E83-9DED32CA527B}"/>
              </a:ext>
            </a:extLst>
          </p:cNvPr>
          <p:cNvSpPr txBox="1"/>
          <p:nvPr/>
        </p:nvSpPr>
        <p:spPr>
          <a:xfrm>
            <a:off x="534364" y="2297114"/>
            <a:ext cx="11123271" cy="2169825"/>
          </a:xfrm>
          <a:prstGeom prst="rect">
            <a:avLst/>
          </a:prstGeom>
          <a:solidFill>
            <a:schemeClr val="tx1"/>
          </a:solidFill>
        </p:spPr>
        <p:txBody>
          <a:bodyPr wrap="square">
            <a:spAutoFit/>
          </a:bodyPr>
          <a:lstStyle/>
          <a:p>
            <a:pPr>
              <a:spcBef>
                <a:spcPts val="600"/>
              </a:spcBef>
              <a:defRPr/>
            </a:pPr>
            <a:endParaRPr lang="en-US" sz="2400" dirty="0">
              <a:solidFill>
                <a:srgbClr val="000000"/>
              </a:solidFill>
              <a:ea typeface="ヒラギノ角ゴ Pro W3"/>
              <a:cs typeface="Times New Roman" panose="02020603050405020304" pitchFamily="18" charset="0"/>
            </a:endParaRPr>
          </a:p>
          <a:p>
            <a:pPr>
              <a:spcBef>
                <a:spcPts val="600"/>
              </a:spcBef>
              <a:defRPr/>
            </a:pPr>
            <a:r>
              <a:rPr lang="en-US" sz="2400" dirty="0">
                <a:solidFill>
                  <a:srgbClr val="000000"/>
                </a:solidFill>
                <a:ea typeface="ヒラギノ角ゴ Pro W3"/>
                <a:cs typeface="Times New Roman" panose="02020603050405020304" pitchFamily="18" charset="0"/>
              </a:rPr>
              <a:t>An officer is permitted to stop a vehicle after running his tag and learning that </a:t>
            </a:r>
            <a:r>
              <a:rPr lang="en-US" sz="2400" b="1" i="1" dirty="0">
                <a:solidFill>
                  <a:srgbClr val="000000"/>
                </a:solidFill>
                <a:ea typeface="ヒラギノ角ゴ Pro W3"/>
                <a:cs typeface="Times New Roman" panose="02020603050405020304" pitchFamily="18" charset="0"/>
              </a:rPr>
              <a:t>the registered owner’s </a:t>
            </a:r>
            <a:r>
              <a:rPr lang="en-US" sz="2400" dirty="0">
                <a:solidFill>
                  <a:srgbClr val="000000"/>
                </a:solidFill>
                <a:ea typeface="ヒラギノ角ゴ Pro W3"/>
                <a:cs typeface="Times New Roman" panose="02020603050405020304" pitchFamily="18" charset="0"/>
              </a:rPr>
              <a:t>driver’s license is suspended</a:t>
            </a:r>
            <a:r>
              <a:rPr lang="en-US" sz="2400" b="1" dirty="0">
                <a:solidFill>
                  <a:srgbClr val="000000"/>
                </a:solidFill>
                <a:ea typeface="ヒラギノ角ゴ Pro W3"/>
                <a:cs typeface="Times New Roman" panose="02020603050405020304" pitchFamily="18" charset="0"/>
              </a:rPr>
              <a:t>.  </a:t>
            </a:r>
          </a:p>
          <a:p>
            <a:pPr>
              <a:spcBef>
                <a:spcPts val="600"/>
              </a:spcBef>
              <a:defRPr/>
            </a:pPr>
            <a:endParaRPr lang="en-US" sz="2400" b="1" dirty="0">
              <a:solidFill>
                <a:srgbClr val="000000"/>
              </a:solidFill>
              <a:ea typeface="ヒラギノ角ゴ Pro W3"/>
              <a:cs typeface="Times New Roman" panose="02020603050405020304" pitchFamily="18" charset="0"/>
            </a:endParaRPr>
          </a:p>
          <a:p>
            <a:pPr>
              <a:spcBef>
                <a:spcPts val="600"/>
              </a:spcBef>
              <a:defRPr/>
            </a:pPr>
            <a:r>
              <a:rPr lang="en-US" sz="2400" b="1" i="1" dirty="0">
                <a:solidFill>
                  <a:srgbClr val="000000"/>
                </a:solidFill>
                <a:ea typeface="ヒラギノ角ゴ Pro W3"/>
                <a:cs typeface="Times New Roman" panose="02020603050405020304" pitchFamily="18" charset="0"/>
              </a:rPr>
              <a:t>Kansas v. Glover</a:t>
            </a:r>
            <a:r>
              <a:rPr lang="en-US" sz="2400" dirty="0">
                <a:solidFill>
                  <a:srgbClr val="000000"/>
                </a:solidFill>
                <a:ea typeface="ヒラギノ角ゴ Pro W3"/>
                <a:cs typeface="Times New Roman" panose="02020603050405020304" pitchFamily="18" charset="0"/>
              </a:rPr>
              <a:t>, 140 S. Ct. 1183 (2020)</a:t>
            </a:r>
            <a:endParaRPr lang="en-US" sz="2400" dirty="0">
              <a:cs typeface="Times New Roman" panose="02020603050405020304" pitchFamily="18" charset="0"/>
            </a:endParaRPr>
          </a:p>
        </p:txBody>
      </p:sp>
      <p:sp>
        <p:nvSpPr>
          <p:cNvPr id="38916" name="Slide Number Placeholder 5">
            <a:extLst>
              <a:ext uri="{FF2B5EF4-FFF2-40B4-BE49-F238E27FC236}">
                <a16:creationId xmlns:a16="http://schemas.microsoft.com/office/drawing/2014/main" id="{834703CE-C0B0-5B78-908F-FAA1BD82B6BE}"/>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44</a:t>
            </a:fld>
            <a:endParaRPr lang="en-US" altLang="en-US">
              <a:latin typeface="Arial" panose="020B0604020202020204" pitchFamily="34" charset="0"/>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hape 163">
            <a:extLst>
              <a:ext uri="{FF2B5EF4-FFF2-40B4-BE49-F238E27FC236}">
                <a16:creationId xmlns:a16="http://schemas.microsoft.com/office/drawing/2014/main" id="{6F3C21F4-5BDA-1C17-7BAA-9CF6118BA831}"/>
              </a:ext>
            </a:extLst>
          </p:cNvPr>
          <p:cNvSpPr>
            <a:spLocks noGrp="1" noChangeArrowheads="1"/>
          </p:cNvSpPr>
          <p:nvPr>
            <p:ph type="title"/>
          </p:nvPr>
        </p:nvSpPr>
        <p:spPr>
          <a:xfrm>
            <a:off x="2057400" y="152400"/>
            <a:ext cx="8229600" cy="1295400"/>
          </a:xfrm>
        </p:spPr>
        <p:txBody>
          <a:bodyPr/>
          <a:lstStyle/>
          <a:p>
            <a:pPr algn="ctr"/>
            <a:r>
              <a:rPr lang="en-US" altLang="en-US" dirty="0"/>
              <a:t>What about prior DUIs?</a:t>
            </a:r>
          </a:p>
        </p:txBody>
      </p:sp>
      <p:sp>
        <p:nvSpPr>
          <p:cNvPr id="2" name="TextBox 1">
            <a:extLst>
              <a:ext uri="{FF2B5EF4-FFF2-40B4-BE49-F238E27FC236}">
                <a16:creationId xmlns:a16="http://schemas.microsoft.com/office/drawing/2014/main" id="{E754A04A-7CD6-E308-344E-7809B6EA7077}"/>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2B81815A-F308-52B5-42B1-B301B476D8B0}"/>
              </a:ext>
            </a:extLst>
          </p:cNvPr>
          <p:cNvSpPr txBox="1"/>
          <p:nvPr/>
        </p:nvSpPr>
        <p:spPr>
          <a:xfrm>
            <a:off x="813121" y="1352577"/>
            <a:ext cx="10718157" cy="4991046"/>
          </a:xfrm>
          <a:prstGeom prst="rect">
            <a:avLst/>
          </a:prstGeom>
          <a:solidFill>
            <a:schemeClr val="tx1"/>
          </a:solidFill>
        </p:spPr>
        <p:txBody>
          <a:bodyPr wrap="square">
            <a:spAutoFit/>
          </a:bodyPr>
          <a:lstStyle/>
          <a:p>
            <a:pPr algn="just">
              <a:lnSpc>
                <a:spcPct val="200000"/>
              </a:lnSpc>
              <a:defRPr/>
            </a:pPr>
            <a:r>
              <a:rPr lang="en-US" dirty="0">
                <a:solidFill>
                  <a:srgbClr val="000000"/>
                </a:solidFill>
                <a:latin typeface="+mj-lt"/>
                <a:ea typeface="ヒラギノ角ゴ Pro W3"/>
              </a:rPr>
              <a:t>Prior breath test refusal should be excluded under </a:t>
            </a:r>
            <a:r>
              <a:rPr lang="en-US" i="1" dirty="0">
                <a:solidFill>
                  <a:srgbClr val="000000"/>
                </a:solidFill>
                <a:latin typeface="+mj-lt"/>
                <a:ea typeface="ヒラギノ角ゴ Pro W3"/>
              </a:rPr>
              <a:t>Elliott- </a:t>
            </a:r>
            <a:r>
              <a:rPr lang="en-US" dirty="0">
                <a:solidFill>
                  <a:srgbClr val="000000"/>
                </a:solidFill>
                <a:latin typeface="+mj-lt"/>
                <a:ea typeface="ヒラギノ角ゴ Pro W3"/>
              </a:rPr>
              <a:t>right to be free from compelled self-incrimination meant that his refusal to submit to chemical testing of breath cannot be used as evidence against him.</a:t>
            </a:r>
          </a:p>
          <a:p>
            <a:pPr algn="just">
              <a:lnSpc>
                <a:spcPct val="200000"/>
              </a:lnSpc>
              <a:defRPr/>
            </a:pPr>
            <a:r>
              <a:rPr lang="en-US" dirty="0">
                <a:solidFill>
                  <a:srgbClr val="000000"/>
                </a:solidFill>
                <a:latin typeface="+mj-lt"/>
                <a:ea typeface="ヒラギノ角ゴ Pro W3"/>
              </a:rPr>
              <a:t>But, how about prior consent to blood test?  Court vacated the trial court’s order denying the State’s request to introduce evidence of Defendant’s prior consent to blood tests, and remanded to conduct the analysis required when faced with both inadmissible evidence (refusal to submit to breath) and other acts evidence that may be admissible; requiring a Rule 403 balance between the probative value versus undue prejudice.  </a:t>
            </a:r>
            <a:r>
              <a:rPr lang="en-US" b="1" dirty="0">
                <a:solidFill>
                  <a:srgbClr val="000000"/>
                </a:solidFill>
                <a:latin typeface="+mj-lt"/>
                <a:ea typeface="ヒラギノ角ゴ Pro W3"/>
              </a:rPr>
              <a:t>State v. Voyles</a:t>
            </a:r>
            <a:r>
              <a:rPr lang="en-US" dirty="0">
                <a:solidFill>
                  <a:srgbClr val="000000"/>
                </a:solidFill>
                <a:latin typeface="+mj-lt"/>
                <a:ea typeface="ヒラギノ角ゴ Pro W3"/>
              </a:rPr>
              <a:t>, 355 Ga. App. 903, No. A18A0771 (Jun. 29, 2020)</a:t>
            </a:r>
          </a:p>
        </p:txBody>
      </p:sp>
      <p:sp>
        <p:nvSpPr>
          <p:cNvPr id="39941" name="Slide Number Placeholder 3">
            <a:extLst>
              <a:ext uri="{FF2B5EF4-FFF2-40B4-BE49-F238E27FC236}">
                <a16:creationId xmlns:a16="http://schemas.microsoft.com/office/drawing/2014/main" id="{AD0EA420-E80A-0F52-D2E4-EB8B2F734B1F}"/>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45</a:t>
            </a:fld>
            <a:endParaRPr lang="en-US" altLang="en-US">
              <a:latin typeface="Arial" panose="020B0604020202020204" pitchFamily="34" charset="0"/>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hape 163">
            <a:extLst>
              <a:ext uri="{FF2B5EF4-FFF2-40B4-BE49-F238E27FC236}">
                <a16:creationId xmlns:a16="http://schemas.microsoft.com/office/drawing/2014/main" id="{DF99D028-AEFC-655A-D441-7643A35747C7}"/>
              </a:ext>
            </a:extLst>
          </p:cNvPr>
          <p:cNvSpPr>
            <a:spLocks noGrp="1" noChangeArrowheads="1"/>
          </p:cNvSpPr>
          <p:nvPr>
            <p:ph type="title"/>
          </p:nvPr>
        </p:nvSpPr>
        <p:spPr>
          <a:xfrm>
            <a:off x="1981200" y="533400"/>
            <a:ext cx="8229600" cy="1295400"/>
          </a:xfrm>
        </p:spPr>
        <p:txBody>
          <a:bodyPr/>
          <a:lstStyle/>
          <a:p>
            <a:pPr algn="ctr"/>
            <a:r>
              <a:rPr lang="en-US" altLang="en-US"/>
              <a:t>Preliminary Issues: Prior DUIs</a:t>
            </a:r>
          </a:p>
        </p:txBody>
      </p:sp>
      <p:sp>
        <p:nvSpPr>
          <p:cNvPr id="2" name="TextBox 1">
            <a:extLst>
              <a:ext uri="{FF2B5EF4-FFF2-40B4-BE49-F238E27FC236}">
                <a16:creationId xmlns:a16="http://schemas.microsoft.com/office/drawing/2014/main" id="{BE52958B-4FE8-947F-7CE9-54A495F91DFD}"/>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82967AF1-2C2D-7D2A-913C-7517B3CADB78}"/>
              </a:ext>
            </a:extLst>
          </p:cNvPr>
          <p:cNvSpPr txBox="1"/>
          <p:nvPr/>
        </p:nvSpPr>
        <p:spPr>
          <a:xfrm>
            <a:off x="1943100" y="1463076"/>
            <a:ext cx="8305800" cy="4861524"/>
          </a:xfrm>
          <a:prstGeom prst="rect">
            <a:avLst/>
          </a:prstGeom>
          <a:solidFill>
            <a:schemeClr val="tx1"/>
          </a:solidFill>
        </p:spPr>
        <p:txBody>
          <a:bodyPr>
            <a:spAutoFit/>
          </a:bodyPr>
          <a:lstStyle/>
          <a:p>
            <a:pPr algn="just">
              <a:lnSpc>
                <a:spcPct val="200000"/>
              </a:lnSpc>
              <a:defRPr/>
            </a:pPr>
            <a:r>
              <a:rPr lang="en-US" sz="3200" dirty="0">
                <a:solidFill>
                  <a:srgbClr val="000000"/>
                </a:solidFill>
                <a:latin typeface="+mj-lt"/>
                <a:ea typeface="ヒラギノ角ゴ Pro W3"/>
              </a:rPr>
              <a:t>Does this really matter?</a:t>
            </a:r>
          </a:p>
          <a:p>
            <a:pPr algn="just">
              <a:lnSpc>
                <a:spcPct val="200000"/>
              </a:lnSpc>
              <a:defRPr/>
            </a:pPr>
            <a:r>
              <a:rPr lang="en-US" sz="3200" dirty="0">
                <a:solidFill>
                  <a:srgbClr val="000000"/>
                </a:solidFill>
                <a:latin typeface="+mj-lt"/>
                <a:ea typeface="ヒラギノ角ゴ Pro W3"/>
              </a:rPr>
              <a:t>* The same person (you) that hears the similar motion cannot be expected to forget what was just presented in the </a:t>
            </a:r>
            <a:r>
              <a:rPr lang="en-US" sz="3200" dirty="0" err="1">
                <a:solidFill>
                  <a:srgbClr val="000000"/>
                </a:solidFill>
                <a:latin typeface="+mj-lt"/>
                <a:ea typeface="ヒラギノ角ゴ Pro W3"/>
              </a:rPr>
              <a:t>similars</a:t>
            </a:r>
            <a:r>
              <a:rPr lang="en-US" sz="3200" dirty="0">
                <a:solidFill>
                  <a:srgbClr val="000000"/>
                </a:solidFill>
                <a:latin typeface="+mj-lt"/>
                <a:ea typeface="ヒラギノ角ゴ Pro W3"/>
              </a:rPr>
              <a:t> motion. </a:t>
            </a:r>
          </a:p>
        </p:txBody>
      </p:sp>
      <p:sp>
        <p:nvSpPr>
          <p:cNvPr id="40965" name="Slide Number Placeholder 3">
            <a:extLst>
              <a:ext uri="{FF2B5EF4-FFF2-40B4-BE49-F238E27FC236}">
                <a16:creationId xmlns:a16="http://schemas.microsoft.com/office/drawing/2014/main" id="{008070D0-2EFC-98F0-63AC-A8C5A53022EF}"/>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46</a:t>
            </a:fld>
            <a:endParaRPr lang="en-US" altLang="en-US">
              <a:latin typeface="Arial" panose="020B0604020202020204" pitchFamily="34" charset="0"/>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hape 163">
            <a:extLst>
              <a:ext uri="{FF2B5EF4-FFF2-40B4-BE49-F238E27FC236}">
                <a16:creationId xmlns:a16="http://schemas.microsoft.com/office/drawing/2014/main" id="{FC31090E-0848-26AD-A107-AFAF350DBA51}"/>
              </a:ext>
            </a:extLst>
          </p:cNvPr>
          <p:cNvSpPr>
            <a:spLocks noGrp="1" noChangeArrowheads="1"/>
          </p:cNvSpPr>
          <p:nvPr>
            <p:ph type="title"/>
          </p:nvPr>
        </p:nvSpPr>
        <p:spPr>
          <a:xfrm>
            <a:off x="1981200" y="533400"/>
            <a:ext cx="8229600" cy="1295400"/>
          </a:xfrm>
        </p:spPr>
        <p:txBody>
          <a:bodyPr/>
          <a:lstStyle/>
          <a:p>
            <a:pPr algn="ctr"/>
            <a:r>
              <a:rPr lang="en-US" altLang="en-US"/>
              <a:t>Preliminary Issues: Probable Cause</a:t>
            </a:r>
          </a:p>
        </p:txBody>
      </p:sp>
      <p:sp>
        <p:nvSpPr>
          <p:cNvPr id="7" name="TextBox 6">
            <a:extLst>
              <a:ext uri="{FF2B5EF4-FFF2-40B4-BE49-F238E27FC236}">
                <a16:creationId xmlns:a16="http://schemas.microsoft.com/office/drawing/2014/main" id="{64E50F75-0653-548E-B68C-96BA9DAF6FC9}"/>
              </a:ext>
            </a:extLst>
          </p:cNvPr>
          <p:cNvSpPr txBox="1"/>
          <p:nvPr/>
        </p:nvSpPr>
        <p:spPr>
          <a:xfrm>
            <a:off x="2057401" y="2212062"/>
            <a:ext cx="3352800" cy="4493538"/>
          </a:xfrm>
          <a:prstGeom prst="rect">
            <a:avLst/>
          </a:prstGeom>
          <a:solidFill>
            <a:schemeClr val="tx1"/>
          </a:solidFill>
        </p:spPr>
        <p:txBody>
          <a:bodyPr>
            <a:spAutoFit/>
          </a:bodyPr>
          <a:lstStyle/>
          <a:p>
            <a:pPr>
              <a:defRPr/>
            </a:pPr>
            <a:r>
              <a:rPr lang="en-US" dirty="0">
                <a:solidFill>
                  <a:schemeClr val="bg1"/>
                </a:solidFill>
              </a:rPr>
              <a:t>-Don’t divide and conquer</a:t>
            </a:r>
          </a:p>
          <a:p>
            <a:pPr>
              <a:defRPr/>
            </a:pPr>
            <a:r>
              <a:rPr lang="en-US" dirty="0">
                <a:solidFill>
                  <a:schemeClr val="bg1"/>
                </a:solidFill>
              </a:rPr>
              <a:t>-Look totality of circumstances</a:t>
            </a:r>
          </a:p>
          <a:p>
            <a:pPr>
              <a:defRPr/>
            </a:pPr>
            <a:r>
              <a:rPr lang="en-US" dirty="0">
                <a:solidFill>
                  <a:schemeClr val="bg1"/>
                </a:solidFill>
              </a:rPr>
              <a:t>-Affected to degree rendered incapable of driving safely</a:t>
            </a:r>
          </a:p>
          <a:p>
            <a:pPr>
              <a:defRPr/>
            </a:pPr>
            <a:r>
              <a:rPr lang="en-US" dirty="0">
                <a:solidFill>
                  <a:schemeClr val="bg1"/>
                </a:solidFill>
              </a:rPr>
              <a:t>-Presence of Alcohol is not enough.</a:t>
            </a:r>
          </a:p>
          <a:p>
            <a:pPr>
              <a:defRPr/>
            </a:pPr>
            <a:r>
              <a:rPr lang="en-US" dirty="0">
                <a:solidFill>
                  <a:schemeClr val="bg1"/>
                </a:solidFill>
              </a:rPr>
              <a:t>-Excellent performance on FSTs</a:t>
            </a:r>
          </a:p>
          <a:p>
            <a:pPr>
              <a:defRPr/>
            </a:pPr>
            <a:r>
              <a:rPr lang="en-US" dirty="0">
                <a:solidFill>
                  <a:schemeClr val="bg1"/>
                </a:solidFill>
              </a:rPr>
              <a:t>-No probable cause (unless HGN is determined valid on remand).</a:t>
            </a:r>
          </a:p>
          <a:p>
            <a:pPr algn="r">
              <a:defRPr/>
            </a:pPr>
            <a:endParaRPr lang="en-US" sz="1600" dirty="0">
              <a:solidFill>
                <a:schemeClr val="bg1"/>
              </a:solidFill>
            </a:endParaRPr>
          </a:p>
          <a:p>
            <a:pPr>
              <a:defRPr/>
            </a:pPr>
            <a:r>
              <a:rPr lang="en-US" b="1" dirty="0">
                <a:solidFill>
                  <a:schemeClr val="bg1"/>
                </a:solidFill>
              </a:rPr>
              <a:t>State v. Culler</a:t>
            </a:r>
            <a:r>
              <a:rPr lang="en-US" dirty="0">
                <a:solidFill>
                  <a:schemeClr val="bg1"/>
                </a:solidFill>
              </a:rPr>
              <a:t>, </a:t>
            </a:r>
          </a:p>
          <a:p>
            <a:pPr>
              <a:defRPr/>
            </a:pPr>
            <a:r>
              <a:rPr lang="en-US" dirty="0">
                <a:solidFill>
                  <a:schemeClr val="bg1"/>
                </a:solidFill>
              </a:rPr>
              <a:t>351 </a:t>
            </a:r>
            <a:r>
              <a:rPr lang="en-US" dirty="0" err="1">
                <a:solidFill>
                  <a:schemeClr val="bg1"/>
                </a:solidFill>
              </a:rPr>
              <a:t>Ga.App</a:t>
            </a:r>
            <a:r>
              <a:rPr lang="en-US" dirty="0">
                <a:solidFill>
                  <a:schemeClr val="bg1"/>
                </a:solidFill>
              </a:rPr>
              <a:t>. 19 (2019</a:t>
            </a:r>
            <a:r>
              <a:rPr lang="en-US" sz="1100" dirty="0">
                <a:solidFill>
                  <a:schemeClr val="bg1"/>
                </a:solidFill>
              </a:rPr>
              <a:t>)</a:t>
            </a:r>
            <a:endParaRPr lang="en-US" dirty="0">
              <a:solidFill>
                <a:schemeClr val="bg1"/>
              </a:solidFill>
            </a:endParaRPr>
          </a:p>
        </p:txBody>
      </p:sp>
      <p:sp>
        <p:nvSpPr>
          <p:cNvPr id="8" name="TextBox 7">
            <a:extLst>
              <a:ext uri="{FF2B5EF4-FFF2-40B4-BE49-F238E27FC236}">
                <a16:creationId xmlns:a16="http://schemas.microsoft.com/office/drawing/2014/main" id="{E293C001-62B2-1576-CD5E-99F9B2F6FCCC}"/>
              </a:ext>
            </a:extLst>
          </p:cNvPr>
          <p:cNvSpPr txBox="1"/>
          <p:nvPr/>
        </p:nvSpPr>
        <p:spPr>
          <a:xfrm>
            <a:off x="6172200" y="2298701"/>
            <a:ext cx="3581400" cy="3416320"/>
          </a:xfrm>
          <a:prstGeom prst="rect">
            <a:avLst/>
          </a:prstGeom>
          <a:solidFill>
            <a:schemeClr val="tx1"/>
          </a:solidFill>
        </p:spPr>
        <p:txBody>
          <a:bodyPr>
            <a:spAutoFit/>
          </a:bodyPr>
          <a:lstStyle/>
          <a:p>
            <a:pPr>
              <a:defRPr/>
            </a:pPr>
            <a:r>
              <a:rPr lang="en-US" dirty="0">
                <a:solidFill>
                  <a:schemeClr val="bg1"/>
                </a:solidFill>
              </a:rPr>
              <a:t>“Serious injury wreck”</a:t>
            </a:r>
          </a:p>
          <a:p>
            <a:pPr>
              <a:defRPr/>
            </a:pPr>
            <a:endParaRPr lang="en-US" dirty="0">
              <a:solidFill>
                <a:schemeClr val="bg1"/>
              </a:solidFill>
            </a:endParaRPr>
          </a:p>
          <a:p>
            <a:pPr>
              <a:defRPr/>
            </a:pPr>
            <a:r>
              <a:rPr lang="en-US" dirty="0">
                <a:solidFill>
                  <a:schemeClr val="bg1"/>
                </a:solidFill>
              </a:rPr>
              <a:t>“Vehicle left roadway”</a:t>
            </a:r>
          </a:p>
          <a:p>
            <a:pPr>
              <a:defRPr/>
            </a:pPr>
            <a:endParaRPr lang="en-US" dirty="0">
              <a:solidFill>
                <a:schemeClr val="bg1"/>
              </a:solidFill>
            </a:endParaRPr>
          </a:p>
          <a:p>
            <a:pPr>
              <a:defRPr/>
            </a:pPr>
            <a:r>
              <a:rPr lang="en-US" dirty="0">
                <a:solidFill>
                  <a:schemeClr val="bg1"/>
                </a:solidFill>
              </a:rPr>
              <a:t>“Witness approached SUV and could smell alcohol”</a:t>
            </a:r>
          </a:p>
          <a:p>
            <a:pPr>
              <a:defRPr/>
            </a:pPr>
            <a:endParaRPr lang="en-US" dirty="0">
              <a:solidFill>
                <a:schemeClr val="bg1"/>
              </a:solidFill>
            </a:endParaRPr>
          </a:p>
          <a:p>
            <a:pPr>
              <a:defRPr/>
            </a:pPr>
            <a:r>
              <a:rPr lang="en-US" dirty="0">
                <a:solidFill>
                  <a:schemeClr val="bg1"/>
                </a:solidFill>
              </a:rPr>
              <a:t>-Deference to magistrate and warrant</a:t>
            </a:r>
          </a:p>
          <a:p>
            <a:pPr>
              <a:defRPr/>
            </a:pPr>
            <a:endParaRPr lang="en-US" dirty="0">
              <a:solidFill>
                <a:schemeClr val="bg1"/>
              </a:solidFill>
            </a:endParaRPr>
          </a:p>
          <a:p>
            <a:pPr>
              <a:defRPr/>
            </a:pPr>
            <a:r>
              <a:rPr lang="en-US" b="1" i="1" dirty="0">
                <a:solidFill>
                  <a:schemeClr val="bg1"/>
                </a:solidFill>
              </a:rPr>
              <a:t>Mason v. State</a:t>
            </a:r>
            <a:r>
              <a:rPr lang="en-US" i="1" dirty="0">
                <a:solidFill>
                  <a:schemeClr val="bg1"/>
                </a:solidFill>
              </a:rPr>
              <a:t>, 352 Ga. App. 404 (2020)</a:t>
            </a:r>
          </a:p>
        </p:txBody>
      </p:sp>
      <p:sp>
        <p:nvSpPr>
          <p:cNvPr id="41990" name="TextBox 10">
            <a:extLst>
              <a:ext uri="{FF2B5EF4-FFF2-40B4-BE49-F238E27FC236}">
                <a16:creationId xmlns:a16="http://schemas.microsoft.com/office/drawing/2014/main" id="{1619B07C-C4A1-78C9-312D-DF41D8BD4443}"/>
              </a:ext>
            </a:extLst>
          </p:cNvPr>
          <p:cNvSpPr txBox="1">
            <a:spLocks noChangeArrowheads="1"/>
          </p:cNvSpPr>
          <p:nvPr/>
        </p:nvSpPr>
        <p:spPr bwMode="auto">
          <a:xfrm>
            <a:off x="2727325" y="1643856"/>
            <a:ext cx="1555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a:t>Arrest for DUI</a:t>
            </a:r>
          </a:p>
        </p:txBody>
      </p:sp>
      <p:sp>
        <p:nvSpPr>
          <p:cNvPr id="41991" name="TextBox 11">
            <a:extLst>
              <a:ext uri="{FF2B5EF4-FFF2-40B4-BE49-F238E27FC236}">
                <a16:creationId xmlns:a16="http://schemas.microsoft.com/office/drawing/2014/main" id="{194FDB67-E550-9839-3739-1AC64D79723F}"/>
              </a:ext>
            </a:extLst>
          </p:cNvPr>
          <p:cNvSpPr txBox="1">
            <a:spLocks noChangeArrowheads="1"/>
          </p:cNvSpPr>
          <p:nvPr/>
        </p:nvSpPr>
        <p:spPr bwMode="auto">
          <a:xfrm>
            <a:off x="7252464" y="1650549"/>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dirty="0"/>
              <a:t>Blood Warrant</a:t>
            </a:r>
          </a:p>
        </p:txBody>
      </p:sp>
      <p:sp>
        <p:nvSpPr>
          <p:cNvPr id="41992" name="Slide Number Placeholder 13">
            <a:extLst>
              <a:ext uri="{FF2B5EF4-FFF2-40B4-BE49-F238E27FC236}">
                <a16:creationId xmlns:a16="http://schemas.microsoft.com/office/drawing/2014/main" id="{1C8FD4AD-5842-7EDB-DF3F-D80FEDFD367C}"/>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47</a:t>
            </a:fld>
            <a:endParaRPr lang="en-US" altLang="en-US">
              <a:latin typeface="Arial" panose="020B0604020202020204" pitchFamily="34" charset="0"/>
            </a:endParaRP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163">
            <a:extLst>
              <a:ext uri="{FF2B5EF4-FFF2-40B4-BE49-F238E27FC236}">
                <a16:creationId xmlns:a16="http://schemas.microsoft.com/office/drawing/2014/main" id="{5F2A7658-A726-DECC-E6ED-013BF5A3077A}"/>
              </a:ext>
            </a:extLst>
          </p:cNvPr>
          <p:cNvSpPr>
            <a:spLocks noGrp="1" noChangeArrowheads="1"/>
          </p:cNvSpPr>
          <p:nvPr>
            <p:ph type="title"/>
          </p:nvPr>
        </p:nvSpPr>
        <p:spPr>
          <a:xfrm>
            <a:off x="1981200" y="533400"/>
            <a:ext cx="8229600" cy="1295400"/>
          </a:xfrm>
        </p:spPr>
        <p:txBody>
          <a:bodyPr/>
          <a:lstStyle/>
          <a:p>
            <a:pPr algn="ctr"/>
            <a:r>
              <a:rPr lang="en-US" altLang="en-US" dirty="0"/>
              <a:t>Preliminary Issues: Probable Cause</a:t>
            </a:r>
          </a:p>
        </p:txBody>
      </p:sp>
      <p:sp>
        <p:nvSpPr>
          <p:cNvPr id="43012" name="Slide Number Placeholder 13">
            <a:extLst>
              <a:ext uri="{FF2B5EF4-FFF2-40B4-BE49-F238E27FC236}">
                <a16:creationId xmlns:a16="http://schemas.microsoft.com/office/drawing/2014/main" id="{F73FE4FA-5BAF-7C93-EEB1-1705A84DCC10}"/>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48</a:t>
            </a:fld>
            <a:endParaRPr lang="en-US" altLang="en-US">
              <a:latin typeface="Arial" panose="020B0604020202020204" pitchFamily="34" charset="0"/>
            </a:endParaRPr>
          </a:p>
        </p:txBody>
      </p:sp>
      <p:sp>
        <p:nvSpPr>
          <p:cNvPr id="43013" name="TextBox 3">
            <a:extLst>
              <a:ext uri="{FF2B5EF4-FFF2-40B4-BE49-F238E27FC236}">
                <a16:creationId xmlns:a16="http://schemas.microsoft.com/office/drawing/2014/main" id="{06ECABD3-ECBB-ACE1-2AA1-CD4575F46C75}"/>
              </a:ext>
            </a:extLst>
          </p:cNvPr>
          <p:cNvSpPr txBox="1">
            <a:spLocks noChangeArrowheads="1"/>
          </p:cNvSpPr>
          <p:nvPr/>
        </p:nvSpPr>
        <p:spPr bwMode="auto">
          <a:xfrm>
            <a:off x="2362200" y="2590800"/>
            <a:ext cx="7848600" cy="1938338"/>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400" i="1" dirty="0">
                <a:solidFill>
                  <a:schemeClr val="bg1"/>
                </a:solidFill>
              </a:rPr>
              <a:t>Hughes v. State, </a:t>
            </a:r>
            <a:r>
              <a:rPr lang="en-US" altLang="en-US" sz="2400" dirty="0">
                <a:solidFill>
                  <a:schemeClr val="bg1"/>
                </a:solidFill>
              </a:rPr>
              <a:t>296 Ga. 794 (2015) – this is the most definitive recent statement on probable cause determinations.</a:t>
            </a:r>
          </a:p>
          <a:p>
            <a:endParaRPr lang="en-US" altLang="en-US" sz="2400" dirty="0">
              <a:solidFill>
                <a:schemeClr val="bg1"/>
              </a:solidFill>
            </a:endParaRPr>
          </a:p>
          <a:p>
            <a:r>
              <a:rPr lang="en-US" altLang="en-US" sz="2400" dirty="0">
                <a:solidFill>
                  <a:schemeClr val="bg1"/>
                </a:solidFill>
              </a:rPr>
              <a:t>“could lead a reasonable officer to conclude that a suspect probably committed the offense” </a:t>
            </a:r>
            <a:endParaRPr lang="en-US" altLang="en-US" sz="2400" i="1" dirty="0">
              <a:solidFill>
                <a:schemeClr val="bg1"/>
              </a:solidFill>
            </a:endParaRP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hape 163">
            <a:extLst>
              <a:ext uri="{FF2B5EF4-FFF2-40B4-BE49-F238E27FC236}">
                <a16:creationId xmlns:a16="http://schemas.microsoft.com/office/drawing/2014/main" id="{5B132B8C-1B1E-71FE-1022-829684957D71}"/>
              </a:ext>
            </a:extLst>
          </p:cNvPr>
          <p:cNvSpPr>
            <a:spLocks noGrp="1" noChangeArrowheads="1"/>
          </p:cNvSpPr>
          <p:nvPr>
            <p:ph type="title"/>
          </p:nvPr>
        </p:nvSpPr>
        <p:spPr>
          <a:xfrm>
            <a:off x="1981200" y="533400"/>
            <a:ext cx="8229600" cy="1295400"/>
          </a:xfrm>
        </p:spPr>
        <p:txBody>
          <a:bodyPr/>
          <a:lstStyle/>
          <a:p>
            <a:pPr algn="ctr"/>
            <a:r>
              <a:rPr lang="en-US" altLang="en-US"/>
              <a:t>Field Sobriety Tests</a:t>
            </a:r>
          </a:p>
        </p:txBody>
      </p:sp>
      <p:sp>
        <p:nvSpPr>
          <p:cNvPr id="3" name="TextBox 2">
            <a:extLst>
              <a:ext uri="{FF2B5EF4-FFF2-40B4-BE49-F238E27FC236}">
                <a16:creationId xmlns:a16="http://schemas.microsoft.com/office/drawing/2014/main" id="{3B231712-D6EF-6EF6-2AD5-24D260C9FF15}"/>
              </a:ext>
            </a:extLst>
          </p:cNvPr>
          <p:cNvSpPr txBox="1"/>
          <p:nvPr/>
        </p:nvSpPr>
        <p:spPr>
          <a:xfrm>
            <a:off x="1313726" y="1698835"/>
            <a:ext cx="9564547" cy="4801314"/>
          </a:xfrm>
          <a:prstGeom prst="rect">
            <a:avLst/>
          </a:prstGeom>
          <a:solidFill>
            <a:schemeClr val="tx1"/>
          </a:solidFill>
        </p:spPr>
        <p:txBody>
          <a:bodyPr wrap="square">
            <a:spAutoFit/>
          </a:bodyPr>
          <a:lstStyle/>
          <a:p>
            <a:pPr>
              <a:spcBef>
                <a:spcPts val="1200"/>
              </a:spcBef>
              <a:spcAft>
                <a:spcPts val="1200"/>
              </a:spcAft>
              <a:defRPr/>
            </a:pPr>
            <a:endParaRPr lang="en-US" dirty="0">
              <a:solidFill>
                <a:srgbClr val="000000"/>
              </a:solidFill>
              <a:latin typeface="Georgia" panose="02040502050405020303" pitchFamily="18" charset="0"/>
              <a:ea typeface="ヒラギノ角ゴ Pro W3"/>
            </a:endParaRPr>
          </a:p>
          <a:p>
            <a:pPr>
              <a:spcBef>
                <a:spcPts val="1200"/>
              </a:spcBef>
              <a:spcAft>
                <a:spcPts val="1200"/>
              </a:spcAft>
              <a:defRPr/>
            </a:pPr>
            <a:r>
              <a:rPr lang="en-US" sz="2400" dirty="0">
                <a:solidFill>
                  <a:srgbClr val="000000"/>
                </a:solidFill>
                <a:ea typeface="ヒラギノ角ゴ Pro W3"/>
                <a:cs typeface="Times New Roman" panose="02020603050405020304" pitchFamily="18" charset="0"/>
              </a:rPr>
              <a:t>Under Arrest?  </a:t>
            </a:r>
          </a:p>
          <a:p>
            <a:pPr>
              <a:spcBef>
                <a:spcPts val="1200"/>
              </a:spcBef>
              <a:spcAft>
                <a:spcPts val="1200"/>
              </a:spcAft>
              <a:defRPr/>
            </a:pPr>
            <a:r>
              <a:rPr lang="en-US" sz="2400" dirty="0">
                <a:solidFill>
                  <a:srgbClr val="000000"/>
                </a:solidFill>
                <a:ea typeface="ヒラギノ角ゴ Pro W3"/>
                <a:cs typeface="Times New Roman" panose="02020603050405020304" pitchFamily="18" charset="0"/>
              </a:rPr>
              <a:t>Does officer need to give </a:t>
            </a:r>
            <a:r>
              <a:rPr lang="en-US" sz="2400" i="1" dirty="0">
                <a:solidFill>
                  <a:srgbClr val="000000"/>
                </a:solidFill>
                <a:ea typeface="ヒラギノ角ゴ Pro W3"/>
                <a:cs typeface="Times New Roman" panose="02020603050405020304" pitchFamily="18" charset="0"/>
              </a:rPr>
              <a:t>Miranda </a:t>
            </a:r>
            <a:r>
              <a:rPr lang="en-US" sz="2400" dirty="0">
                <a:solidFill>
                  <a:srgbClr val="000000"/>
                </a:solidFill>
                <a:ea typeface="ヒラギノ角ゴ Pro W3"/>
                <a:cs typeface="Times New Roman" panose="02020603050405020304" pitchFamily="18" charset="0"/>
              </a:rPr>
              <a:t>prior to administering fields?</a:t>
            </a:r>
          </a:p>
          <a:p>
            <a:pPr>
              <a:spcBef>
                <a:spcPts val="1200"/>
              </a:spcBef>
              <a:spcAft>
                <a:spcPts val="1200"/>
              </a:spcAft>
              <a:defRPr/>
            </a:pPr>
            <a:r>
              <a:rPr lang="en-US" sz="2400" i="1" dirty="0">
                <a:solidFill>
                  <a:srgbClr val="000000"/>
                </a:solidFill>
                <a:ea typeface="ヒラギノ角ゴ Pro W3"/>
                <a:cs typeface="Times New Roman" panose="02020603050405020304" pitchFamily="18" charset="0"/>
              </a:rPr>
              <a:t>Price </a:t>
            </a:r>
            <a:r>
              <a:rPr lang="en-US" sz="2400" dirty="0">
                <a:solidFill>
                  <a:srgbClr val="000000"/>
                </a:solidFill>
                <a:ea typeface="ヒラギノ角ゴ Pro W3"/>
                <a:cs typeface="Times New Roman" panose="02020603050405020304" pitchFamily="18" charset="0"/>
              </a:rPr>
              <a:t>is overruled, and </a:t>
            </a:r>
            <a:r>
              <a:rPr lang="en-US" sz="2400" i="1" dirty="0">
                <a:solidFill>
                  <a:srgbClr val="000000"/>
                </a:solidFill>
                <a:ea typeface="ヒラギノ角ゴ Pro W3"/>
                <a:cs typeface="Times New Roman" panose="02020603050405020304" pitchFamily="18" charset="0"/>
              </a:rPr>
              <a:t>Miranda </a:t>
            </a:r>
            <a:r>
              <a:rPr lang="en-US" sz="2400" dirty="0">
                <a:solidFill>
                  <a:srgbClr val="000000"/>
                </a:solidFill>
                <a:ea typeface="ヒラギノ角ゴ Pro W3"/>
                <a:cs typeface="Times New Roman" panose="02020603050405020304" pitchFamily="18" charset="0"/>
              </a:rPr>
              <a:t>warnings need not be given prior to requesting performance of an incriminating act.  </a:t>
            </a:r>
          </a:p>
          <a:p>
            <a:pPr>
              <a:spcBef>
                <a:spcPts val="1200"/>
              </a:spcBef>
              <a:spcAft>
                <a:spcPts val="1200"/>
              </a:spcAft>
              <a:defRPr/>
            </a:pPr>
            <a:endParaRPr lang="en-US" sz="2400" i="1" dirty="0">
              <a:solidFill>
                <a:srgbClr val="000000"/>
              </a:solidFill>
              <a:ea typeface="ヒラギノ角ゴ Pro W3"/>
              <a:cs typeface="Times New Roman" panose="02020603050405020304" pitchFamily="18" charset="0"/>
            </a:endParaRPr>
          </a:p>
          <a:p>
            <a:pPr>
              <a:spcBef>
                <a:spcPts val="1200"/>
              </a:spcBef>
              <a:spcAft>
                <a:spcPts val="1200"/>
              </a:spcAft>
              <a:defRPr/>
            </a:pPr>
            <a:endParaRPr lang="en-US" sz="2400" i="1" dirty="0">
              <a:solidFill>
                <a:srgbClr val="000000"/>
              </a:solidFill>
              <a:ea typeface="ヒラギノ角ゴ Pro W3"/>
              <a:cs typeface="Times New Roman" panose="02020603050405020304" pitchFamily="18" charset="0"/>
            </a:endParaRPr>
          </a:p>
          <a:p>
            <a:pPr algn="r">
              <a:spcBef>
                <a:spcPts val="1200"/>
              </a:spcBef>
              <a:spcAft>
                <a:spcPts val="1200"/>
              </a:spcAft>
              <a:defRPr/>
            </a:pPr>
            <a:r>
              <a:rPr lang="en-US" sz="2400" i="1" dirty="0">
                <a:solidFill>
                  <a:srgbClr val="000000"/>
                </a:solidFill>
                <a:ea typeface="ヒラギノ角ゴ Pro W3"/>
                <a:cs typeface="Times New Roman" panose="02020603050405020304" pitchFamily="18" charset="0"/>
              </a:rPr>
              <a:t>State v. Turnquest</a:t>
            </a:r>
            <a:r>
              <a:rPr lang="en-US" sz="2400" b="1" i="1" dirty="0">
                <a:solidFill>
                  <a:srgbClr val="000000"/>
                </a:solidFill>
                <a:ea typeface="ヒラギノ角ゴ Pro W3"/>
                <a:cs typeface="Times New Roman" panose="02020603050405020304" pitchFamily="18" charset="0"/>
              </a:rPr>
              <a:t>, </a:t>
            </a:r>
            <a:r>
              <a:rPr lang="en-US" sz="2400" i="1" dirty="0">
                <a:solidFill>
                  <a:srgbClr val="000000"/>
                </a:solidFill>
                <a:ea typeface="ヒラギノ角ゴ Pro W3"/>
                <a:cs typeface="Times New Roman" panose="02020603050405020304" pitchFamily="18" charset="0"/>
              </a:rPr>
              <a:t>305 Ga. 758</a:t>
            </a:r>
            <a:r>
              <a:rPr lang="en-US" sz="2400" dirty="0">
                <a:solidFill>
                  <a:srgbClr val="000000"/>
                </a:solidFill>
                <a:ea typeface="ヒラギノ角ゴ Pro W3"/>
                <a:cs typeface="Times New Roman" panose="02020603050405020304" pitchFamily="18" charset="0"/>
              </a:rPr>
              <a:t> (2019</a:t>
            </a:r>
            <a:r>
              <a:rPr lang="en-US" dirty="0">
                <a:solidFill>
                  <a:srgbClr val="000000"/>
                </a:solidFill>
                <a:latin typeface="Georgia" panose="02040502050405020303" pitchFamily="18" charset="0"/>
                <a:ea typeface="ヒラギノ角ゴ Pro W3"/>
                <a:cs typeface="Times New Roman" panose="02020603050405020304" pitchFamily="18" charset="0"/>
              </a:rPr>
              <a:t>)</a:t>
            </a:r>
            <a:endParaRPr lang="en-US" i="1" dirty="0">
              <a:solidFill>
                <a:srgbClr val="000000"/>
              </a:solidFill>
              <a:latin typeface="Georgia" panose="02040502050405020303" pitchFamily="18" charset="0"/>
              <a:ea typeface="ヒラギノ角ゴ Pro W3"/>
            </a:endParaRPr>
          </a:p>
        </p:txBody>
      </p:sp>
      <p:sp>
        <p:nvSpPr>
          <p:cNvPr id="44037" name="Slide Number Placeholder 3">
            <a:extLst>
              <a:ext uri="{FF2B5EF4-FFF2-40B4-BE49-F238E27FC236}">
                <a16:creationId xmlns:a16="http://schemas.microsoft.com/office/drawing/2014/main" id="{3CFADFC0-B6A1-97C4-E5F5-16C7C2EEC456}"/>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49</a:t>
            </a:fld>
            <a:endParaRPr lang="en-US" altLang="en-US">
              <a:latin typeface="Arial" panose="020B0604020202020204" pitchFamily="34"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a:extLst>
              <a:ext uri="{FF2B5EF4-FFF2-40B4-BE49-F238E27FC236}">
                <a16:creationId xmlns:a16="http://schemas.microsoft.com/office/drawing/2014/main" id="{677B10BC-5F9D-B889-A598-66A2920CA257}"/>
              </a:ext>
            </a:extLst>
          </p:cNvPr>
          <p:cNvSpPr/>
          <p:nvPr/>
        </p:nvSpPr>
        <p:spPr>
          <a:xfrm>
            <a:off x="1881189" y="625475"/>
            <a:ext cx="8429625" cy="857250"/>
          </a:xfrm>
          <a:prstGeom prst="rect">
            <a:avLst/>
          </a:prstGeom>
          <a:ln w="12700">
            <a:miter lim="400000"/>
          </a:ln>
        </p:spPr>
        <p:txBody>
          <a:bodyPr lIns="35719" tIns="35719" rIns="35719" bIns="35719" anchor="ctr">
            <a:normAutofit fontScale="70000" lnSpcReduction="20000"/>
          </a:bodyPr>
          <a:lstStyle/>
          <a:p>
            <a:pPr>
              <a:lnSpc>
                <a:spcPct val="90000"/>
              </a:lnSpc>
              <a:spcBef>
                <a:spcPts val="1125"/>
              </a:spcBef>
              <a:defRPr sz="7000">
                <a:solidFill>
                  <a:srgbClr val="D93E2B"/>
                </a:solidFill>
                <a:latin typeface="Bodoni SvtyTwo ITC TT-BookIta"/>
                <a:ea typeface="Bodoni SvtyTwo ITC TT-BookIta"/>
                <a:cs typeface="Bodoni SvtyTwo ITC TT-BookIta"/>
                <a:sym typeface="Bodoni SvtyTwo ITC TT-BookIta"/>
              </a:defRPr>
            </a:pPr>
            <a:r>
              <a:rPr lang="en-US" sz="4922" dirty="0">
                <a:solidFill>
                  <a:srgbClr val="FF0000"/>
                </a:solidFill>
                <a:latin typeface="Bodoni SvtyTwo ITC TT-BookIta"/>
                <a:ea typeface="Bodoni SvtyTwo ITC TT-BookIta"/>
                <a:cs typeface="Bodoni SvtyTwo ITC TT-BookIta"/>
                <a:sym typeface="Bodoni SvtyTwo ITC TT-BookIta"/>
              </a:rPr>
              <a:t>Submission to Breath (and URINE) Test After </a:t>
            </a:r>
            <a:r>
              <a:rPr lang="en-US" sz="4922" i="1" dirty="0">
                <a:solidFill>
                  <a:srgbClr val="FF0000"/>
                </a:solidFill>
                <a:latin typeface="Bodoni SvtyTwo ITC TT-BookIta"/>
                <a:ea typeface="Bodoni SvtyTwo ITC TT-BookIta"/>
                <a:cs typeface="Bodoni SvtyTwo ITC TT-BookIta"/>
                <a:sym typeface="Bodoni SvtyTwo ITC TT-BookIta"/>
              </a:rPr>
              <a:t>Elliott</a:t>
            </a:r>
            <a:endParaRPr sz="4922" i="1" dirty="0">
              <a:solidFill>
                <a:srgbClr val="FF0000"/>
              </a:solidFill>
              <a:cs typeface="Bodoni SvtyTwo ITC TT-BookIta"/>
              <a:sym typeface="Bodoni SvtyTwo ITC TT-Book"/>
            </a:endParaRPr>
          </a:p>
        </p:txBody>
      </p:sp>
      <p:sp>
        <p:nvSpPr>
          <p:cNvPr id="226" name="Shape 226">
            <a:extLst>
              <a:ext uri="{FF2B5EF4-FFF2-40B4-BE49-F238E27FC236}">
                <a16:creationId xmlns:a16="http://schemas.microsoft.com/office/drawing/2014/main" id="{35413499-022D-5E11-46BD-615A1432B446}"/>
              </a:ext>
            </a:extLst>
          </p:cNvPr>
          <p:cNvSpPr/>
          <p:nvPr/>
        </p:nvSpPr>
        <p:spPr>
          <a:xfrm>
            <a:off x="1881189" y="1847850"/>
            <a:ext cx="4268787" cy="4286250"/>
          </a:xfrm>
          <a:prstGeom prst="rect">
            <a:avLst/>
          </a:prstGeom>
          <a:ln w="12700">
            <a:miter lim="400000"/>
          </a:ln>
        </p:spPr>
        <p:txBody>
          <a:bodyPr lIns="35719" tIns="35719" rIns="35719" bIns="35719" anchor="ctr">
            <a:normAutofit/>
          </a:bodyPr>
          <a:lstStyle/>
          <a:p>
            <a:pPr>
              <a:spcBef>
                <a:spcPts val="1687"/>
              </a:spcBef>
              <a:buClr>
                <a:srgbClr val="929292"/>
              </a:buClr>
              <a:buSzPct val="60000"/>
              <a:defRPr sz="3600"/>
            </a:pPr>
            <a:endParaRPr sz="2531" dirty="0"/>
          </a:p>
        </p:txBody>
      </p:sp>
      <p:sp>
        <p:nvSpPr>
          <p:cNvPr id="2" name="Rectangle 1">
            <a:extLst>
              <a:ext uri="{FF2B5EF4-FFF2-40B4-BE49-F238E27FC236}">
                <a16:creationId xmlns:a16="http://schemas.microsoft.com/office/drawing/2014/main" id="{B85FBC7C-CE5B-3EC0-AA6D-DCD30BF30DA2}"/>
              </a:ext>
            </a:extLst>
          </p:cNvPr>
          <p:cNvSpPr/>
          <p:nvPr/>
        </p:nvSpPr>
        <p:spPr>
          <a:xfrm>
            <a:off x="2143126" y="2006600"/>
            <a:ext cx="7648575" cy="3576638"/>
          </a:xfrm>
          <a:prstGeom prst="rect">
            <a:avLst/>
          </a:prstGeom>
          <a:solidFill>
            <a:schemeClr val="tx1"/>
          </a:solidFill>
        </p:spPr>
        <p:txBody>
          <a:bodyPr>
            <a:spAutoFit/>
          </a:bodyPr>
          <a:lstStyle/>
          <a:p>
            <a:pPr marL="321457" indent="-321457" algn="just">
              <a:lnSpc>
                <a:spcPct val="150000"/>
              </a:lnSpc>
              <a:buFont typeface="Arial"/>
              <a:buChar char="•"/>
              <a:defRPr/>
            </a:pPr>
            <a:r>
              <a:rPr lang="en-US" sz="1969" dirty="0">
                <a:solidFill>
                  <a:schemeClr val="bg1"/>
                </a:solidFill>
              </a:rPr>
              <a:t>Old implied consent or new?</a:t>
            </a:r>
          </a:p>
          <a:p>
            <a:pPr marL="321457" indent="-321457" algn="just">
              <a:lnSpc>
                <a:spcPct val="150000"/>
              </a:lnSpc>
              <a:buFont typeface="Arial"/>
              <a:buChar char="•"/>
              <a:defRPr/>
            </a:pPr>
            <a:r>
              <a:rPr lang="en-US" sz="1969" dirty="0">
                <a:solidFill>
                  <a:schemeClr val="bg1"/>
                </a:solidFill>
              </a:rPr>
              <a:t>Old implied consent? Challenge voluntariness and misleading information. </a:t>
            </a:r>
          </a:p>
          <a:p>
            <a:pPr marL="321457" lvl="1" indent="-321457" algn="just">
              <a:lnSpc>
                <a:spcPct val="150000"/>
              </a:lnSpc>
              <a:buFont typeface="Arial"/>
              <a:buChar char="•"/>
              <a:defRPr/>
            </a:pPr>
            <a:r>
              <a:rPr lang="en-US" sz="1969" dirty="0">
                <a:solidFill>
                  <a:schemeClr val="bg1"/>
                </a:solidFill>
              </a:rPr>
              <a:t>He/she was told refusal could be introduced. That’s false, and it is the type of information that would lead to submission to the test. </a:t>
            </a:r>
            <a:r>
              <a:rPr lang="en-US" sz="1969" i="1" dirty="0" err="1">
                <a:solidFill>
                  <a:schemeClr val="bg1"/>
                </a:solidFill>
              </a:rPr>
              <a:t>Sauls</a:t>
            </a:r>
            <a:r>
              <a:rPr lang="en-US" sz="1969" dirty="0">
                <a:solidFill>
                  <a:schemeClr val="bg1"/>
                </a:solidFill>
              </a:rPr>
              <a:t>, </a:t>
            </a:r>
            <a:r>
              <a:rPr lang="en-US" sz="1969" i="1" dirty="0">
                <a:solidFill>
                  <a:schemeClr val="bg1"/>
                </a:solidFill>
              </a:rPr>
              <a:t>Kitchens, etc.</a:t>
            </a:r>
          </a:p>
          <a:p>
            <a:pPr marL="321457" lvl="1" indent="-321457" algn="just">
              <a:lnSpc>
                <a:spcPct val="150000"/>
              </a:lnSpc>
              <a:buFont typeface="Arial"/>
              <a:buChar char="•"/>
              <a:defRPr/>
            </a:pPr>
            <a:r>
              <a:rPr lang="en-US" sz="1969" dirty="0">
                <a:solidFill>
                  <a:schemeClr val="bg1"/>
                </a:solidFill>
              </a:rPr>
              <a:t>New implied consent? Voluntariness analysis.</a:t>
            </a:r>
          </a:p>
          <a:p>
            <a:pPr algn="just">
              <a:defRPr/>
            </a:pPr>
            <a:r>
              <a:rPr lang="en-US" sz="1969" dirty="0">
                <a:solidFill>
                  <a:schemeClr val="bg1"/>
                </a:solidFill>
              </a:rPr>
              <a:t> </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hape 163">
            <a:extLst>
              <a:ext uri="{FF2B5EF4-FFF2-40B4-BE49-F238E27FC236}">
                <a16:creationId xmlns:a16="http://schemas.microsoft.com/office/drawing/2014/main" id="{29B3699E-D8BF-ED29-11C1-03B8A96A8239}"/>
              </a:ext>
            </a:extLst>
          </p:cNvPr>
          <p:cNvSpPr>
            <a:spLocks noGrp="1" noChangeArrowheads="1"/>
          </p:cNvSpPr>
          <p:nvPr>
            <p:ph type="title"/>
          </p:nvPr>
        </p:nvSpPr>
        <p:spPr>
          <a:xfrm>
            <a:off x="1981200" y="255608"/>
            <a:ext cx="8229600" cy="751389"/>
          </a:xfrm>
        </p:spPr>
        <p:txBody>
          <a:bodyPr/>
          <a:lstStyle/>
          <a:p>
            <a:pPr algn="ctr"/>
            <a:r>
              <a:rPr lang="en-US" altLang="en-US" dirty="0"/>
              <a:t>HGN Test</a:t>
            </a:r>
          </a:p>
        </p:txBody>
      </p:sp>
      <p:sp>
        <p:nvSpPr>
          <p:cNvPr id="2" name="TextBox 1">
            <a:extLst>
              <a:ext uri="{FF2B5EF4-FFF2-40B4-BE49-F238E27FC236}">
                <a16:creationId xmlns:a16="http://schemas.microsoft.com/office/drawing/2014/main" id="{58A820E1-6A8B-AC9C-0946-133A3CD9504B}"/>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630BC7FA-4A1A-5A3D-B9D3-0FA5D64E16F9}"/>
              </a:ext>
            </a:extLst>
          </p:cNvPr>
          <p:cNvSpPr txBox="1"/>
          <p:nvPr/>
        </p:nvSpPr>
        <p:spPr>
          <a:xfrm>
            <a:off x="1752600" y="1257955"/>
            <a:ext cx="8382000" cy="5447645"/>
          </a:xfrm>
          <a:prstGeom prst="rect">
            <a:avLst/>
          </a:prstGeom>
          <a:solidFill>
            <a:schemeClr val="tx1"/>
          </a:solidFill>
        </p:spPr>
        <p:txBody>
          <a:bodyPr>
            <a:spAutoFit/>
          </a:bodyPr>
          <a:lstStyle/>
          <a:p>
            <a:pPr>
              <a:spcBef>
                <a:spcPts val="1200"/>
              </a:spcBef>
              <a:spcAft>
                <a:spcPts val="1200"/>
              </a:spcAft>
              <a:defRPr/>
            </a:pPr>
            <a:r>
              <a:rPr lang="en-US" sz="2400" dirty="0">
                <a:solidFill>
                  <a:srgbClr val="000000"/>
                </a:solidFill>
                <a:ea typeface="ヒラギノ角ゴ Pro W3"/>
                <a:cs typeface="Times New Roman" panose="02020603050405020304" pitchFamily="18" charset="0"/>
              </a:rPr>
              <a:t>Officer testified that not having motorist remove eye-glasses prior to HGN as trained was a “substantial deviation” from his training. </a:t>
            </a:r>
          </a:p>
          <a:p>
            <a:pPr>
              <a:spcBef>
                <a:spcPts val="600"/>
              </a:spcBef>
              <a:spcAft>
                <a:spcPts val="600"/>
              </a:spcAft>
              <a:defRPr/>
            </a:pPr>
            <a:r>
              <a:rPr lang="en-US" sz="2400" dirty="0">
                <a:solidFill>
                  <a:srgbClr val="000000"/>
                </a:solidFill>
                <a:ea typeface="ヒラギノ角ゴ Pro W3"/>
                <a:cs typeface="Times New Roman" panose="02020603050405020304" pitchFamily="18" charset="0"/>
              </a:rPr>
              <a:t>Scientific tests must be:</a:t>
            </a:r>
          </a:p>
          <a:p>
            <a:pPr>
              <a:spcBef>
                <a:spcPts val="600"/>
              </a:spcBef>
              <a:spcAft>
                <a:spcPts val="600"/>
              </a:spcAft>
              <a:defRPr/>
            </a:pPr>
            <a:r>
              <a:rPr lang="en-US" sz="2400" dirty="0">
                <a:solidFill>
                  <a:srgbClr val="000000"/>
                </a:solidFill>
                <a:ea typeface="ヒラギノ角ゴ Pro W3"/>
                <a:cs typeface="Times New Roman" panose="02020603050405020304" pitchFamily="18" charset="0"/>
              </a:rPr>
              <a:t>(1) valid and potentially reliable, and </a:t>
            </a:r>
          </a:p>
          <a:p>
            <a:pPr>
              <a:spcBef>
                <a:spcPts val="1200"/>
              </a:spcBef>
              <a:spcAft>
                <a:spcPts val="1200"/>
              </a:spcAft>
              <a:defRPr/>
            </a:pPr>
            <a:r>
              <a:rPr lang="en-US" sz="2400" dirty="0">
                <a:solidFill>
                  <a:srgbClr val="000000"/>
                </a:solidFill>
                <a:ea typeface="ヒラギノ角ゴ Pro W3"/>
                <a:cs typeface="Times New Roman" panose="02020603050405020304" pitchFamily="18" charset="0"/>
              </a:rPr>
              <a:t>(2) the person performing the test substantially performed the scientific procedures in an acceptable manner.” </a:t>
            </a:r>
            <a:r>
              <a:rPr lang="en-US" sz="2400" b="1" i="1" dirty="0">
                <a:solidFill>
                  <a:srgbClr val="000000"/>
                </a:solidFill>
                <a:ea typeface="ヒラギノ角ゴ Pro W3"/>
                <a:cs typeface="Times New Roman" panose="02020603050405020304" pitchFamily="18" charset="0"/>
              </a:rPr>
              <a:t>State v. </a:t>
            </a:r>
            <a:r>
              <a:rPr lang="en-US" sz="2400" b="1" i="1" dirty="0" err="1">
                <a:solidFill>
                  <a:srgbClr val="000000"/>
                </a:solidFill>
                <a:ea typeface="ヒラギノ角ゴ Pro W3"/>
                <a:cs typeface="Times New Roman" panose="02020603050405020304" pitchFamily="18" charset="0"/>
              </a:rPr>
              <a:t>Tousley</a:t>
            </a:r>
            <a:r>
              <a:rPr lang="en-US" sz="2400" dirty="0">
                <a:solidFill>
                  <a:srgbClr val="000000"/>
                </a:solidFill>
                <a:ea typeface="ヒラギノ角ゴ Pro W3"/>
                <a:cs typeface="Times New Roman" panose="02020603050405020304" pitchFamily="18" charset="0"/>
              </a:rPr>
              <a:t>, 271 Ga. App. 874 (2005) The evidence presented in this case shows that the officer did not perform the test in an acceptable manner and the trial court did not err in suppressing HGN.  </a:t>
            </a:r>
          </a:p>
          <a:p>
            <a:pPr algn="r">
              <a:spcBef>
                <a:spcPts val="1200"/>
              </a:spcBef>
              <a:spcAft>
                <a:spcPts val="1200"/>
              </a:spcAft>
              <a:defRPr/>
            </a:pPr>
            <a:r>
              <a:rPr lang="en-US" sz="2400" b="1" i="1" dirty="0">
                <a:solidFill>
                  <a:srgbClr val="000000"/>
                </a:solidFill>
                <a:ea typeface="ヒラギノ角ゴ Pro W3"/>
                <a:cs typeface="Times New Roman" panose="02020603050405020304" pitchFamily="18" charset="0"/>
              </a:rPr>
              <a:t>Walsh v. State</a:t>
            </a:r>
            <a:r>
              <a:rPr lang="en-US" sz="2400" i="1" dirty="0">
                <a:solidFill>
                  <a:srgbClr val="000000"/>
                </a:solidFill>
                <a:ea typeface="ヒラギノ角ゴ Pro W3"/>
                <a:cs typeface="Times New Roman" panose="02020603050405020304" pitchFamily="18" charset="0"/>
              </a:rPr>
              <a:t>, </a:t>
            </a:r>
            <a:r>
              <a:rPr lang="en-US" sz="2400" dirty="0">
                <a:solidFill>
                  <a:srgbClr val="000000"/>
                </a:solidFill>
                <a:ea typeface="ヒラギノ角ゴ Pro W3"/>
                <a:cs typeface="Times New Roman" panose="02020603050405020304" pitchFamily="18" charset="0"/>
              </a:rPr>
              <a:t>303 Ga. 276 (2018) </a:t>
            </a:r>
          </a:p>
        </p:txBody>
      </p:sp>
      <p:sp>
        <p:nvSpPr>
          <p:cNvPr id="47109" name="Slide Number Placeholder 3">
            <a:extLst>
              <a:ext uri="{FF2B5EF4-FFF2-40B4-BE49-F238E27FC236}">
                <a16:creationId xmlns:a16="http://schemas.microsoft.com/office/drawing/2014/main" id="{3596137B-A166-F70F-40A1-B6AE21E09337}"/>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51</a:t>
            </a:fld>
            <a:endParaRPr lang="en-US" altLang="en-US">
              <a:latin typeface="Arial" panose="020B0604020202020204" pitchFamily="34" charset="0"/>
            </a:endParaRP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hape 163">
            <a:extLst>
              <a:ext uri="{FF2B5EF4-FFF2-40B4-BE49-F238E27FC236}">
                <a16:creationId xmlns:a16="http://schemas.microsoft.com/office/drawing/2014/main" id="{498B47B0-4820-6375-F22D-80CBF01FC9E6}"/>
              </a:ext>
            </a:extLst>
          </p:cNvPr>
          <p:cNvSpPr>
            <a:spLocks noGrp="1" noChangeArrowheads="1"/>
          </p:cNvSpPr>
          <p:nvPr>
            <p:ph type="title"/>
          </p:nvPr>
        </p:nvSpPr>
        <p:spPr>
          <a:xfrm>
            <a:off x="1981200" y="342901"/>
            <a:ext cx="8229600" cy="895590"/>
          </a:xfrm>
        </p:spPr>
        <p:txBody>
          <a:bodyPr/>
          <a:lstStyle/>
          <a:p>
            <a:pPr algn="ctr"/>
            <a:r>
              <a:rPr lang="en-US" altLang="en-US" dirty="0"/>
              <a:t>HGN Test</a:t>
            </a:r>
          </a:p>
        </p:txBody>
      </p:sp>
      <p:sp>
        <p:nvSpPr>
          <p:cNvPr id="3" name="TextBox 2">
            <a:extLst>
              <a:ext uri="{FF2B5EF4-FFF2-40B4-BE49-F238E27FC236}">
                <a16:creationId xmlns:a16="http://schemas.microsoft.com/office/drawing/2014/main" id="{01CC6B42-6F8C-B961-2615-A85F605FB5FC}"/>
              </a:ext>
            </a:extLst>
          </p:cNvPr>
          <p:cNvSpPr txBox="1"/>
          <p:nvPr/>
        </p:nvSpPr>
        <p:spPr>
          <a:xfrm>
            <a:off x="428263" y="1828801"/>
            <a:ext cx="11435788" cy="4093428"/>
          </a:xfrm>
          <a:prstGeom prst="rect">
            <a:avLst/>
          </a:prstGeom>
          <a:solidFill>
            <a:schemeClr val="tx1"/>
          </a:solidFill>
        </p:spPr>
        <p:txBody>
          <a:bodyPr wrap="square">
            <a:spAutoFit/>
          </a:bodyPr>
          <a:lstStyle/>
          <a:p>
            <a:pPr>
              <a:lnSpc>
                <a:spcPct val="200000"/>
              </a:lnSpc>
              <a:spcBef>
                <a:spcPts val="1200"/>
              </a:spcBef>
              <a:spcAft>
                <a:spcPts val="1200"/>
              </a:spcAft>
              <a:defRPr/>
            </a:pPr>
            <a:r>
              <a:rPr lang="en-US" sz="2000" dirty="0">
                <a:solidFill>
                  <a:srgbClr val="000000"/>
                </a:solidFill>
                <a:ea typeface="ヒラギノ角ゴ Pro W3"/>
                <a:cs typeface="Times New Roman" panose="02020603050405020304" pitchFamily="18" charset="0"/>
              </a:rPr>
              <a:t>In</a:t>
            </a:r>
            <a:r>
              <a:rPr lang="en-US" sz="2000" b="1" i="1" dirty="0">
                <a:solidFill>
                  <a:srgbClr val="000000"/>
                </a:solidFill>
                <a:ea typeface="ヒラギノ角ゴ Pro W3"/>
                <a:cs typeface="Times New Roman" panose="02020603050405020304" pitchFamily="18" charset="0"/>
              </a:rPr>
              <a:t> Spencer v. State</a:t>
            </a:r>
            <a:r>
              <a:rPr lang="en-US" sz="2000" dirty="0">
                <a:solidFill>
                  <a:srgbClr val="000000"/>
                </a:solidFill>
                <a:ea typeface="ヒラギノ角ゴ Pro W3"/>
                <a:cs typeface="Times New Roman" panose="02020603050405020304" pitchFamily="18" charset="0"/>
              </a:rPr>
              <a:t>, 302 Ga. 133 (2017), the Court found error when the trial court allowed the officer to draw a correlation between .08 grams of alcohol and clues on the HGN. Ineffective assistance of counsel for failing to object.   </a:t>
            </a:r>
            <a:r>
              <a:rPr lang="en-US" sz="2000" b="1" i="1" dirty="0" err="1">
                <a:solidFill>
                  <a:srgbClr val="000000"/>
                </a:solidFill>
                <a:ea typeface="Avenir"/>
                <a:cs typeface="Times New Roman" panose="02020603050405020304" pitchFamily="18" charset="0"/>
              </a:rPr>
              <a:t>Reado-Seck</a:t>
            </a:r>
            <a:r>
              <a:rPr lang="en-US" sz="2000" b="1" i="1" dirty="0">
                <a:solidFill>
                  <a:srgbClr val="000000"/>
                </a:solidFill>
                <a:ea typeface="Avenir"/>
                <a:cs typeface="Times New Roman" panose="02020603050405020304" pitchFamily="18" charset="0"/>
              </a:rPr>
              <a:t> v. State</a:t>
            </a:r>
            <a:r>
              <a:rPr lang="en-US" sz="2000" i="1" dirty="0">
                <a:solidFill>
                  <a:srgbClr val="000000"/>
                </a:solidFill>
                <a:ea typeface="Avenir"/>
                <a:cs typeface="Times New Roman" panose="02020603050405020304" pitchFamily="18" charset="0"/>
              </a:rPr>
              <a:t>, </a:t>
            </a:r>
            <a:r>
              <a:rPr lang="en-US" sz="2000" dirty="0">
                <a:solidFill>
                  <a:srgbClr val="000000"/>
                </a:solidFill>
                <a:ea typeface="Avenir"/>
                <a:cs typeface="Times New Roman" panose="02020603050405020304" pitchFamily="18" charset="0"/>
              </a:rPr>
              <a:t>346 Ga. App. 381 (2018)</a:t>
            </a:r>
          </a:p>
          <a:p>
            <a:pPr>
              <a:spcBef>
                <a:spcPts val="1200"/>
              </a:spcBef>
              <a:spcAft>
                <a:spcPts val="1200"/>
              </a:spcAft>
              <a:defRPr/>
            </a:pPr>
            <a:r>
              <a:rPr lang="en-US" sz="2000" dirty="0">
                <a:solidFill>
                  <a:srgbClr val="000000"/>
                </a:solidFill>
                <a:ea typeface="ヒラギノ角ゴ Pro W3"/>
                <a:cs typeface="Times New Roman" panose="02020603050405020304" pitchFamily="18" charset="0"/>
              </a:rPr>
              <a:t>*Here comes </a:t>
            </a:r>
            <a:r>
              <a:rPr lang="en-US" sz="2000" i="1" dirty="0">
                <a:solidFill>
                  <a:srgbClr val="000000"/>
                </a:solidFill>
                <a:ea typeface="ヒラギノ角ゴ Pro W3"/>
                <a:cs typeface="Times New Roman" panose="02020603050405020304" pitchFamily="18" charset="0"/>
              </a:rPr>
              <a:t>Daubert.</a:t>
            </a:r>
            <a:endParaRPr lang="en-US" sz="2000" dirty="0">
              <a:solidFill>
                <a:srgbClr val="000000"/>
              </a:solidFill>
              <a:ea typeface="ヒラギノ角ゴ Pro W3"/>
              <a:cs typeface="Times New Roman" panose="02020603050405020304" pitchFamily="18" charset="0"/>
            </a:endParaRPr>
          </a:p>
          <a:p>
            <a:pPr>
              <a:spcBef>
                <a:spcPts val="1200"/>
              </a:spcBef>
              <a:spcAft>
                <a:spcPts val="1200"/>
              </a:spcAft>
              <a:defRPr/>
            </a:pPr>
            <a:r>
              <a:rPr lang="en-US" sz="2000" dirty="0">
                <a:solidFill>
                  <a:srgbClr val="000000"/>
                </a:solidFill>
                <a:ea typeface="ヒラギノ角ゴ Pro W3"/>
                <a:cs typeface="Times New Roman" panose="02020603050405020304" pitchFamily="18" charset="0"/>
              </a:rPr>
              <a:t>*Since this is a judicially noticed scientific procedure, should we be responsible for limiting the test to only what the Hawkins case noticed?</a:t>
            </a:r>
          </a:p>
        </p:txBody>
      </p:sp>
      <p:sp>
        <p:nvSpPr>
          <p:cNvPr id="48133" name="Slide Number Placeholder 3">
            <a:extLst>
              <a:ext uri="{FF2B5EF4-FFF2-40B4-BE49-F238E27FC236}">
                <a16:creationId xmlns:a16="http://schemas.microsoft.com/office/drawing/2014/main" id="{0E384A98-25B0-A598-7F6C-55932C9B0DB7}"/>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52</a:t>
            </a:fld>
            <a:endParaRPr lang="en-US" altLang="en-US">
              <a:latin typeface="Arial" panose="020B0604020202020204" pitchFamily="34" charset="0"/>
            </a:endParaRP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hape 163">
            <a:extLst>
              <a:ext uri="{FF2B5EF4-FFF2-40B4-BE49-F238E27FC236}">
                <a16:creationId xmlns:a16="http://schemas.microsoft.com/office/drawing/2014/main" id="{E4AD0815-42D3-D3E1-9C77-72AFCA9D5FA8}"/>
              </a:ext>
            </a:extLst>
          </p:cNvPr>
          <p:cNvSpPr>
            <a:spLocks noGrp="1" noChangeArrowheads="1"/>
          </p:cNvSpPr>
          <p:nvPr>
            <p:ph type="title"/>
          </p:nvPr>
        </p:nvSpPr>
        <p:spPr>
          <a:xfrm>
            <a:off x="2001838" y="290514"/>
            <a:ext cx="8208962" cy="1336675"/>
          </a:xfrm>
        </p:spPr>
        <p:txBody>
          <a:bodyPr/>
          <a:lstStyle/>
          <a:p>
            <a:pPr algn="ctr"/>
            <a:r>
              <a:rPr lang="en-US" altLang="en-US"/>
              <a:t>Harper/Izer</a:t>
            </a:r>
          </a:p>
        </p:txBody>
      </p:sp>
      <p:sp>
        <p:nvSpPr>
          <p:cNvPr id="3" name="TextBox 2">
            <a:extLst>
              <a:ext uri="{FF2B5EF4-FFF2-40B4-BE49-F238E27FC236}">
                <a16:creationId xmlns:a16="http://schemas.microsoft.com/office/drawing/2014/main" id="{7FFF9B2B-0EFA-6114-8346-344251CF73C0}"/>
              </a:ext>
            </a:extLst>
          </p:cNvPr>
          <p:cNvSpPr txBox="1"/>
          <p:nvPr/>
        </p:nvSpPr>
        <p:spPr>
          <a:xfrm>
            <a:off x="474561" y="1654175"/>
            <a:ext cx="11227443" cy="4462760"/>
          </a:xfrm>
          <a:prstGeom prst="rect">
            <a:avLst/>
          </a:prstGeom>
          <a:solidFill>
            <a:schemeClr val="tx1"/>
          </a:solidFill>
        </p:spPr>
        <p:txBody>
          <a:bodyPr wrap="square">
            <a:spAutoFit/>
          </a:bodyPr>
          <a:lstStyle/>
          <a:p>
            <a:pPr>
              <a:spcBef>
                <a:spcPts val="1200"/>
              </a:spcBef>
              <a:spcAft>
                <a:spcPts val="1200"/>
              </a:spcAft>
              <a:defRPr/>
            </a:pPr>
            <a:r>
              <a:rPr lang="en-US" sz="2800" dirty="0">
                <a:solidFill>
                  <a:schemeClr val="bg1"/>
                </a:solidFill>
              </a:rPr>
              <a:t>O.C.G.A. 24-7-707 states: In criminal proceedings, the opinions of experts on any question of science, skill, trade, or like questions shall always be admissible; and such opinions may be given on the facts as proved by other witnesses.</a:t>
            </a:r>
          </a:p>
          <a:p>
            <a:pPr>
              <a:spcBef>
                <a:spcPts val="1200"/>
              </a:spcBef>
              <a:spcAft>
                <a:spcPts val="1200"/>
              </a:spcAft>
              <a:defRPr/>
            </a:pPr>
            <a:r>
              <a:rPr lang="en-US" sz="22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“The trial court may make this determination from evidence presented to it at trial by the parties. . . . Or the trial court may base its determination on exhibits, treatises or the rationale of cases in other jurisdictions. The significant point is that the trial court makes this determination </a:t>
            </a:r>
            <a:r>
              <a:rPr lang="en-US" sz="2200" u="sng"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based on the evidence available to him</a:t>
            </a:r>
            <a:r>
              <a:rPr lang="en-US" sz="22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rather than by simply calculating the consensus in the scientific community.”</a:t>
            </a:r>
            <a:r>
              <a:rPr lang="en-US" sz="22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a:t>
            </a:r>
          </a:p>
          <a:p>
            <a:pPr>
              <a:spcBef>
                <a:spcPts val="1200"/>
              </a:spcBef>
              <a:spcAft>
                <a:spcPts val="1200"/>
              </a:spcAft>
              <a:defRPr/>
            </a:pPr>
            <a:r>
              <a:rPr lang="en-US" sz="2200" i="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Harper v. State</a:t>
            </a:r>
            <a:r>
              <a:rPr lang="en-US" sz="22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 249 Ga. 519 (1982)(emphasis supplied).  </a:t>
            </a:r>
            <a:endParaRPr lang="en-US" sz="2200" dirty="0">
              <a:solidFill>
                <a:schemeClr val="bg1"/>
              </a:solidFill>
              <a:ea typeface="ヒラギノ角ゴ Pro W3"/>
              <a:cs typeface="Times New Roman" panose="02020603050405020304" pitchFamily="18" charset="0"/>
            </a:endParaRPr>
          </a:p>
        </p:txBody>
      </p:sp>
      <p:sp>
        <p:nvSpPr>
          <p:cNvPr id="49157" name="Slide Number Placeholder 3">
            <a:extLst>
              <a:ext uri="{FF2B5EF4-FFF2-40B4-BE49-F238E27FC236}">
                <a16:creationId xmlns:a16="http://schemas.microsoft.com/office/drawing/2014/main" id="{81662967-FF19-AF85-306F-19BB55450E7E}"/>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53</a:t>
            </a:fld>
            <a:endParaRPr lang="en-US" altLang="en-US">
              <a:latin typeface="Arial" panose="020B0604020202020204" pitchFamily="34" charset="0"/>
            </a:endParaRP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hape 163">
            <a:extLst>
              <a:ext uri="{FF2B5EF4-FFF2-40B4-BE49-F238E27FC236}">
                <a16:creationId xmlns:a16="http://schemas.microsoft.com/office/drawing/2014/main" id="{5BEB9F5C-1D79-CEA9-2036-6698828D71D7}"/>
              </a:ext>
            </a:extLst>
          </p:cNvPr>
          <p:cNvSpPr>
            <a:spLocks noGrp="1" noChangeArrowheads="1"/>
          </p:cNvSpPr>
          <p:nvPr>
            <p:ph type="title"/>
          </p:nvPr>
        </p:nvSpPr>
        <p:spPr>
          <a:xfrm>
            <a:off x="1981200" y="533400"/>
            <a:ext cx="8229600" cy="1295400"/>
          </a:xfrm>
        </p:spPr>
        <p:txBody>
          <a:bodyPr/>
          <a:lstStyle/>
          <a:p>
            <a:pPr algn="ctr"/>
            <a:r>
              <a:rPr lang="en-US" altLang="en-US"/>
              <a:t>Daubert</a:t>
            </a:r>
          </a:p>
        </p:txBody>
      </p:sp>
      <p:sp>
        <p:nvSpPr>
          <p:cNvPr id="2" name="TextBox 1">
            <a:extLst>
              <a:ext uri="{FF2B5EF4-FFF2-40B4-BE49-F238E27FC236}">
                <a16:creationId xmlns:a16="http://schemas.microsoft.com/office/drawing/2014/main" id="{00E693E2-E942-2C81-8650-A9BD7DD7A25C}"/>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F96A6E00-8962-21A4-AC3A-537660F69C39}"/>
              </a:ext>
            </a:extLst>
          </p:cNvPr>
          <p:cNvSpPr txBox="1"/>
          <p:nvPr/>
        </p:nvSpPr>
        <p:spPr>
          <a:xfrm>
            <a:off x="1981200" y="1800226"/>
            <a:ext cx="8001000" cy="3883051"/>
          </a:xfrm>
          <a:prstGeom prst="rect">
            <a:avLst/>
          </a:prstGeom>
          <a:solidFill>
            <a:schemeClr val="tx1"/>
          </a:solidFill>
        </p:spPr>
        <p:txBody>
          <a:bodyPr>
            <a:spAutoFit/>
          </a:bodyPr>
          <a:lstStyle/>
          <a:p>
            <a:pPr algn="just">
              <a:lnSpc>
                <a:spcPct val="200000"/>
              </a:lnSpc>
              <a:defRPr/>
            </a:pPr>
            <a:r>
              <a:rPr lang="en-US" kern="100" dirty="0">
                <a:solidFill>
                  <a:srgbClr val="000000"/>
                </a:solidFill>
                <a:ea typeface="ヒラギノ角ゴ Pro W3"/>
                <a:cs typeface="Times New Roman" panose="02020603050405020304" pitchFamily="18" charset="0"/>
              </a:rPr>
              <a:t>Showing that:  	</a:t>
            </a:r>
          </a:p>
          <a:p>
            <a:pPr algn="just">
              <a:lnSpc>
                <a:spcPct val="200000"/>
              </a:lnSpc>
              <a:defRPr/>
            </a:pPr>
            <a:r>
              <a:rPr lang="en-US" kern="100" dirty="0">
                <a:solidFill>
                  <a:srgbClr val="000000"/>
                </a:solidFill>
                <a:ea typeface="ヒラギノ角ゴ Pro W3"/>
                <a:cs typeface="Times New Roman" panose="02020603050405020304" pitchFamily="18" charset="0"/>
              </a:rPr>
              <a:t>1) the testimony be based upon sufficient facts or data; </a:t>
            </a:r>
          </a:p>
          <a:p>
            <a:pPr algn="just">
              <a:lnSpc>
                <a:spcPct val="200000"/>
              </a:lnSpc>
              <a:defRPr/>
            </a:pPr>
            <a:r>
              <a:rPr lang="en-US" kern="100" dirty="0">
                <a:solidFill>
                  <a:srgbClr val="000000"/>
                </a:solidFill>
                <a:ea typeface="ヒラギノ角ゴ Pro W3"/>
                <a:cs typeface="Times New Roman" panose="02020603050405020304" pitchFamily="18" charset="0"/>
              </a:rPr>
              <a:t>2) the testimony is the product of reliable principles/methods; 		</a:t>
            </a:r>
          </a:p>
          <a:p>
            <a:pPr algn="just">
              <a:lnSpc>
                <a:spcPct val="200000"/>
              </a:lnSpc>
              <a:defRPr/>
            </a:pPr>
            <a:r>
              <a:rPr lang="en-US" kern="100" dirty="0">
                <a:solidFill>
                  <a:srgbClr val="000000"/>
                </a:solidFill>
                <a:ea typeface="ヒラギノ角ゴ Pro W3"/>
                <a:cs typeface="Times New Roman" panose="02020603050405020304" pitchFamily="18" charset="0"/>
              </a:rPr>
              <a:t>3) the witness has applied the principles and methods reliably to the facts of the case which have been or will be admitted into 	 evidence. . . </a:t>
            </a:r>
            <a:endParaRPr lang="en-US" dirty="0">
              <a:latin typeface="Courier"/>
              <a:ea typeface="Times New Roman" panose="02020603050405020304" pitchFamily="18" charset="0"/>
              <a:cs typeface="Times New Roman" panose="02020603050405020304" pitchFamily="18" charset="0"/>
            </a:endParaRPr>
          </a:p>
          <a:p>
            <a:pPr algn="just">
              <a:lnSpc>
                <a:spcPct val="200000"/>
              </a:lnSpc>
              <a:defRPr/>
            </a:pPr>
            <a:r>
              <a:rPr lang="en-US" kern="100" dirty="0">
                <a:solidFill>
                  <a:srgbClr val="000000"/>
                </a:solidFill>
                <a:ea typeface="ヒラギノ角ゴ Pro W3"/>
                <a:cs typeface="Times New Roman" panose="02020603050405020304" pitchFamily="18" charset="0"/>
              </a:rPr>
              <a:t>	</a:t>
            </a:r>
            <a:endParaRPr lang="en-US" dirty="0">
              <a:ea typeface="Times New Roman" panose="02020603050405020304" pitchFamily="18" charset="0"/>
            </a:endParaRPr>
          </a:p>
        </p:txBody>
      </p:sp>
      <p:sp>
        <p:nvSpPr>
          <p:cNvPr id="50181" name="Slide Number Placeholder 3">
            <a:extLst>
              <a:ext uri="{FF2B5EF4-FFF2-40B4-BE49-F238E27FC236}">
                <a16:creationId xmlns:a16="http://schemas.microsoft.com/office/drawing/2014/main" id="{922EB7A1-5C99-49E5-7D26-20F01D8A1160}"/>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54</a:t>
            </a:fld>
            <a:endParaRPr lang="en-US" altLang="en-US">
              <a:latin typeface="Arial" panose="020B0604020202020204" pitchFamily="34" charset="0"/>
            </a:endParaRP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hape 163">
            <a:extLst>
              <a:ext uri="{FF2B5EF4-FFF2-40B4-BE49-F238E27FC236}">
                <a16:creationId xmlns:a16="http://schemas.microsoft.com/office/drawing/2014/main" id="{F2E8F08F-B156-ED18-CB22-DAB8C4B344D0}"/>
              </a:ext>
            </a:extLst>
          </p:cNvPr>
          <p:cNvSpPr>
            <a:spLocks noGrp="1" noChangeArrowheads="1"/>
          </p:cNvSpPr>
          <p:nvPr>
            <p:ph type="title"/>
          </p:nvPr>
        </p:nvSpPr>
        <p:spPr>
          <a:xfrm>
            <a:off x="1981200" y="533400"/>
            <a:ext cx="8229600" cy="1295400"/>
          </a:xfrm>
        </p:spPr>
        <p:txBody>
          <a:bodyPr/>
          <a:lstStyle/>
          <a:p>
            <a:pPr algn="ctr"/>
            <a:r>
              <a:rPr lang="en-US" altLang="en-US"/>
              <a:t>Daubert</a:t>
            </a:r>
          </a:p>
        </p:txBody>
      </p:sp>
      <p:sp>
        <p:nvSpPr>
          <p:cNvPr id="2" name="TextBox 1">
            <a:extLst>
              <a:ext uri="{FF2B5EF4-FFF2-40B4-BE49-F238E27FC236}">
                <a16:creationId xmlns:a16="http://schemas.microsoft.com/office/drawing/2014/main" id="{CC894EF7-F7BC-D889-4E5E-526F0A25AA19}"/>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0D2CBD92-EC75-28C5-70EE-33C3E2EB5C89}"/>
              </a:ext>
            </a:extLst>
          </p:cNvPr>
          <p:cNvSpPr txBox="1"/>
          <p:nvPr/>
        </p:nvSpPr>
        <p:spPr>
          <a:xfrm>
            <a:off x="1981200" y="1800225"/>
            <a:ext cx="8001000" cy="4440238"/>
          </a:xfrm>
          <a:prstGeom prst="rect">
            <a:avLst/>
          </a:prstGeom>
          <a:solidFill>
            <a:schemeClr val="tx1"/>
          </a:solidFill>
        </p:spPr>
        <p:txBody>
          <a:bodyPr>
            <a:spAutoFit/>
          </a:bodyPr>
          <a:lstStyle/>
          <a:p>
            <a:pPr algn="just">
              <a:lnSpc>
                <a:spcPct val="200000"/>
              </a:lnSpc>
              <a:defRPr/>
            </a:pPr>
            <a:r>
              <a:rPr lang="en-US" kern="100" dirty="0">
                <a:solidFill>
                  <a:srgbClr val="000000"/>
                </a:solidFill>
                <a:ea typeface="ヒラギノ角ゴ Pro W3"/>
                <a:cs typeface="Times New Roman" panose="02020603050405020304" pitchFamily="18" charset="0"/>
              </a:rPr>
              <a:t>	Courts to draw from Daubert and its progeny and consider:</a:t>
            </a:r>
          </a:p>
          <a:p>
            <a:pPr algn="just">
              <a:lnSpc>
                <a:spcPct val="200000"/>
              </a:lnSpc>
              <a:defRPr/>
            </a:pPr>
            <a:r>
              <a:rPr lang="en-US" kern="100" dirty="0">
                <a:solidFill>
                  <a:srgbClr val="000000"/>
                </a:solidFill>
                <a:ea typeface="ヒラギノ角ゴ Pro W3"/>
                <a:cs typeface="Times New Roman" panose="02020603050405020304" pitchFamily="18" charset="0"/>
              </a:rPr>
              <a:t>	Whether methodology derived from the scientific method. At 584-587.  		-described scientific methodology: process of formulating 		hypotheses and then conducting experiments to prove or falsify 		the hypothesis and recommended the that trial judges utilize the following “flexible” factors to determine the validity of scientific testimony:</a:t>
            </a:r>
            <a:endParaRPr lang="en-US" dirty="0">
              <a:latin typeface="Courier"/>
              <a:ea typeface="Times New Roman" panose="02020603050405020304" pitchFamily="18" charset="0"/>
              <a:cs typeface="Times New Roman" panose="02020603050405020304" pitchFamily="18" charset="0"/>
            </a:endParaRPr>
          </a:p>
          <a:p>
            <a:pPr algn="just">
              <a:lnSpc>
                <a:spcPct val="200000"/>
              </a:lnSpc>
              <a:defRPr/>
            </a:pPr>
            <a:r>
              <a:rPr lang="en-US" kern="100" dirty="0">
                <a:solidFill>
                  <a:srgbClr val="000000"/>
                </a:solidFill>
                <a:ea typeface="ヒラギノ角ゴ Pro W3"/>
                <a:cs typeface="Times New Roman" panose="02020603050405020304" pitchFamily="18" charset="0"/>
              </a:rPr>
              <a:t>	</a:t>
            </a:r>
            <a:endParaRPr lang="en-US" dirty="0">
              <a:ea typeface="Times New Roman" panose="02020603050405020304" pitchFamily="18" charset="0"/>
            </a:endParaRPr>
          </a:p>
        </p:txBody>
      </p:sp>
      <p:sp>
        <p:nvSpPr>
          <p:cNvPr id="51205" name="Slide Number Placeholder 3">
            <a:extLst>
              <a:ext uri="{FF2B5EF4-FFF2-40B4-BE49-F238E27FC236}">
                <a16:creationId xmlns:a16="http://schemas.microsoft.com/office/drawing/2014/main" id="{358DCDE5-A99A-CACA-0FAE-F6942D845F1D}"/>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55</a:t>
            </a:fld>
            <a:endParaRPr lang="en-US" altLang="en-US">
              <a:latin typeface="Arial" panose="020B0604020202020204" pitchFamily="34" charset="0"/>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hape 163">
            <a:extLst>
              <a:ext uri="{FF2B5EF4-FFF2-40B4-BE49-F238E27FC236}">
                <a16:creationId xmlns:a16="http://schemas.microsoft.com/office/drawing/2014/main" id="{9E7F4CD0-D788-F58C-6392-4F7EB5F64E59}"/>
              </a:ext>
            </a:extLst>
          </p:cNvPr>
          <p:cNvSpPr>
            <a:spLocks noGrp="1" noChangeArrowheads="1"/>
          </p:cNvSpPr>
          <p:nvPr>
            <p:ph type="title"/>
          </p:nvPr>
        </p:nvSpPr>
        <p:spPr>
          <a:xfrm>
            <a:off x="1981200" y="533400"/>
            <a:ext cx="8229600" cy="1295400"/>
          </a:xfrm>
        </p:spPr>
        <p:txBody>
          <a:bodyPr/>
          <a:lstStyle/>
          <a:p>
            <a:pPr algn="ctr"/>
            <a:r>
              <a:rPr lang="en-US" altLang="en-US"/>
              <a:t>Daubert</a:t>
            </a:r>
          </a:p>
        </p:txBody>
      </p:sp>
      <p:sp>
        <p:nvSpPr>
          <p:cNvPr id="2" name="TextBox 1">
            <a:extLst>
              <a:ext uri="{FF2B5EF4-FFF2-40B4-BE49-F238E27FC236}">
                <a16:creationId xmlns:a16="http://schemas.microsoft.com/office/drawing/2014/main" id="{338AE9F3-1ACE-0EFF-6C4D-94D90E3E98B0}"/>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B985D57B-FD9B-84CF-66D1-509A92279DB0}"/>
              </a:ext>
            </a:extLst>
          </p:cNvPr>
          <p:cNvSpPr txBox="1"/>
          <p:nvPr/>
        </p:nvSpPr>
        <p:spPr>
          <a:xfrm>
            <a:off x="1981200" y="1800225"/>
            <a:ext cx="8001000" cy="5909310"/>
          </a:xfrm>
          <a:prstGeom prst="rect">
            <a:avLst/>
          </a:prstGeom>
          <a:solidFill>
            <a:schemeClr val="tx1"/>
          </a:solidFill>
        </p:spPr>
        <p:txBody>
          <a:bodyPr>
            <a:spAutoFit/>
          </a:bodyPr>
          <a:lstStyle/>
          <a:p>
            <a:pPr algn="just">
              <a:lnSpc>
                <a:spcPct val="200000"/>
              </a:lnSpc>
              <a:defRPr/>
            </a:pPr>
            <a:r>
              <a:rPr lang="en-US" kern="100" dirty="0">
                <a:solidFill>
                  <a:srgbClr val="000000"/>
                </a:solidFill>
                <a:ea typeface="ヒラギノ角ゴ Pro W3"/>
                <a:cs typeface="Times New Roman" panose="02020603050405020304" pitchFamily="18" charset="0"/>
              </a:rPr>
              <a:t>	Courts to draw from Daubert and its progeny and consider:</a:t>
            </a:r>
          </a:p>
          <a:p>
            <a:pPr algn="just">
              <a:lnSpc>
                <a:spcPct val="200000"/>
              </a:lnSpc>
              <a:defRPr/>
            </a:pPr>
            <a:r>
              <a:rPr lang="en-US" kern="100" dirty="0">
                <a:solidFill>
                  <a:srgbClr val="000000"/>
                </a:solidFill>
                <a:ea typeface="ヒラギノ角ゴ Pro W3"/>
                <a:cs typeface="Times New Roman" panose="02020603050405020304" pitchFamily="18" charset="0"/>
              </a:rPr>
              <a:t>	a)	Empirical testing:  whether the theory or technique is falsifiable, 		refutable and/or testable.</a:t>
            </a:r>
            <a:endParaRPr lang="en-US" dirty="0">
              <a:latin typeface="Courier"/>
              <a:ea typeface="Times New Roman" panose="02020603050405020304" pitchFamily="18" charset="0"/>
              <a:cs typeface="Times New Roman" panose="02020603050405020304" pitchFamily="18" charset="0"/>
            </a:endParaRPr>
          </a:p>
          <a:p>
            <a:pPr algn="just">
              <a:lnSpc>
                <a:spcPct val="200000"/>
              </a:lnSpc>
              <a:defRPr/>
            </a:pPr>
            <a:r>
              <a:rPr lang="en-US" kern="100" dirty="0">
                <a:solidFill>
                  <a:srgbClr val="000000"/>
                </a:solidFill>
                <a:ea typeface="ヒラギノ角ゴ Pro W3"/>
                <a:cs typeface="Times New Roman" panose="02020603050405020304" pitchFamily="18" charset="0"/>
              </a:rPr>
              <a:t>	b)	Whether it has been subjected to peer review and publication.</a:t>
            </a:r>
            <a:endParaRPr lang="en-US" dirty="0">
              <a:latin typeface="Courier"/>
              <a:ea typeface="Times New Roman" panose="02020603050405020304" pitchFamily="18" charset="0"/>
              <a:cs typeface="Times New Roman" panose="02020603050405020304" pitchFamily="18" charset="0"/>
            </a:endParaRPr>
          </a:p>
          <a:p>
            <a:pPr algn="just">
              <a:lnSpc>
                <a:spcPct val="200000"/>
              </a:lnSpc>
              <a:defRPr/>
            </a:pPr>
            <a:r>
              <a:rPr lang="en-US" kern="100" dirty="0">
                <a:solidFill>
                  <a:srgbClr val="000000"/>
                </a:solidFill>
                <a:ea typeface="ヒラギノ角ゴ Pro W3"/>
                <a:cs typeface="Times New Roman" panose="02020603050405020304" pitchFamily="18" charset="0"/>
              </a:rPr>
              <a:t>	c)	The known or potential error rate.</a:t>
            </a:r>
            <a:endParaRPr lang="en-US" dirty="0">
              <a:latin typeface="Courier"/>
              <a:ea typeface="Times New Roman" panose="02020603050405020304" pitchFamily="18" charset="0"/>
              <a:cs typeface="Times New Roman" panose="02020603050405020304" pitchFamily="18" charset="0"/>
            </a:endParaRPr>
          </a:p>
          <a:p>
            <a:pPr algn="just">
              <a:lnSpc>
                <a:spcPct val="200000"/>
              </a:lnSpc>
              <a:defRPr/>
            </a:pPr>
            <a:r>
              <a:rPr lang="en-US" kern="100" dirty="0">
                <a:solidFill>
                  <a:srgbClr val="000000"/>
                </a:solidFill>
                <a:ea typeface="ヒラギノ角ゴ Pro W3"/>
                <a:cs typeface="Times New Roman" panose="02020603050405020304" pitchFamily="18" charset="0"/>
              </a:rPr>
              <a:t>	d)	The existence and maintenance of standards and controls 			concerning its operation.</a:t>
            </a:r>
            <a:endParaRPr lang="en-US" dirty="0">
              <a:latin typeface="Courier"/>
              <a:ea typeface="Times New Roman" panose="02020603050405020304" pitchFamily="18" charset="0"/>
              <a:cs typeface="Times New Roman" panose="02020603050405020304" pitchFamily="18" charset="0"/>
            </a:endParaRPr>
          </a:p>
          <a:p>
            <a:pPr algn="just">
              <a:lnSpc>
                <a:spcPct val="200000"/>
              </a:lnSpc>
              <a:defRPr/>
            </a:pPr>
            <a:r>
              <a:rPr lang="en-US" kern="100" dirty="0">
                <a:solidFill>
                  <a:srgbClr val="000000"/>
                </a:solidFill>
                <a:ea typeface="ヒラギノ角ゴ Pro W3"/>
                <a:cs typeface="Times New Roman" panose="02020603050405020304" pitchFamily="18" charset="0"/>
              </a:rPr>
              <a:t>	e)	The degree to which the theory and technique is generally 			accepted by a relevant scientific community.  </a:t>
            </a:r>
            <a:endParaRPr lang="en-US" dirty="0">
              <a:latin typeface="Courier"/>
              <a:ea typeface="Times New Roman" panose="02020603050405020304" pitchFamily="18" charset="0"/>
              <a:cs typeface="Times New Roman" panose="02020603050405020304" pitchFamily="18" charset="0"/>
            </a:endParaRPr>
          </a:p>
          <a:p>
            <a:pPr>
              <a:defRPr/>
            </a:pPr>
            <a:r>
              <a:rPr lang="en-US" kern="100" dirty="0">
                <a:solidFill>
                  <a:srgbClr val="000000"/>
                </a:solidFill>
                <a:ea typeface="ヒラギノ角ゴ Pro W3"/>
              </a:rPr>
              <a:t>	</a:t>
            </a:r>
            <a:endParaRPr lang="en-US" dirty="0">
              <a:ea typeface="Times New Roman" panose="02020603050405020304" pitchFamily="18" charset="0"/>
            </a:endParaRPr>
          </a:p>
        </p:txBody>
      </p:sp>
      <p:sp>
        <p:nvSpPr>
          <p:cNvPr id="52229" name="Slide Number Placeholder 3">
            <a:extLst>
              <a:ext uri="{FF2B5EF4-FFF2-40B4-BE49-F238E27FC236}">
                <a16:creationId xmlns:a16="http://schemas.microsoft.com/office/drawing/2014/main" id="{4664CCB2-7060-B9DC-1260-97E334A5514E}"/>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56</a:t>
            </a:fld>
            <a:endParaRPr lang="en-US" altLang="en-US">
              <a:latin typeface="Arial" panose="020B0604020202020204" pitchFamily="34" charset="0"/>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BE78FA15-81A0-C990-13C2-20ED6885FDA8}"/>
              </a:ext>
            </a:extLst>
          </p:cNvPr>
          <p:cNvSpPr>
            <a:spLocks noGrp="1" noChangeArrowheads="1"/>
          </p:cNvSpPr>
          <p:nvPr>
            <p:ph type="ctrTitle"/>
          </p:nvPr>
        </p:nvSpPr>
        <p:spPr>
          <a:xfrm>
            <a:off x="1905000" y="190500"/>
            <a:ext cx="9144000" cy="3429000"/>
          </a:xfrm>
        </p:spPr>
        <p:txBody>
          <a:bodyPr/>
          <a:lstStyle/>
          <a:p>
            <a:r>
              <a:rPr lang="en-US" altLang="en-US" sz="6000" b="1">
                <a:cs typeface="Times New Roman" panose="02020603050405020304" pitchFamily="18" charset="0"/>
              </a:rPr>
              <a:t>Implied Consent Updates</a:t>
            </a:r>
          </a:p>
        </p:txBody>
      </p:sp>
      <p:sp>
        <p:nvSpPr>
          <p:cNvPr id="53251" name="Slide Number Placeholder 6">
            <a:extLst>
              <a:ext uri="{FF2B5EF4-FFF2-40B4-BE49-F238E27FC236}">
                <a16:creationId xmlns:a16="http://schemas.microsoft.com/office/drawing/2014/main" id="{6CBEEC85-A97A-3829-7408-F620E219593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A1C3548-AEAC-4FF6-936A-ECF5F7C65CC5}" type="slidenum">
              <a:rPr lang="en-US" altLang="en-US" smtClean="0">
                <a:latin typeface="Arial" panose="020B0604020202020204" pitchFamily="34" charset="0"/>
              </a:rPr>
              <a:pPr/>
              <a:t>57</a:t>
            </a:fld>
            <a:endParaRPr lang="en-US" altLang="en-US">
              <a:latin typeface="Arial" panose="020B060402020202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5">
            <a:extLst>
              <a:ext uri="{FF2B5EF4-FFF2-40B4-BE49-F238E27FC236}">
                <a16:creationId xmlns:a16="http://schemas.microsoft.com/office/drawing/2014/main" id="{6E3CE761-4952-43B1-CE3E-0E908F12980B}"/>
              </a:ext>
            </a:extLst>
          </p:cNvPr>
          <p:cNvSpPr txBox="1">
            <a:spLocks noChangeArrowheads="1"/>
          </p:cNvSpPr>
          <p:nvPr/>
        </p:nvSpPr>
        <p:spPr bwMode="auto">
          <a:xfrm>
            <a:off x="1631950" y="-879475"/>
            <a:ext cx="89281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4400" b="1">
              <a:cs typeface="Times New Roman" panose="02020603050405020304" pitchFamily="18" charset="0"/>
            </a:endParaRPr>
          </a:p>
          <a:p>
            <a:pPr algn="ctr"/>
            <a:endParaRPr lang="en-US" altLang="en-US" sz="4000" b="1">
              <a:cs typeface="Times New Roman" panose="02020603050405020304" pitchFamily="18" charset="0"/>
            </a:endParaRPr>
          </a:p>
          <a:p>
            <a:pPr algn="ctr"/>
            <a:endParaRPr lang="en-US" altLang="en-US" sz="4000" b="1">
              <a:cs typeface="Times New Roman" panose="02020603050405020304" pitchFamily="18" charset="0"/>
            </a:endParaRPr>
          </a:p>
          <a:p>
            <a:pPr algn="ctr"/>
            <a:r>
              <a:rPr lang="en-US" altLang="en-US" sz="4000" b="1">
                <a:cs typeface="Times New Roman" panose="02020603050405020304" pitchFamily="18" charset="0"/>
              </a:rPr>
              <a:t>What is “implied consent”??</a:t>
            </a:r>
          </a:p>
        </p:txBody>
      </p:sp>
      <p:sp>
        <p:nvSpPr>
          <p:cNvPr id="55299" name="Title 1">
            <a:extLst>
              <a:ext uri="{FF2B5EF4-FFF2-40B4-BE49-F238E27FC236}">
                <a16:creationId xmlns:a16="http://schemas.microsoft.com/office/drawing/2014/main" id="{99736D0F-5CEE-6A43-F19C-BD47A75B321A}"/>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C6C50F30-75D5-4CFB-2D52-E066D83CD10D}"/>
              </a:ext>
            </a:extLst>
          </p:cNvPr>
          <p:cNvSpPr txBox="1">
            <a:spLocks noChangeArrowheads="1"/>
          </p:cNvSpPr>
          <p:nvPr/>
        </p:nvSpPr>
        <p:spPr bwMode="auto">
          <a:xfrm>
            <a:off x="2057400" y="1981200"/>
            <a:ext cx="80772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buFont typeface="Times New Roman" panose="02020603050405020304" pitchFamily="18" charset="0"/>
              <a:buAutoNum type="arabicPeriod"/>
            </a:pPr>
            <a:r>
              <a:rPr lang="en-US" altLang="en-US" sz="3600">
                <a:cs typeface="Times New Roman" panose="02020603050405020304" pitchFamily="18" charset="0"/>
              </a:rPr>
              <a:t>Provides the </a:t>
            </a:r>
            <a:r>
              <a:rPr lang="en-US" altLang="en-US" sz="3600" i="1">
                <a:cs typeface="Times New Roman" panose="02020603050405020304" pitchFamily="18" charset="0"/>
              </a:rPr>
              <a:t>statutory</a:t>
            </a:r>
            <a:r>
              <a:rPr lang="en-US" altLang="en-US" sz="3600">
                <a:cs typeface="Times New Roman" panose="02020603050405020304" pitchFamily="18" charset="0"/>
              </a:rPr>
              <a:t> pathway of admissibility of chemical testing </a:t>
            </a:r>
          </a:p>
          <a:p>
            <a:pPr>
              <a:buFont typeface="Times New Roman" panose="02020603050405020304" pitchFamily="18" charset="0"/>
              <a:buAutoNum type="arabicPeriod"/>
            </a:pPr>
            <a:endParaRPr lang="en-US" altLang="en-US" sz="3600">
              <a:cs typeface="Times New Roman" panose="02020603050405020304" pitchFamily="18" charset="0"/>
            </a:endParaRPr>
          </a:p>
          <a:p>
            <a:pPr>
              <a:buFont typeface="Times New Roman" panose="02020603050405020304" pitchFamily="18" charset="0"/>
              <a:buAutoNum type="arabicPeriod"/>
            </a:pPr>
            <a:r>
              <a:rPr lang="en-US" altLang="en-US" sz="3600">
                <a:cs typeface="Times New Roman" panose="02020603050405020304" pitchFamily="18" charset="0"/>
              </a:rPr>
              <a:t>Provides the minimum due process required to suspend someone’s privilege to drive/Georgia Driver’s License</a:t>
            </a:r>
          </a:p>
        </p:txBody>
      </p:sp>
      <p:sp>
        <p:nvSpPr>
          <p:cNvPr id="55301" name="Slide Number Placeholder 1">
            <a:extLst>
              <a:ext uri="{FF2B5EF4-FFF2-40B4-BE49-F238E27FC236}">
                <a16:creationId xmlns:a16="http://schemas.microsoft.com/office/drawing/2014/main" id="{F5BB7C5C-59FD-7EB2-BE3D-8B37F5D550D0}"/>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01D6F79D-A1C9-4147-9F6B-F717FF881421}" type="slidenum">
              <a:rPr lang="en-US" altLang="en-US" smtClean="0">
                <a:latin typeface="Arial" panose="020B0604020202020204" pitchFamily="34" charset="0"/>
              </a:rPr>
              <a:pPr/>
              <a:t>58</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5">
            <a:extLst>
              <a:ext uri="{FF2B5EF4-FFF2-40B4-BE49-F238E27FC236}">
                <a16:creationId xmlns:a16="http://schemas.microsoft.com/office/drawing/2014/main" id="{16F800FE-26F6-3B36-A62D-3346B5B824C2}"/>
              </a:ext>
            </a:extLst>
          </p:cNvPr>
          <p:cNvSpPr txBox="1">
            <a:spLocks noChangeArrowheads="1"/>
          </p:cNvSpPr>
          <p:nvPr/>
        </p:nvSpPr>
        <p:spPr bwMode="auto">
          <a:xfrm>
            <a:off x="1631950" y="-879475"/>
            <a:ext cx="89281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4400" b="1">
              <a:latin typeface="Georgia" panose="02040502050405020303" pitchFamily="18" charset="0"/>
            </a:endParaRPr>
          </a:p>
          <a:p>
            <a:pPr algn="ctr"/>
            <a:endParaRPr lang="en-US" altLang="en-US" sz="4000" b="1">
              <a:latin typeface="Georgia" panose="02040502050405020303" pitchFamily="18" charset="0"/>
            </a:endParaRPr>
          </a:p>
          <a:p>
            <a:pPr algn="ctr"/>
            <a:endParaRPr lang="en-US" altLang="en-US" sz="4000" b="1">
              <a:latin typeface="Georgia" panose="02040502050405020303" pitchFamily="18" charset="0"/>
            </a:endParaRPr>
          </a:p>
          <a:p>
            <a:pPr algn="ctr"/>
            <a:r>
              <a:rPr lang="en-US" altLang="en-US" sz="4000" b="1">
                <a:latin typeface="Georgia" panose="02040502050405020303" pitchFamily="18" charset="0"/>
              </a:rPr>
              <a:t>Implied Consent Statutes</a:t>
            </a:r>
            <a:endParaRPr lang="en-US" altLang="en-US" sz="4000" b="1"/>
          </a:p>
        </p:txBody>
      </p:sp>
      <p:sp>
        <p:nvSpPr>
          <p:cNvPr id="57347" name="Title 1">
            <a:extLst>
              <a:ext uri="{FF2B5EF4-FFF2-40B4-BE49-F238E27FC236}">
                <a16:creationId xmlns:a16="http://schemas.microsoft.com/office/drawing/2014/main" id="{545132E8-08DC-3366-5A18-B89B4DC24C40}"/>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7" name="TextBox 6">
            <a:extLst>
              <a:ext uri="{FF2B5EF4-FFF2-40B4-BE49-F238E27FC236}">
                <a16:creationId xmlns:a16="http://schemas.microsoft.com/office/drawing/2014/main" id="{030BF7C6-7D7B-F9AE-C4C0-DA8F3E68E314}"/>
              </a:ext>
            </a:extLst>
          </p:cNvPr>
          <p:cNvSpPr txBox="1">
            <a:spLocks noChangeArrowheads="1"/>
          </p:cNvSpPr>
          <p:nvPr/>
        </p:nvSpPr>
        <p:spPr bwMode="auto">
          <a:xfrm>
            <a:off x="1981201" y="2386014"/>
            <a:ext cx="7750175" cy="35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spcAft>
                <a:spcPts val="1200"/>
              </a:spcAft>
            </a:pPr>
            <a:r>
              <a:rPr lang="en-US" altLang="en-US" sz="4800">
                <a:cs typeface="Times New Roman" panose="02020603050405020304" pitchFamily="18" charset="0"/>
              </a:rPr>
              <a:t>O.C.G.A. § 40-5-55</a:t>
            </a:r>
          </a:p>
          <a:p>
            <a:pPr algn="ctr">
              <a:spcAft>
                <a:spcPts val="1200"/>
              </a:spcAft>
            </a:pPr>
            <a:endParaRPr lang="en-US" altLang="en-US" sz="2000">
              <a:cs typeface="Times New Roman" panose="02020603050405020304" pitchFamily="18" charset="0"/>
            </a:endParaRPr>
          </a:p>
          <a:p>
            <a:pPr algn="ctr">
              <a:spcAft>
                <a:spcPts val="1200"/>
              </a:spcAft>
            </a:pPr>
            <a:r>
              <a:rPr lang="en-US" altLang="en-US" sz="4800">
                <a:cs typeface="Times New Roman" panose="02020603050405020304" pitchFamily="18" charset="0"/>
              </a:rPr>
              <a:t>O.C.G.A. § 40-5-67.1</a:t>
            </a:r>
          </a:p>
          <a:p>
            <a:pPr algn="ctr">
              <a:spcAft>
                <a:spcPts val="1200"/>
              </a:spcAft>
            </a:pPr>
            <a:endParaRPr lang="en-US" altLang="en-US" sz="2000">
              <a:cs typeface="Times New Roman" panose="02020603050405020304" pitchFamily="18" charset="0"/>
            </a:endParaRPr>
          </a:p>
          <a:p>
            <a:pPr algn="ctr">
              <a:spcAft>
                <a:spcPts val="1200"/>
              </a:spcAft>
            </a:pPr>
            <a:r>
              <a:rPr lang="en-US" altLang="en-US" sz="4800">
                <a:cs typeface="Times New Roman" panose="02020603050405020304" pitchFamily="18" charset="0"/>
              </a:rPr>
              <a:t>O.C.G.A. § 40-6-392</a:t>
            </a:r>
          </a:p>
        </p:txBody>
      </p:sp>
      <p:sp>
        <p:nvSpPr>
          <p:cNvPr id="57349" name="Slide Number Placeholder 1">
            <a:extLst>
              <a:ext uri="{FF2B5EF4-FFF2-40B4-BE49-F238E27FC236}">
                <a16:creationId xmlns:a16="http://schemas.microsoft.com/office/drawing/2014/main" id="{F0878089-BF43-2AD3-E673-4AEC193EA552}"/>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8774C191-CB50-4CEF-AC21-0FBEA29B07D8}" type="slidenum">
              <a:rPr lang="en-US" altLang="en-US" smtClean="0">
                <a:latin typeface="Arial" panose="020B0604020202020204" pitchFamily="34" charset="0"/>
              </a:rPr>
              <a:pPr/>
              <a:t>59</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5">
            <a:extLst>
              <a:ext uri="{FF2B5EF4-FFF2-40B4-BE49-F238E27FC236}">
                <a16:creationId xmlns:a16="http://schemas.microsoft.com/office/drawing/2014/main" id="{F84AE944-9109-FEF7-0D1A-7578366BF836}"/>
              </a:ext>
            </a:extLst>
          </p:cNvPr>
          <p:cNvSpPr txBox="1">
            <a:spLocks noChangeArrowheads="1"/>
          </p:cNvSpPr>
          <p:nvPr/>
        </p:nvSpPr>
        <p:spPr bwMode="auto">
          <a:xfrm>
            <a:off x="1730376" y="603250"/>
            <a:ext cx="89265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6000" b="1">
                <a:cs typeface="Times New Roman" panose="02020603050405020304" pitchFamily="18" charset="0"/>
              </a:rPr>
              <a:t>O.C.G.A. § 40-5-55</a:t>
            </a:r>
          </a:p>
        </p:txBody>
      </p:sp>
      <p:sp>
        <p:nvSpPr>
          <p:cNvPr id="59395" name="Title 1">
            <a:extLst>
              <a:ext uri="{FF2B5EF4-FFF2-40B4-BE49-F238E27FC236}">
                <a16:creationId xmlns:a16="http://schemas.microsoft.com/office/drawing/2014/main" id="{274C307C-BB8E-84AB-C516-44192EFCA54F}"/>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59396" name="TextBox 1">
            <a:extLst>
              <a:ext uri="{FF2B5EF4-FFF2-40B4-BE49-F238E27FC236}">
                <a16:creationId xmlns:a16="http://schemas.microsoft.com/office/drawing/2014/main" id="{64B9D71F-876B-5C53-1654-AD740296BC62}"/>
              </a:ext>
            </a:extLst>
          </p:cNvPr>
          <p:cNvSpPr txBox="1">
            <a:spLocks noChangeArrowheads="1"/>
          </p:cNvSpPr>
          <p:nvPr/>
        </p:nvSpPr>
        <p:spPr bwMode="auto">
          <a:xfrm>
            <a:off x="2252664" y="1522414"/>
            <a:ext cx="8296275"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endParaRPr lang="en-US" altLang="en-US" sz="2800" b="1">
              <a:cs typeface="Times New Roman" panose="02020603050405020304" pitchFamily="18" charset="0"/>
            </a:endParaRPr>
          </a:p>
          <a:p>
            <a:r>
              <a:rPr lang="en-US" altLang="en-US" sz="2800">
                <a:cs typeface="Times New Roman" panose="02020603050405020304" pitchFamily="18" charset="0"/>
              </a:rPr>
              <a:t>Contains the policy statement that says that you have impliedly given your consent to testing upon reasonable grounds to believe that you are DUI.</a:t>
            </a:r>
          </a:p>
          <a:p>
            <a:endParaRPr lang="en-US" altLang="en-US" sz="2800">
              <a:cs typeface="Times New Roman" panose="02020603050405020304" pitchFamily="18" charset="0"/>
            </a:endParaRPr>
          </a:p>
          <a:p>
            <a:r>
              <a:rPr lang="en-US" altLang="en-US" sz="2800">
                <a:cs typeface="Times New Roman" panose="02020603050405020304" pitchFamily="18" charset="0"/>
              </a:rPr>
              <a:t>*This policy statement has probably created more confusion about the application of constitutional principles than any other statute.  </a:t>
            </a:r>
          </a:p>
        </p:txBody>
      </p:sp>
      <p:sp>
        <p:nvSpPr>
          <p:cNvPr id="59397" name="Slide Number Placeholder 2">
            <a:extLst>
              <a:ext uri="{FF2B5EF4-FFF2-40B4-BE49-F238E27FC236}">
                <a16:creationId xmlns:a16="http://schemas.microsoft.com/office/drawing/2014/main" id="{DA732493-1FFB-DE2E-E133-0734FBAF6B6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A11387C7-A060-4C0C-83E6-FA8A2EBEE271}" type="slidenum">
              <a:rPr lang="en-US" altLang="en-US" smtClean="0">
                <a:latin typeface="Arial" panose="020B0604020202020204" pitchFamily="34" charset="0"/>
              </a:rPr>
              <a:pPr/>
              <a:t>60</a:t>
            </a:fld>
            <a:endParaRPr lang="en-US" altLang="en-US">
              <a:latin typeface="Arial" panose="020B0604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8E6A1-5C4F-9FDA-C6C2-BE1EA10BA247}"/>
              </a:ext>
            </a:extLst>
          </p:cNvPr>
          <p:cNvSpPr>
            <a:spLocks noGrp="1"/>
          </p:cNvSpPr>
          <p:nvPr>
            <p:ph type="title"/>
          </p:nvPr>
        </p:nvSpPr>
        <p:spPr>
          <a:xfrm>
            <a:off x="1981200" y="744538"/>
            <a:ext cx="8229600" cy="1143000"/>
          </a:xfrm>
        </p:spPr>
        <p:txBody>
          <a:bodyPr>
            <a:normAutofit fontScale="90000"/>
          </a:bodyPr>
          <a:lstStyle/>
          <a:p>
            <a:pPr>
              <a:defRPr/>
            </a:pPr>
            <a:br>
              <a:rPr lang="en-US" b="1" dirty="0">
                <a:cs typeface="Times New Roman" panose="02020603050405020304" pitchFamily="18" charset="0"/>
              </a:rPr>
            </a:br>
            <a:br>
              <a:rPr lang="en-US" b="1" dirty="0">
                <a:cs typeface="Times New Roman" panose="02020603050405020304" pitchFamily="18" charset="0"/>
              </a:rPr>
            </a:br>
            <a:br>
              <a:rPr lang="en-US" b="1" dirty="0">
                <a:cs typeface="Times New Roman" panose="02020603050405020304" pitchFamily="18" charset="0"/>
              </a:rPr>
            </a:br>
            <a:r>
              <a:rPr lang="en-US" b="1" dirty="0">
                <a:cs typeface="Times New Roman" panose="02020603050405020304" pitchFamily="18" charset="0"/>
              </a:rPr>
              <a:t>O.C.G.A. § 40-5-55</a:t>
            </a:r>
            <a:br>
              <a:rPr lang="en-US" b="1" dirty="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FDC1832-7EAE-4C67-0FBA-045A69E83B13}"/>
              </a:ext>
            </a:extLst>
          </p:cNvPr>
          <p:cNvSpPr>
            <a:spLocks noGrp="1"/>
          </p:cNvSpPr>
          <p:nvPr>
            <p:ph idx="1"/>
          </p:nvPr>
        </p:nvSpPr>
        <p:spPr>
          <a:xfrm>
            <a:off x="1943100" y="1376364"/>
            <a:ext cx="8229600" cy="4302125"/>
          </a:xfrm>
        </p:spPr>
        <p:txBody>
          <a:bodyPr/>
          <a:lstStyle/>
          <a:p>
            <a:pPr marL="0" indent="0">
              <a:buNone/>
              <a:defRPr/>
            </a:pPr>
            <a:endParaRPr lang="en-US" dirty="0">
              <a:cs typeface="Times New Roman" panose="02020603050405020304" pitchFamily="18" charset="0"/>
            </a:endParaRPr>
          </a:p>
          <a:p>
            <a:pPr>
              <a:defRPr/>
            </a:pPr>
            <a:r>
              <a:rPr lang="en-US" dirty="0">
                <a:cs typeface="Times New Roman" panose="02020603050405020304" pitchFamily="18" charset="0"/>
              </a:rPr>
              <a:t>By virtue of you using the roadways of this State, you have consented to provide a sample of your bodily substances if you are arrested for DUI.</a:t>
            </a:r>
          </a:p>
          <a:p>
            <a:pPr>
              <a:defRPr/>
            </a:pPr>
            <a:endParaRPr lang="en-US" dirty="0">
              <a:cs typeface="Times New Roman" panose="02020603050405020304" pitchFamily="18" charset="0"/>
            </a:endParaRPr>
          </a:p>
          <a:p>
            <a:pPr>
              <a:defRPr/>
            </a:pPr>
            <a:r>
              <a:rPr lang="en-US" dirty="0">
                <a:cs typeface="Times New Roman" panose="02020603050405020304" pitchFamily="18" charset="0"/>
              </a:rPr>
              <a:t>You can withdraw your consent, but if you do, we can then withdraw your privilege to drive. </a:t>
            </a:r>
          </a:p>
        </p:txBody>
      </p:sp>
      <p:sp>
        <p:nvSpPr>
          <p:cNvPr id="61444" name="Slide Number Placeholder 3">
            <a:extLst>
              <a:ext uri="{FF2B5EF4-FFF2-40B4-BE49-F238E27FC236}">
                <a16:creationId xmlns:a16="http://schemas.microsoft.com/office/drawing/2014/main" id="{E8182A17-75B1-630D-4636-4CC58CC00E57}"/>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89BE74D7-F6CA-45E9-8AF3-684793063B08}" type="slidenum">
              <a:rPr lang="en-US" altLang="en-US" smtClean="0">
                <a:latin typeface="Arial" panose="020B0604020202020204" pitchFamily="34" charset="0"/>
              </a:rPr>
              <a:pPr/>
              <a:t>61</a:t>
            </a:fld>
            <a:endParaRPr lang="en-US" altLang="en-US">
              <a:latin typeface="Arial" panose="020B0604020202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5">
            <a:extLst>
              <a:ext uri="{FF2B5EF4-FFF2-40B4-BE49-F238E27FC236}">
                <a16:creationId xmlns:a16="http://schemas.microsoft.com/office/drawing/2014/main" id="{8B40174A-25A9-C448-94D3-DC242697A737}"/>
              </a:ext>
            </a:extLst>
          </p:cNvPr>
          <p:cNvSpPr txBox="1">
            <a:spLocks noChangeArrowheads="1"/>
          </p:cNvSpPr>
          <p:nvPr/>
        </p:nvSpPr>
        <p:spPr bwMode="auto">
          <a:xfrm>
            <a:off x="1631950" y="153989"/>
            <a:ext cx="89281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5400" b="1">
              <a:cs typeface="Times New Roman" panose="02020603050405020304" pitchFamily="18" charset="0"/>
            </a:endParaRPr>
          </a:p>
          <a:p>
            <a:pPr algn="ctr"/>
            <a:r>
              <a:rPr lang="en-US" altLang="en-US" sz="5400" b="1">
                <a:cs typeface="Times New Roman" panose="02020603050405020304" pitchFamily="18" charset="0"/>
              </a:rPr>
              <a:t>O.C.G.A. § 40-5-67.1</a:t>
            </a:r>
          </a:p>
        </p:txBody>
      </p:sp>
      <p:sp>
        <p:nvSpPr>
          <p:cNvPr id="62467" name="Title 1">
            <a:extLst>
              <a:ext uri="{FF2B5EF4-FFF2-40B4-BE49-F238E27FC236}">
                <a16:creationId xmlns:a16="http://schemas.microsoft.com/office/drawing/2014/main" id="{069959AC-5C1C-AF9A-F5B7-646B681D9950}"/>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2" name="TextBox 1">
            <a:extLst>
              <a:ext uri="{FF2B5EF4-FFF2-40B4-BE49-F238E27FC236}">
                <a16:creationId xmlns:a16="http://schemas.microsoft.com/office/drawing/2014/main" id="{A3ECC6C7-7D6B-E56D-341B-5CA8552DA496}"/>
              </a:ext>
            </a:extLst>
          </p:cNvPr>
          <p:cNvSpPr txBox="1"/>
          <p:nvPr/>
        </p:nvSpPr>
        <p:spPr>
          <a:xfrm>
            <a:off x="1631950" y="1793875"/>
            <a:ext cx="9036050" cy="4032250"/>
          </a:xfrm>
          <a:prstGeom prst="rect">
            <a:avLst/>
          </a:prstGeom>
          <a:noFill/>
        </p:spPr>
        <p:txBody>
          <a:bodyPr>
            <a:spAutoFit/>
          </a:bodyPr>
          <a:lstStyle/>
          <a:p>
            <a:pPr algn="ctr">
              <a:defRPr/>
            </a:pPr>
            <a:r>
              <a:rPr lang="en-US" sz="3200" b="1" dirty="0">
                <a:cs typeface="Times New Roman" panose="02020603050405020304" pitchFamily="18" charset="0"/>
              </a:rPr>
              <a:t>Provides the following:</a:t>
            </a:r>
          </a:p>
          <a:p>
            <a:pPr marL="742950" indent="-742950">
              <a:buFontTx/>
              <a:buAutoNum type="arabicPeriod"/>
              <a:defRPr/>
            </a:pPr>
            <a:r>
              <a:rPr lang="en-US" sz="2800" b="1" dirty="0">
                <a:cs typeface="Times New Roman" panose="02020603050405020304" pitchFamily="18" charset="0"/>
              </a:rPr>
              <a:t>The various implied consent notices;</a:t>
            </a:r>
          </a:p>
          <a:p>
            <a:pPr marL="742950" indent="-742950">
              <a:buFontTx/>
              <a:buAutoNum type="arabicPeriod"/>
              <a:defRPr/>
            </a:pPr>
            <a:r>
              <a:rPr lang="en-US" sz="2800" b="1" dirty="0">
                <a:cs typeface="Times New Roman" panose="02020603050405020304" pitchFamily="18" charset="0"/>
              </a:rPr>
              <a:t>The civil consequences to a person’s driving privileges if they refuse to submit to testing, or test above the legal limit, and;</a:t>
            </a:r>
          </a:p>
          <a:p>
            <a:pPr marL="742950" indent="-742950">
              <a:buFontTx/>
              <a:buAutoNum type="arabicPeriod"/>
              <a:defRPr/>
            </a:pPr>
            <a:r>
              <a:rPr lang="en-US" sz="2800" b="1" dirty="0">
                <a:cs typeface="Times New Roman" panose="02020603050405020304" pitchFamily="18" charset="0"/>
              </a:rPr>
              <a:t>The administrative procedures for law enforcement to suspend a Georgia license, or driving privileges, and;</a:t>
            </a:r>
          </a:p>
          <a:p>
            <a:pPr marL="742950" indent="-742950">
              <a:buFontTx/>
              <a:buAutoNum type="arabicPeriod"/>
              <a:defRPr/>
            </a:pPr>
            <a:r>
              <a:rPr lang="en-US" sz="2800" b="1" dirty="0">
                <a:cs typeface="Times New Roman" panose="02020603050405020304" pitchFamily="18" charset="0"/>
              </a:rPr>
              <a:t>The scope of the administrative hearing.</a:t>
            </a:r>
          </a:p>
        </p:txBody>
      </p:sp>
      <p:sp>
        <p:nvSpPr>
          <p:cNvPr id="62469" name="Slide Number Placeholder 2">
            <a:extLst>
              <a:ext uri="{FF2B5EF4-FFF2-40B4-BE49-F238E27FC236}">
                <a16:creationId xmlns:a16="http://schemas.microsoft.com/office/drawing/2014/main" id="{46B119B5-CC44-F4A7-41BF-F671826FC3E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7F90DD7-653D-454E-B48D-BD05177B98F4}" type="slidenum">
              <a:rPr lang="en-US" altLang="en-US" smtClean="0">
                <a:latin typeface="Arial" panose="020B0604020202020204" pitchFamily="34" charset="0"/>
              </a:rPr>
              <a:pPr/>
              <a:t>62</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5">
            <a:extLst>
              <a:ext uri="{FF2B5EF4-FFF2-40B4-BE49-F238E27FC236}">
                <a16:creationId xmlns:a16="http://schemas.microsoft.com/office/drawing/2014/main" id="{B60DBB51-7C4D-09E8-0589-28032FFC9C22}"/>
              </a:ext>
            </a:extLst>
          </p:cNvPr>
          <p:cNvSpPr txBox="1">
            <a:spLocks noChangeArrowheads="1"/>
          </p:cNvSpPr>
          <p:nvPr/>
        </p:nvSpPr>
        <p:spPr bwMode="auto">
          <a:xfrm>
            <a:off x="1739900" y="838201"/>
            <a:ext cx="89281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5400" b="1">
                <a:cs typeface="Times New Roman" panose="02020603050405020304" pitchFamily="18" charset="0"/>
              </a:rPr>
              <a:t>O.C.G.A. § 40-6-392</a:t>
            </a:r>
          </a:p>
        </p:txBody>
      </p:sp>
      <p:sp>
        <p:nvSpPr>
          <p:cNvPr id="64515" name="Title 1">
            <a:extLst>
              <a:ext uri="{FF2B5EF4-FFF2-40B4-BE49-F238E27FC236}">
                <a16:creationId xmlns:a16="http://schemas.microsoft.com/office/drawing/2014/main" id="{4E36456F-3E41-8765-DEDA-54F036BEE0BD}"/>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8" name="TextBox 7">
            <a:extLst>
              <a:ext uri="{FF2B5EF4-FFF2-40B4-BE49-F238E27FC236}">
                <a16:creationId xmlns:a16="http://schemas.microsoft.com/office/drawing/2014/main" id="{6C4AC6F5-7551-D663-7C16-C800A95922BB}"/>
              </a:ext>
            </a:extLst>
          </p:cNvPr>
          <p:cNvSpPr txBox="1">
            <a:spLocks noChangeArrowheads="1"/>
          </p:cNvSpPr>
          <p:nvPr/>
        </p:nvSpPr>
        <p:spPr bwMode="auto">
          <a:xfrm>
            <a:off x="1631950" y="1981200"/>
            <a:ext cx="8928100" cy="4832350"/>
          </a:xfrm>
          <a:prstGeom prst="rect">
            <a:avLst/>
          </a:prstGeom>
          <a:noFill/>
          <a:ln>
            <a:noFill/>
          </a:ln>
        </p:spPr>
        <p:txBody>
          <a:bodyPr>
            <a:spAutoFit/>
          </a:bodyPr>
          <a:lstStyle>
            <a:lvl1pPr marL="914400" indent="-9144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buFont typeface="Times New Roman" panose="02020603050405020304" pitchFamily="18" charset="0"/>
              <a:buAutoNum type="arabicPeriod"/>
              <a:defRPr/>
            </a:pPr>
            <a:r>
              <a:rPr lang="en-US" altLang="en-US" sz="2800" b="1" dirty="0">
                <a:cs typeface="Times New Roman" panose="02020603050405020304" pitchFamily="18" charset="0"/>
              </a:rPr>
              <a:t>Sets forth the parameters and requirements for chemical testing in order for it to be admissible.</a:t>
            </a:r>
          </a:p>
          <a:p>
            <a:pPr>
              <a:buFont typeface="Times New Roman" panose="02020603050405020304" pitchFamily="18" charset="0"/>
              <a:buAutoNum type="arabicPeriod"/>
              <a:defRPr/>
            </a:pPr>
            <a:endParaRPr lang="en-US" altLang="en-US" sz="2800" b="1" dirty="0">
              <a:cs typeface="Times New Roman" panose="02020603050405020304" pitchFamily="18" charset="0"/>
            </a:endParaRPr>
          </a:p>
          <a:p>
            <a:pPr>
              <a:buFont typeface="Times New Roman" panose="02020603050405020304" pitchFamily="18" charset="0"/>
              <a:buAutoNum type="arabicPeriod"/>
              <a:defRPr/>
            </a:pPr>
            <a:r>
              <a:rPr lang="en-US" altLang="en-US" sz="2800" b="1" dirty="0">
                <a:cs typeface="Times New Roman" panose="02020603050405020304" pitchFamily="18" charset="0"/>
              </a:rPr>
              <a:t>Adds subsection (d): “In any criminal trial, the refusal of the defendant to permit a chemical analysis to be made of his blood, breath, urine, or other bodily substance at the time of his arrest shall be admissible in evidence against him.”</a:t>
            </a:r>
          </a:p>
          <a:p>
            <a:pPr>
              <a:buFont typeface="Times New Roman" panose="02020603050405020304" pitchFamily="18" charset="0"/>
              <a:buAutoNum type="arabicPeriod"/>
              <a:defRPr/>
            </a:pPr>
            <a:endParaRPr lang="en-US" altLang="en-US" sz="2800" b="1" dirty="0">
              <a:cs typeface="Times New Roman" panose="02020603050405020304" pitchFamily="18" charset="0"/>
            </a:endParaRPr>
          </a:p>
          <a:p>
            <a:pPr marL="0" indent="0">
              <a:defRPr/>
            </a:pPr>
            <a:r>
              <a:rPr lang="en-US" altLang="en-US" sz="2800" b="1" dirty="0">
                <a:cs typeface="Times New Roman" panose="02020603050405020304" pitchFamily="18" charset="0"/>
              </a:rPr>
              <a:t>* Like 40-6-391(a)(6) – which is unconstitutional – 392(d) remains in the law. </a:t>
            </a:r>
          </a:p>
        </p:txBody>
      </p:sp>
      <p:sp>
        <p:nvSpPr>
          <p:cNvPr id="64517" name="Slide Number Placeholder 1">
            <a:extLst>
              <a:ext uri="{FF2B5EF4-FFF2-40B4-BE49-F238E27FC236}">
                <a16:creationId xmlns:a16="http://schemas.microsoft.com/office/drawing/2014/main" id="{0DF110CA-0D55-B419-D706-F1D13DE55DF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4282BC3-EB78-48D9-96D6-07A2B4F50791}" type="slidenum">
              <a:rPr lang="en-US" altLang="en-US" smtClean="0">
                <a:latin typeface="Arial" panose="020B0604020202020204" pitchFamily="34" charset="0"/>
              </a:rPr>
              <a:pPr/>
              <a:t>63</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0DE4-DEE9-ED6B-9E9B-D981A830C061}"/>
              </a:ext>
            </a:extLst>
          </p:cNvPr>
          <p:cNvSpPr>
            <a:spLocks noGrp="1"/>
          </p:cNvSpPr>
          <p:nvPr>
            <p:ph type="title"/>
          </p:nvPr>
        </p:nvSpPr>
        <p:spPr/>
        <p:txBody>
          <a:bodyPr>
            <a:normAutofit/>
          </a:bodyPr>
          <a:lstStyle/>
          <a:p>
            <a:pPr>
              <a:defRPr/>
            </a:pPr>
            <a:r>
              <a:rPr lang="en-US" dirty="0">
                <a:cs typeface="Times New Roman" panose="02020603050405020304" pitchFamily="18" charset="0"/>
              </a:rPr>
              <a:t>Implied Consent Doctrine Has Evolved</a:t>
            </a:r>
          </a:p>
        </p:txBody>
      </p:sp>
      <p:sp>
        <p:nvSpPr>
          <p:cNvPr id="66563" name="Content Placeholder 2">
            <a:extLst>
              <a:ext uri="{FF2B5EF4-FFF2-40B4-BE49-F238E27FC236}">
                <a16:creationId xmlns:a16="http://schemas.microsoft.com/office/drawing/2014/main" id="{51353795-F35E-D06F-EFF5-FA6EF3A32710}"/>
              </a:ext>
            </a:extLst>
          </p:cNvPr>
          <p:cNvSpPr>
            <a:spLocks noGrp="1" noChangeArrowheads="1"/>
          </p:cNvSpPr>
          <p:nvPr>
            <p:ph idx="1"/>
          </p:nvPr>
        </p:nvSpPr>
        <p:spPr/>
        <p:txBody>
          <a:bodyPr/>
          <a:lstStyle/>
          <a:p>
            <a:r>
              <a:rPr lang="en-US" altLang="en-US">
                <a:cs typeface="Times New Roman" panose="02020603050405020304" pitchFamily="18" charset="0"/>
              </a:rPr>
              <a:t>Supreme Court of the United States decisions – the tide started to turn with </a:t>
            </a:r>
            <a:r>
              <a:rPr lang="en-US" altLang="en-US" i="1">
                <a:cs typeface="Times New Roman" panose="02020603050405020304" pitchFamily="18" charset="0"/>
              </a:rPr>
              <a:t>McNeely</a:t>
            </a:r>
            <a:endParaRPr lang="en-US" altLang="en-US">
              <a:cs typeface="Times New Roman" panose="02020603050405020304" pitchFamily="18" charset="0"/>
            </a:endParaRPr>
          </a:p>
          <a:p>
            <a:endParaRPr lang="en-US" altLang="en-US">
              <a:cs typeface="Times New Roman" panose="02020603050405020304" pitchFamily="18" charset="0"/>
            </a:endParaRPr>
          </a:p>
          <a:p>
            <a:r>
              <a:rPr lang="en-US" altLang="en-US">
                <a:cs typeface="Times New Roman" panose="02020603050405020304" pitchFamily="18" charset="0"/>
              </a:rPr>
              <a:t>Supreme Court of Georgia decisions</a:t>
            </a:r>
          </a:p>
          <a:p>
            <a:endParaRPr lang="en-US" altLang="en-US">
              <a:cs typeface="Times New Roman" panose="02020603050405020304" pitchFamily="18" charset="0"/>
            </a:endParaRPr>
          </a:p>
          <a:p>
            <a:r>
              <a:rPr lang="en-US" altLang="en-US">
                <a:cs typeface="Times New Roman" panose="02020603050405020304" pitchFamily="18" charset="0"/>
              </a:rPr>
              <a:t>Legislative Responses to High Court decisions</a:t>
            </a:r>
          </a:p>
          <a:p>
            <a:endParaRPr lang="en-US" altLang="en-US">
              <a:cs typeface="Times New Roman" panose="02020603050405020304" pitchFamily="18" charset="0"/>
            </a:endParaRPr>
          </a:p>
          <a:p>
            <a:r>
              <a:rPr lang="en-US" altLang="en-US">
                <a:cs typeface="Times New Roman" panose="02020603050405020304" pitchFamily="18" charset="0"/>
              </a:rPr>
              <a:t>Application in the Trial Courts (that’s us . . .)</a:t>
            </a:r>
          </a:p>
        </p:txBody>
      </p:sp>
      <p:sp>
        <p:nvSpPr>
          <p:cNvPr id="66564" name="Slide Number Placeholder 3">
            <a:extLst>
              <a:ext uri="{FF2B5EF4-FFF2-40B4-BE49-F238E27FC236}">
                <a16:creationId xmlns:a16="http://schemas.microsoft.com/office/drawing/2014/main" id="{BAB65FD6-FB02-35F2-090C-CD4791D50EC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4C924E61-6957-4F5F-9F67-9A9059B57455}" type="slidenum">
              <a:rPr lang="en-US" altLang="en-US" smtClean="0">
                <a:latin typeface="Arial" panose="020B0604020202020204" pitchFamily="34" charset="0"/>
              </a:rPr>
              <a:pPr/>
              <a:t>64</a:t>
            </a:fld>
            <a:endParaRPr lang="en-US" altLang="en-US">
              <a:latin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hape 163">
            <a:extLst>
              <a:ext uri="{FF2B5EF4-FFF2-40B4-BE49-F238E27FC236}">
                <a16:creationId xmlns:a16="http://schemas.microsoft.com/office/drawing/2014/main" id="{F1F3E12D-3D9B-2D34-9A2B-E9184891176A}"/>
              </a:ext>
            </a:extLst>
          </p:cNvPr>
          <p:cNvSpPr>
            <a:spLocks noGrp="1" noChangeArrowheads="1"/>
          </p:cNvSpPr>
          <p:nvPr>
            <p:ph type="title"/>
          </p:nvPr>
        </p:nvSpPr>
        <p:spPr>
          <a:xfrm>
            <a:off x="1981200" y="533400"/>
            <a:ext cx="8229600" cy="1295400"/>
          </a:xfrm>
        </p:spPr>
        <p:txBody>
          <a:bodyPr/>
          <a:lstStyle/>
          <a:p>
            <a:pPr algn="ctr"/>
            <a:br>
              <a:rPr lang="en-US" altLang="en-US"/>
            </a:br>
            <a:br>
              <a:rPr lang="en-US" altLang="en-US"/>
            </a:br>
            <a:br>
              <a:rPr lang="en-US" altLang="en-US"/>
            </a:br>
            <a:br>
              <a:rPr lang="en-US" altLang="en-US"/>
            </a:br>
            <a:br>
              <a:rPr lang="en-US" altLang="en-US"/>
            </a:br>
            <a:r>
              <a:rPr lang="en-US" altLang="en-US"/>
              <a:t>Statutory Implied Consent Issues: Rapid Fire</a:t>
            </a:r>
          </a:p>
        </p:txBody>
      </p:sp>
      <p:sp>
        <p:nvSpPr>
          <p:cNvPr id="2" name="TextBox 1">
            <a:extLst>
              <a:ext uri="{FF2B5EF4-FFF2-40B4-BE49-F238E27FC236}">
                <a16:creationId xmlns:a16="http://schemas.microsoft.com/office/drawing/2014/main" id="{4B4D09AA-F8B5-439E-8C05-FCE66C902E32}"/>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383DC8D7-83C9-CAB2-343B-DFEB4B78AFE7}"/>
              </a:ext>
            </a:extLst>
          </p:cNvPr>
          <p:cNvSpPr txBox="1"/>
          <p:nvPr/>
        </p:nvSpPr>
        <p:spPr>
          <a:xfrm>
            <a:off x="2057400" y="1828801"/>
            <a:ext cx="7924800" cy="1457325"/>
          </a:xfrm>
          <a:prstGeom prst="rect">
            <a:avLst/>
          </a:prstGeom>
          <a:solidFill>
            <a:schemeClr val="accent1">
              <a:lumMod val="20000"/>
              <a:lumOff val="80000"/>
            </a:schemeClr>
          </a:solidFill>
        </p:spPr>
        <p:txBody>
          <a:bodyPr>
            <a:spAutoFit/>
          </a:bodyPr>
          <a:lstStyle>
            <a:lvl1pPr marL="285750" indent="-28575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indent="0" algn="just">
              <a:lnSpc>
                <a:spcPct val="200000"/>
              </a:lnSpc>
              <a:defRPr/>
            </a:pPr>
            <a:r>
              <a:rPr lang="en-US" altLang="en-US" sz="2400" dirty="0">
                <a:solidFill>
                  <a:srgbClr val="000000"/>
                </a:solidFill>
                <a:ea typeface="ヒラギノ角ゴ Pro W3"/>
                <a:cs typeface="ヒラギノ角ゴ Pro W3"/>
              </a:rPr>
              <a:t>If you have the ability to decide the admissibility of a state test on statutory grounds, do so.</a:t>
            </a:r>
          </a:p>
        </p:txBody>
      </p:sp>
      <p:sp>
        <p:nvSpPr>
          <p:cNvPr id="67589" name="Slide Number Placeholder 3">
            <a:extLst>
              <a:ext uri="{FF2B5EF4-FFF2-40B4-BE49-F238E27FC236}">
                <a16:creationId xmlns:a16="http://schemas.microsoft.com/office/drawing/2014/main" id="{2B6CFF69-BE34-D439-B966-26834AB895F7}"/>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65</a:t>
            </a:fld>
            <a:endParaRPr lang="en-US" altLang="en-US">
              <a:latin typeface="Arial" panose="020B0604020202020204" pitchFamily="34" charset="0"/>
            </a:endParaRP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hape 163">
            <a:extLst>
              <a:ext uri="{FF2B5EF4-FFF2-40B4-BE49-F238E27FC236}">
                <a16:creationId xmlns:a16="http://schemas.microsoft.com/office/drawing/2014/main" id="{C2C985DB-C07A-202C-A82E-330532E2B291}"/>
              </a:ext>
            </a:extLst>
          </p:cNvPr>
          <p:cNvSpPr>
            <a:spLocks noGrp="1" noChangeArrowheads="1"/>
          </p:cNvSpPr>
          <p:nvPr>
            <p:ph type="title"/>
          </p:nvPr>
        </p:nvSpPr>
        <p:spPr>
          <a:xfrm>
            <a:off x="1402466" y="267664"/>
            <a:ext cx="8229600" cy="1295400"/>
          </a:xfrm>
        </p:spPr>
        <p:txBody>
          <a:bodyPr/>
          <a:lstStyle/>
          <a:p>
            <a:pPr algn="ctr"/>
            <a:r>
              <a:rPr lang="en-US" altLang="en-US" dirty="0"/>
              <a:t>Statutory Implied Consent Issues: Rapid Fire</a:t>
            </a:r>
          </a:p>
        </p:txBody>
      </p:sp>
      <p:sp>
        <p:nvSpPr>
          <p:cNvPr id="3" name="TextBox 2">
            <a:extLst>
              <a:ext uri="{FF2B5EF4-FFF2-40B4-BE49-F238E27FC236}">
                <a16:creationId xmlns:a16="http://schemas.microsoft.com/office/drawing/2014/main" id="{74C27EA4-C223-07A9-FB22-AE1C87D103E9}"/>
              </a:ext>
            </a:extLst>
          </p:cNvPr>
          <p:cNvSpPr txBox="1"/>
          <p:nvPr/>
        </p:nvSpPr>
        <p:spPr>
          <a:xfrm>
            <a:off x="868101" y="1979271"/>
            <a:ext cx="10648709" cy="2460738"/>
          </a:xfrm>
          <a:prstGeom prst="rect">
            <a:avLst/>
          </a:prstGeom>
          <a:solidFill>
            <a:schemeClr val="tx1"/>
          </a:solidFill>
        </p:spPr>
        <p:txBody>
          <a:bodyPr wrap="square">
            <a:spAutoFit/>
          </a:bodyPr>
          <a:lstStyle>
            <a:lvl1pPr marL="285750" indent="-28575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just">
              <a:lnSpc>
                <a:spcPct val="200000"/>
              </a:lnSpc>
              <a:buFont typeface="Arial" panose="020B0604020202020204" pitchFamily="34" charset="0"/>
              <a:buChar char="•"/>
              <a:defRPr/>
            </a:pPr>
            <a:r>
              <a:rPr lang="en-US" altLang="en-US" sz="2000" dirty="0">
                <a:solidFill>
                  <a:srgbClr val="000000"/>
                </a:solidFill>
                <a:ea typeface="ヒラギノ角ゴ Pro W3"/>
                <a:cs typeface="ヒラギノ角ゴ Pro W3"/>
              </a:rPr>
              <a:t>Must be </a:t>
            </a:r>
            <a:r>
              <a:rPr lang="en-US" altLang="en-US" sz="2000" b="1" i="1" dirty="0">
                <a:solidFill>
                  <a:srgbClr val="000000"/>
                </a:solidFill>
                <a:ea typeface="ヒラギノ角ゴ Pro W3"/>
                <a:cs typeface="ヒラギノ角ゴ Pro W3"/>
              </a:rPr>
              <a:t>after</a:t>
            </a:r>
            <a:r>
              <a:rPr lang="en-US" altLang="en-US" sz="2000" dirty="0">
                <a:solidFill>
                  <a:srgbClr val="000000"/>
                </a:solidFill>
                <a:ea typeface="ヒラギノ角ゴ Pro W3"/>
                <a:cs typeface="ヒラギノ角ゴ Pro W3"/>
              </a:rPr>
              <a:t> arrest-Hough/</a:t>
            </a:r>
            <a:r>
              <a:rPr lang="en-US" altLang="en-US" sz="2000" dirty="0" err="1">
                <a:solidFill>
                  <a:srgbClr val="000000"/>
                </a:solidFill>
                <a:ea typeface="ヒラギノ角ゴ Pro W3"/>
                <a:cs typeface="ヒラギノ角ゴ Pro W3"/>
              </a:rPr>
              <a:t>Handschuh</a:t>
            </a:r>
            <a:endParaRPr lang="en-US" altLang="en-US" sz="2000" dirty="0">
              <a:solidFill>
                <a:srgbClr val="000000"/>
              </a:solidFill>
              <a:ea typeface="ヒラギノ角ゴ Pro W3"/>
              <a:cs typeface="ヒラギノ角ゴ Pro W3"/>
            </a:endParaRPr>
          </a:p>
          <a:p>
            <a:pPr algn="just">
              <a:lnSpc>
                <a:spcPct val="200000"/>
              </a:lnSpc>
              <a:buFont typeface="Arial" panose="020B0604020202020204" pitchFamily="34" charset="0"/>
              <a:buChar char="•"/>
              <a:defRPr/>
            </a:pPr>
            <a:r>
              <a:rPr lang="en-US" altLang="en-US" sz="2000" dirty="0">
                <a:solidFill>
                  <a:srgbClr val="000000"/>
                </a:solidFill>
                <a:ea typeface="ヒラギノ角ゴ Pro W3"/>
                <a:cs typeface="ヒラギノ角ゴ Pro W3"/>
              </a:rPr>
              <a:t>Cannot delay the reading without justification-</a:t>
            </a:r>
            <a:r>
              <a:rPr lang="en-US" altLang="en-US" sz="2000" i="1" dirty="0" err="1">
                <a:solidFill>
                  <a:srgbClr val="000000"/>
                </a:solidFill>
                <a:ea typeface="ヒラギノ角ゴ Pro W3"/>
                <a:cs typeface="ヒラギノ角ゴ Pro W3"/>
              </a:rPr>
              <a:t>Perano</a:t>
            </a:r>
            <a:endParaRPr lang="en-US" altLang="en-US" sz="2000" dirty="0">
              <a:solidFill>
                <a:srgbClr val="000000"/>
              </a:solidFill>
              <a:ea typeface="ヒラギノ角ゴ Pro W3"/>
              <a:cs typeface="ヒラギノ角ゴ Pro W3"/>
            </a:endParaRPr>
          </a:p>
          <a:p>
            <a:pPr algn="just">
              <a:buFont typeface="Arial" panose="020B0604020202020204" pitchFamily="34" charset="0"/>
              <a:buChar char="•"/>
              <a:defRPr/>
            </a:pPr>
            <a:r>
              <a:rPr lang="en-US" altLang="en-US" sz="2000" dirty="0">
                <a:solidFill>
                  <a:srgbClr val="000000"/>
                </a:solidFill>
                <a:ea typeface="ヒラギノ角ゴ Pro W3"/>
                <a:cs typeface="ヒラギノ角ゴ Pro W3"/>
              </a:rPr>
              <a:t>Cannot overstate the legal limit-</a:t>
            </a:r>
            <a:r>
              <a:rPr lang="en-US" altLang="en-US" sz="2000" dirty="0" err="1">
                <a:solidFill>
                  <a:srgbClr val="000000"/>
                </a:solidFill>
                <a:ea typeface="ヒラギノ角ゴ Pro W3"/>
                <a:cs typeface="Times New Roman" panose="02020603050405020304" pitchFamily="18" charset="0"/>
              </a:rPr>
              <a:t>Gelzer</a:t>
            </a:r>
            <a:r>
              <a:rPr lang="en-US" altLang="en-US" sz="2000" dirty="0">
                <a:solidFill>
                  <a:srgbClr val="000000"/>
                </a:solidFill>
                <a:ea typeface="ヒラギノ角ゴ Pro W3"/>
                <a:cs typeface="Times New Roman" panose="02020603050405020304" pitchFamily="18" charset="0"/>
              </a:rPr>
              <a:t> v. State, 347 Ga. App. 219 (2018)</a:t>
            </a:r>
          </a:p>
          <a:p>
            <a:pPr lvl="1" algn="just">
              <a:buFont typeface="Arial" panose="020B0604020202020204" pitchFamily="34" charset="0"/>
              <a:buChar char="•"/>
              <a:defRPr/>
            </a:pPr>
            <a:r>
              <a:rPr lang="en-US" altLang="en-US" sz="2000" dirty="0">
                <a:solidFill>
                  <a:srgbClr val="000000"/>
                </a:solidFill>
                <a:ea typeface="ヒラギノ角ゴ Pro W3"/>
                <a:cs typeface="Times New Roman" panose="02020603050405020304" pitchFamily="18" charset="0"/>
              </a:rPr>
              <a:t>Is it the kind of mis-information that would cause a bad decision?</a:t>
            </a:r>
            <a:endParaRPr lang="en-US" altLang="en-US" sz="2000" dirty="0">
              <a:solidFill>
                <a:srgbClr val="000000"/>
              </a:solidFill>
              <a:ea typeface="ヒラギノ角ゴ Pro W3"/>
              <a:cs typeface="ヒラギノ角ゴ Pro W3"/>
            </a:endParaRPr>
          </a:p>
          <a:p>
            <a:pPr algn="just">
              <a:lnSpc>
                <a:spcPct val="200000"/>
              </a:lnSpc>
              <a:buFont typeface="Arial" panose="020B0604020202020204" pitchFamily="34" charset="0"/>
              <a:buChar char="•"/>
              <a:defRPr/>
            </a:pPr>
            <a:r>
              <a:rPr lang="en-US" altLang="en-US" sz="2000" dirty="0">
                <a:solidFill>
                  <a:srgbClr val="000000"/>
                </a:solidFill>
                <a:ea typeface="ヒラギノ角ゴ Pro W3"/>
                <a:cs typeface="ヒラギノ角ゴ Pro W3"/>
              </a:rPr>
              <a:t>Officer says “May” rather than “Will be suspended”-</a:t>
            </a:r>
            <a:r>
              <a:rPr lang="en-US" altLang="en-US" sz="2000" i="1" dirty="0">
                <a:solidFill>
                  <a:srgbClr val="000000"/>
                </a:solidFill>
                <a:ea typeface="ヒラギノ角ゴ Pro W3"/>
                <a:cs typeface="ヒラギノ角ゴ Pro W3"/>
              </a:rPr>
              <a:t>State v. Stroud</a:t>
            </a:r>
            <a:r>
              <a:rPr lang="en-US" altLang="en-US" sz="2000" dirty="0">
                <a:solidFill>
                  <a:srgbClr val="000000"/>
                </a:solidFill>
                <a:ea typeface="ヒラギノ角ゴ Pro W3"/>
                <a:cs typeface="ヒラギノ角ゴ Pro W3"/>
              </a:rPr>
              <a:t>, 344 Ga. App. 885 (2018)</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5">
            <a:extLst>
              <a:ext uri="{FF2B5EF4-FFF2-40B4-BE49-F238E27FC236}">
                <a16:creationId xmlns:a16="http://schemas.microsoft.com/office/drawing/2014/main" id="{60AC18AA-4669-F513-53A1-8530C846CD31}"/>
              </a:ext>
            </a:extLst>
          </p:cNvPr>
          <p:cNvSpPr txBox="1">
            <a:spLocks noChangeArrowheads="1"/>
          </p:cNvSpPr>
          <p:nvPr/>
        </p:nvSpPr>
        <p:spPr bwMode="auto">
          <a:xfrm>
            <a:off x="1631950" y="-342900"/>
            <a:ext cx="89281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6000" b="1">
              <a:cs typeface="Times New Roman" panose="02020603050405020304" pitchFamily="18" charset="0"/>
            </a:endParaRPr>
          </a:p>
          <a:p>
            <a:pPr algn="ctr"/>
            <a:r>
              <a:rPr lang="en-US" altLang="en-US" sz="6000" b="1">
                <a:cs typeface="Times New Roman" panose="02020603050405020304" pitchFamily="18" charset="0"/>
              </a:rPr>
              <a:t>Helpful cases</a:t>
            </a:r>
          </a:p>
        </p:txBody>
      </p:sp>
      <p:sp>
        <p:nvSpPr>
          <p:cNvPr id="69635" name="Title 1">
            <a:extLst>
              <a:ext uri="{FF2B5EF4-FFF2-40B4-BE49-F238E27FC236}">
                <a16:creationId xmlns:a16="http://schemas.microsoft.com/office/drawing/2014/main" id="{2704C591-0DF2-8815-B13B-95AE19202765}"/>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69636" name="TextBox 1">
            <a:extLst>
              <a:ext uri="{FF2B5EF4-FFF2-40B4-BE49-F238E27FC236}">
                <a16:creationId xmlns:a16="http://schemas.microsoft.com/office/drawing/2014/main" id="{2297697E-EF55-C0B7-5D7D-BAAF2DFA11E3}"/>
              </a:ext>
            </a:extLst>
          </p:cNvPr>
          <p:cNvSpPr txBox="1">
            <a:spLocks noChangeArrowheads="1"/>
          </p:cNvSpPr>
          <p:nvPr/>
        </p:nvSpPr>
        <p:spPr bwMode="auto">
          <a:xfrm>
            <a:off x="1981200" y="1928814"/>
            <a:ext cx="8408988"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600">
                <a:cs typeface="Times New Roman" panose="02020603050405020304" pitchFamily="18" charset="0"/>
              </a:rPr>
              <a:t>“…where consent is based at least in part on deceptively misleading information concerning a penalty for refusal which the State was unauthorized to implement, there was no informed choice and the test results are inadmissible. ”</a:t>
            </a:r>
          </a:p>
          <a:p>
            <a:endParaRPr lang="en-US" altLang="en-US" sz="3600" b="1">
              <a:cs typeface="Times New Roman" panose="02020603050405020304" pitchFamily="18" charset="0"/>
            </a:endParaRPr>
          </a:p>
          <a:p>
            <a:r>
              <a:rPr lang="en-US" altLang="en-US" sz="3600" b="1" i="1">
                <a:cs typeface="Times New Roman" panose="02020603050405020304" pitchFamily="18" charset="0"/>
              </a:rPr>
              <a:t>State v. Pierce</a:t>
            </a:r>
            <a:r>
              <a:rPr lang="en-US" altLang="en-US" sz="3600" b="1">
                <a:cs typeface="Times New Roman" panose="02020603050405020304" pitchFamily="18" charset="0"/>
              </a:rPr>
              <a:t>, 257 Ga. App. 623 (2002)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5">
            <a:extLst>
              <a:ext uri="{FF2B5EF4-FFF2-40B4-BE49-F238E27FC236}">
                <a16:creationId xmlns:a16="http://schemas.microsoft.com/office/drawing/2014/main" id="{0B699A6C-05D0-51C0-88B5-17C58837734C}"/>
              </a:ext>
            </a:extLst>
          </p:cNvPr>
          <p:cNvSpPr txBox="1">
            <a:spLocks noChangeArrowheads="1"/>
          </p:cNvSpPr>
          <p:nvPr/>
        </p:nvSpPr>
        <p:spPr bwMode="auto">
          <a:xfrm>
            <a:off x="1739900" y="685800"/>
            <a:ext cx="89281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6000" b="1">
                <a:cs typeface="Times New Roman" panose="02020603050405020304" pitchFamily="18" charset="0"/>
              </a:rPr>
              <a:t>Helpful Cases</a:t>
            </a:r>
          </a:p>
        </p:txBody>
      </p:sp>
      <p:sp>
        <p:nvSpPr>
          <p:cNvPr id="71683" name="Title 1">
            <a:extLst>
              <a:ext uri="{FF2B5EF4-FFF2-40B4-BE49-F238E27FC236}">
                <a16:creationId xmlns:a16="http://schemas.microsoft.com/office/drawing/2014/main" id="{FA19B63A-95F2-8DA4-0B17-478346FD7B89}"/>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CD2A1428-BC5E-CB66-ABC3-0D3AB6DAAAF9}"/>
              </a:ext>
            </a:extLst>
          </p:cNvPr>
          <p:cNvSpPr txBox="1"/>
          <p:nvPr/>
        </p:nvSpPr>
        <p:spPr>
          <a:xfrm>
            <a:off x="1933576" y="1905001"/>
            <a:ext cx="8716963" cy="6678751"/>
          </a:xfrm>
          <a:prstGeom prst="rect">
            <a:avLst/>
          </a:prstGeom>
          <a:noFill/>
        </p:spPr>
        <p:txBody>
          <a:bodyPr>
            <a:spAutoFit/>
          </a:bodyPr>
          <a:lstStyle/>
          <a:p>
            <a:pPr marL="571500" indent="-571500">
              <a:buFont typeface="Arial" panose="020B0604020202020204" pitchFamily="34" charset="0"/>
              <a:buChar char="•"/>
              <a:defRPr/>
            </a:pPr>
            <a:r>
              <a:rPr lang="en-US" sz="2800" b="1" i="1" dirty="0">
                <a:cs typeface="Times New Roman" panose="02020603050405020304" pitchFamily="18" charset="0"/>
              </a:rPr>
              <a:t>State v. Terry</a:t>
            </a:r>
            <a:r>
              <a:rPr lang="en-US" sz="2800" b="1" dirty="0">
                <a:cs typeface="Times New Roman" panose="02020603050405020304" pitchFamily="18" charset="0"/>
              </a:rPr>
              <a:t>, 236 Ga. App. 248 (1999)</a:t>
            </a:r>
          </a:p>
          <a:p>
            <a:pPr marL="1028700" lvl="1" indent="-571500">
              <a:buFont typeface="Arial" panose="020B0604020202020204" pitchFamily="34" charset="0"/>
              <a:buChar char="•"/>
              <a:defRPr/>
            </a:pPr>
            <a:r>
              <a:rPr lang="en-US" sz="2800" b="1" dirty="0">
                <a:solidFill>
                  <a:schemeClr val="tx2">
                    <a:lumMod val="50000"/>
                    <a:lumOff val="50000"/>
                  </a:schemeClr>
                </a:solidFill>
                <a:cs typeface="Times New Roman" panose="02020603050405020304" pitchFamily="18" charset="0"/>
              </a:rPr>
              <a:t>You can get independent test after bonding</a:t>
            </a:r>
          </a:p>
          <a:p>
            <a:pPr marL="571500" indent="-571500">
              <a:buFont typeface="Arial" panose="020B0604020202020204" pitchFamily="34" charset="0"/>
              <a:buChar char="•"/>
              <a:defRPr/>
            </a:pPr>
            <a:r>
              <a:rPr lang="en-US" sz="2800" b="1" i="1" dirty="0">
                <a:cs typeface="Times New Roman" panose="02020603050405020304" pitchFamily="18" charset="0"/>
              </a:rPr>
              <a:t>Deckard v. State</a:t>
            </a:r>
            <a:r>
              <a:rPr lang="en-US" sz="2800" b="1" dirty="0">
                <a:cs typeface="Times New Roman" panose="02020603050405020304" pitchFamily="18" charset="0"/>
              </a:rPr>
              <a:t>, 210 Ga. App. 421 (1993).</a:t>
            </a:r>
          </a:p>
          <a:p>
            <a:pPr marL="1028700" lvl="1" indent="-571500">
              <a:buFont typeface="Arial" panose="020B0604020202020204" pitchFamily="34" charset="0"/>
              <a:buChar char="•"/>
              <a:defRPr/>
            </a:pPr>
            <a:r>
              <a:rPr lang="en-US" sz="2800" b="1" dirty="0">
                <a:solidFill>
                  <a:schemeClr val="tx2">
                    <a:lumMod val="50000"/>
                    <a:lumOff val="50000"/>
                  </a:schemeClr>
                </a:solidFill>
                <a:cs typeface="Times New Roman" panose="02020603050405020304" pitchFamily="18" charset="0"/>
              </a:rPr>
              <a:t>Refusal will suspend out of State D.L.</a:t>
            </a:r>
          </a:p>
          <a:p>
            <a:pPr marL="571500" indent="-571500">
              <a:buFont typeface="Arial" panose="020B0604020202020204" pitchFamily="34" charset="0"/>
              <a:buChar char="•"/>
              <a:defRPr/>
            </a:pPr>
            <a:r>
              <a:rPr lang="en-US" sz="2800" b="1" i="1" dirty="0">
                <a:cs typeface="Times New Roman" panose="02020603050405020304" pitchFamily="18" charset="0"/>
              </a:rPr>
              <a:t>Kitchens v. State</a:t>
            </a:r>
            <a:r>
              <a:rPr lang="en-US" sz="2800" b="1" dirty="0">
                <a:cs typeface="Times New Roman" panose="02020603050405020304" pitchFamily="18" charset="0"/>
              </a:rPr>
              <a:t>, 258 Ga. App. 411 (2002).</a:t>
            </a:r>
          </a:p>
          <a:p>
            <a:pPr marL="571500" indent="-571500">
              <a:buFont typeface="Arial" panose="020B0604020202020204" pitchFamily="34" charset="0"/>
              <a:buChar char="•"/>
              <a:defRPr/>
            </a:pPr>
            <a:r>
              <a:rPr lang="en-US" sz="2800" b="1" dirty="0">
                <a:solidFill>
                  <a:schemeClr val="tx2">
                    <a:lumMod val="50000"/>
                    <a:lumOff val="50000"/>
                  </a:schemeClr>
                </a:solidFill>
                <a:cs typeface="Times New Roman" panose="02020603050405020304" pitchFamily="18" charset="0"/>
              </a:rPr>
              <a:t>Overstating legal limit misled to take test</a:t>
            </a:r>
            <a:endParaRPr lang="en-US" sz="2800" b="1" dirty="0">
              <a:cs typeface="Times New Roman" panose="02020603050405020304" pitchFamily="18" charset="0"/>
            </a:endParaRPr>
          </a:p>
          <a:p>
            <a:pPr marL="571500" indent="-571500">
              <a:buFont typeface="Arial" panose="020B0604020202020204" pitchFamily="34" charset="0"/>
              <a:buChar char="•"/>
              <a:defRPr/>
            </a:pPr>
            <a:r>
              <a:rPr lang="en-US" sz="2800" b="1" i="1" dirty="0">
                <a:cs typeface="Times New Roman" panose="02020603050405020304" pitchFamily="18" charset="0"/>
              </a:rPr>
              <a:t>Hernandez v. State</a:t>
            </a:r>
            <a:r>
              <a:rPr lang="en-US" sz="2800" b="1" dirty="0">
                <a:cs typeface="Times New Roman" panose="02020603050405020304" pitchFamily="18" charset="0"/>
              </a:rPr>
              <a:t>, 348 Ga. App. 569 (2019).</a:t>
            </a:r>
          </a:p>
          <a:p>
            <a:pPr marL="1028700" lvl="1" indent="-571500">
              <a:buFont typeface="Arial" panose="020B0604020202020204" pitchFamily="34" charset="0"/>
              <a:buChar char="•"/>
              <a:defRPr/>
            </a:pPr>
            <a:r>
              <a:rPr lang="en-US" sz="2800" b="1" dirty="0">
                <a:solidFill>
                  <a:schemeClr val="tx2">
                    <a:lumMod val="50000"/>
                    <a:lumOff val="50000"/>
                  </a:schemeClr>
                </a:solidFill>
                <a:cs typeface="Times New Roman" panose="02020603050405020304" pitchFamily="18" charset="0"/>
              </a:rPr>
              <a:t>ICN correct, but answered ? About refusal and didn’t specify “this” state</a:t>
            </a:r>
            <a:endParaRPr lang="en-US" sz="2800" dirty="0">
              <a:cs typeface="Times New Roman" panose="02020603050405020304" pitchFamily="18" charset="0"/>
            </a:endParaRPr>
          </a:p>
          <a:p>
            <a:pPr>
              <a:defRPr/>
            </a:pPr>
            <a:r>
              <a:rPr lang="en-US" sz="2800" i="1" dirty="0">
                <a:cs typeface="Times New Roman" panose="02020603050405020304" pitchFamily="18" charset="0"/>
              </a:rPr>
              <a:t>…</a:t>
            </a:r>
            <a:r>
              <a:rPr lang="en-US" sz="2800" dirty="0">
                <a:cs typeface="Times New Roman" panose="02020603050405020304" pitchFamily="18" charset="0"/>
              </a:rPr>
              <a:t>but beware:</a:t>
            </a:r>
          </a:p>
          <a:p>
            <a:pPr>
              <a:defRPr/>
            </a:pPr>
            <a:r>
              <a:rPr lang="en-US" sz="2800" b="1" i="1" dirty="0">
                <a:cs typeface="Times New Roman" panose="02020603050405020304" pitchFamily="18" charset="0"/>
              </a:rPr>
              <a:t>Rojas v. State</a:t>
            </a:r>
            <a:r>
              <a:rPr lang="en-US" sz="2800" b="1" dirty="0">
                <a:cs typeface="Times New Roman" panose="02020603050405020304" pitchFamily="18" charset="0"/>
              </a:rPr>
              <a:t>, 235 Ga. App. 524 (1998) (holding a misstatement harmless because it was made after Rojas refused, and didn’t coerce consent).</a:t>
            </a:r>
            <a:endParaRPr lang="en-US" sz="2800" b="1" i="1" dirty="0">
              <a:cs typeface="Times New Roman" panose="02020603050405020304" pitchFamily="18" charset="0"/>
            </a:endParaRPr>
          </a:p>
          <a:p>
            <a:pPr>
              <a:defRPr/>
            </a:pPr>
            <a:endParaRPr lang="en-US" sz="3600" i="1" dirty="0">
              <a:cs typeface="Times New Roman" panose="02020603050405020304" pitchFamily="18" charset="0"/>
            </a:endParaRPr>
          </a:p>
        </p:txBody>
      </p:sp>
      <p:sp>
        <p:nvSpPr>
          <p:cNvPr id="71685" name="Slide Number Placeholder 1">
            <a:extLst>
              <a:ext uri="{FF2B5EF4-FFF2-40B4-BE49-F238E27FC236}">
                <a16:creationId xmlns:a16="http://schemas.microsoft.com/office/drawing/2014/main" id="{17359972-292B-6765-A87E-F3457627513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CB087A50-37EA-483F-AC4F-4D1199485426}" type="slidenum">
              <a:rPr lang="en-US" altLang="en-US" smtClean="0">
                <a:latin typeface="Arial" panose="020B0604020202020204" pitchFamily="34" charset="0"/>
              </a:rPr>
              <a:pPr/>
              <a:t>68</a:t>
            </a:fld>
            <a:endParaRPr lang="en-US" altLang="en-US">
              <a:latin typeface="Arial" panose="020B0604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8A158BDA-A320-81C3-4A9D-3E778F701AA2}"/>
              </a:ext>
            </a:extLst>
          </p:cNvPr>
          <p:cNvSpPr>
            <a:spLocks noGrp="1" noChangeArrowheads="1"/>
          </p:cNvSpPr>
          <p:nvPr>
            <p:ph type="title"/>
          </p:nvPr>
        </p:nvSpPr>
        <p:spPr/>
        <p:txBody>
          <a:bodyPr/>
          <a:lstStyle/>
          <a:p>
            <a:r>
              <a:rPr lang="en-US" altLang="en-US">
                <a:cs typeface="Times New Roman" panose="02020603050405020304" pitchFamily="18" charset="0"/>
              </a:rPr>
              <a:t>Let’s look at the changes</a:t>
            </a:r>
          </a:p>
        </p:txBody>
      </p:sp>
      <p:sp>
        <p:nvSpPr>
          <p:cNvPr id="3" name="Content Placeholder 2">
            <a:extLst>
              <a:ext uri="{FF2B5EF4-FFF2-40B4-BE49-F238E27FC236}">
                <a16:creationId xmlns:a16="http://schemas.microsoft.com/office/drawing/2014/main" id="{CA5B74D0-DAD7-309C-AC58-1AF059074B64}"/>
              </a:ext>
            </a:extLst>
          </p:cNvPr>
          <p:cNvSpPr>
            <a:spLocks noGrp="1"/>
          </p:cNvSpPr>
          <p:nvPr>
            <p:ph idx="1"/>
          </p:nvPr>
        </p:nvSpPr>
        <p:spPr/>
        <p:txBody>
          <a:bodyPr>
            <a:normAutofit/>
          </a:bodyPr>
          <a:lstStyle/>
          <a:p>
            <a:pPr>
              <a:defRPr/>
            </a:pPr>
            <a:endParaRPr lang="en-US" sz="4000" dirty="0">
              <a:cs typeface="Times New Roman" panose="02020603050405020304" pitchFamily="18" charset="0"/>
            </a:endParaRPr>
          </a:p>
          <a:p>
            <a:pPr>
              <a:defRPr/>
            </a:pPr>
            <a:endParaRPr lang="en-US" sz="4000" dirty="0">
              <a:cs typeface="Times New Roman" panose="02020603050405020304" pitchFamily="18" charset="0"/>
            </a:endParaRPr>
          </a:p>
          <a:p>
            <a:pPr marL="0" indent="0" algn="ctr">
              <a:buNone/>
              <a:defRPr/>
            </a:pPr>
            <a:r>
              <a:rPr lang="en-US" sz="4000" dirty="0">
                <a:cs typeface="Times New Roman" panose="02020603050405020304" pitchFamily="18" charset="0"/>
              </a:rPr>
              <a:t>In Order of Impact . . . </a:t>
            </a:r>
          </a:p>
        </p:txBody>
      </p:sp>
      <p:sp>
        <p:nvSpPr>
          <p:cNvPr id="73732" name="Slide Number Placeholder 3">
            <a:extLst>
              <a:ext uri="{FF2B5EF4-FFF2-40B4-BE49-F238E27FC236}">
                <a16:creationId xmlns:a16="http://schemas.microsoft.com/office/drawing/2014/main" id="{909B43F2-85B2-4CFE-A6B5-95FE8970A668}"/>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727B74E-7F9D-428D-B109-7054B86E4695}" type="slidenum">
              <a:rPr lang="en-US" altLang="en-US" smtClean="0">
                <a:latin typeface="Arial" panose="020B0604020202020204" pitchFamily="34" charset="0"/>
              </a:rPr>
              <a:pPr/>
              <a:t>69</a:t>
            </a:fld>
            <a:endParaRPr lang="en-US" altLang="en-US">
              <a:latin typeface="Arial" panose="020B0604020202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Box 5">
            <a:extLst>
              <a:ext uri="{FF2B5EF4-FFF2-40B4-BE49-F238E27FC236}">
                <a16:creationId xmlns:a16="http://schemas.microsoft.com/office/drawing/2014/main" id="{F714625B-9584-04C7-B22C-9947482CA2DD}"/>
              </a:ext>
            </a:extLst>
          </p:cNvPr>
          <p:cNvSpPr txBox="1">
            <a:spLocks noChangeArrowheads="1"/>
          </p:cNvSpPr>
          <p:nvPr/>
        </p:nvSpPr>
        <p:spPr bwMode="auto">
          <a:xfrm>
            <a:off x="1443038" y="-979488"/>
            <a:ext cx="9144001" cy="28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4400" b="1">
              <a:cs typeface="Times New Roman" panose="02020603050405020304" pitchFamily="18" charset="0"/>
            </a:endParaRPr>
          </a:p>
          <a:p>
            <a:pPr algn="ctr"/>
            <a:endParaRPr lang="en-US" altLang="en-US" sz="4400" b="1">
              <a:cs typeface="Times New Roman" panose="02020603050405020304" pitchFamily="18" charset="0"/>
            </a:endParaRPr>
          </a:p>
          <a:p>
            <a:pPr algn="ctr"/>
            <a:r>
              <a:rPr lang="en-US" altLang="en-US" sz="4400" b="1">
                <a:cs typeface="Times New Roman" panose="02020603050405020304" pitchFamily="18" charset="0"/>
              </a:rPr>
              <a:t>Olevik v. State</a:t>
            </a:r>
          </a:p>
          <a:p>
            <a:pPr algn="ctr"/>
            <a:r>
              <a:rPr lang="en-US" altLang="en-US" sz="4400" b="1">
                <a:cs typeface="Times New Roman" panose="02020603050405020304" pitchFamily="18" charset="0"/>
              </a:rPr>
              <a:t>302 Ga. 228 (2017)</a:t>
            </a:r>
          </a:p>
        </p:txBody>
      </p:sp>
      <p:sp>
        <p:nvSpPr>
          <p:cNvPr id="74755" name="Title 1">
            <a:extLst>
              <a:ext uri="{FF2B5EF4-FFF2-40B4-BE49-F238E27FC236}">
                <a16:creationId xmlns:a16="http://schemas.microsoft.com/office/drawing/2014/main" id="{9315F83C-0AE0-6F42-4794-561904131107}"/>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2" name="TextBox 1">
            <a:extLst>
              <a:ext uri="{FF2B5EF4-FFF2-40B4-BE49-F238E27FC236}">
                <a16:creationId xmlns:a16="http://schemas.microsoft.com/office/drawing/2014/main" id="{4295AD1F-513F-6C38-BC9A-FFC505F52F2A}"/>
              </a:ext>
            </a:extLst>
          </p:cNvPr>
          <p:cNvSpPr txBox="1"/>
          <p:nvPr/>
        </p:nvSpPr>
        <p:spPr>
          <a:xfrm>
            <a:off x="1608138" y="1854200"/>
            <a:ext cx="8970962" cy="4616648"/>
          </a:xfrm>
          <a:prstGeom prst="rect">
            <a:avLst/>
          </a:prstGeom>
          <a:noFill/>
        </p:spPr>
        <p:txBody>
          <a:bodyPr>
            <a:spAutoFit/>
          </a:bodyPr>
          <a:lstStyle/>
          <a:p>
            <a:pPr marL="514350" indent="-514350">
              <a:buFont typeface="+mj-lt"/>
              <a:buAutoNum type="arabicPeriod"/>
              <a:defRPr/>
            </a:pPr>
            <a:r>
              <a:rPr lang="en-US" sz="2400" b="1" dirty="0">
                <a:cs typeface="Times New Roman" panose="02020603050405020304" pitchFamily="18" charset="0"/>
              </a:rPr>
              <a:t>Paragraph XVI protects against compelled breath tests and affords individuals a constitutional right to refuse testing;</a:t>
            </a:r>
          </a:p>
          <a:p>
            <a:pPr marL="514350" indent="-514350">
              <a:buFont typeface="+mj-lt"/>
              <a:buAutoNum type="arabicPeriod"/>
              <a:defRPr/>
            </a:pPr>
            <a:endParaRPr lang="en-US" sz="2400" b="1" dirty="0">
              <a:cs typeface="Times New Roman" panose="02020603050405020304" pitchFamily="18" charset="0"/>
            </a:endParaRPr>
          </a:p>
          <a:p>
            <a:pPr marL="514350" indent="-514350">
              <a:buFont typeface="+mj-lt"/>
              <a:buAutoNum type="arabicPeriod"/>
              <a:defRPr/>
            </a:pPr>
            <a:r>
              <a:rPr lang="en-US" sz="2400" b="1" dirty="0">
                <a:cs typeface="Times New Roman" panose="02020603050405020304" pitchFamily="18" charset="0"/>
              </a:rPr>
              <a:t>Submitting to breath testing implicates one’s rights against self incrimination under Paragraph XVI, and; </a:t>
            </a:r>
          </a:p>
          <a:p>
            <a:pPr marL="514350" indent="-514350">
              <a:buFont typeface="+mj-lt"/>
              <a:buAutoNum type="arabicPeriod"/>
              <a:defRPr/>
            </a:pPr>
            <a:endParaRPr lang="en-US" sz="2400" b="1" dirty="0">
              <a:cs typeface="Times New Roman" panose="02020603050405020304" pitchFamily="18" charset="0"/>
            </a:endParaRPr>
          </a:p>
          <a:p>
            <a:pPr marL="514350" indent="-514350">
              <a:buFont typeface="+mj-lt"/>
              <a:buAutoNum type="arabicPeriod"/>
              <a:defRPr/>
            </a:pPr>
            <a:r>
              <a:rPr lang="en-US" sz="2400" b="1" dirty="0">
                <a:cs typeface="Times New Roman" panose="02020603050405020304" pitchFamily="18" charset="0"/>
              </a:rPr>
              <a:t>Because breath testing requires the cooperation of the suspect, compelling someone to perform an incriminating act is exactly what Paragraph XVI prohibits.</a:t>
            </a:r>
          </a:p>
          <a:p>
            <a:pPr>
              <a:defRPr/>
            </a:pPr>
            <a:r>
              <a:rPr lang="en-US" sz="3000" b="1" dirty="0">
                <a:cs typeface="Times New Roman" panose="02020603050405020304" pitchFamily="18" charset="0"/>
              </a:rPr>
              <a:t> </a:t>
            </a:r>
          </a:p>
        </p:txBody>
      </p:sp>
      <p:sp>
        <p:nvSpPr>
          <p:cNvPr id="74757" name="Slide Number Placeholder 2">
            <a:extLst>
              <a:ext uri="{FF2B5EF4-FFF2-40B4-BE49-F238E27FC236}">
                <a16:creationId xmlns:a16="http://schemas.microsoft.com/office/drawing/2014/main" id="{811B5BF3-3880-BD97-1B5F-EA93170EDD5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8B546C6E-D0CF-4C95-83C6-0061685A850D}" type="slidenum">
              <a:rPr lang="en-US" altLang="en-US" smtClean="0">
                <a:latin typeface="Arial" panose="020B0604020202020204" pitchFamily="34" charset="0"/>
              </a:rPr>
              <a:pPr/>
              <a:t>70</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7D6D2E-F601-BFA5-D29D-0E13656C38B5}"/>
              </a:ext>
            </a:extLst>
          </p:cNvPr>
          <p:cNvSpPr txBox="1">
            <a:spLocks noChangeArrowheads="1"/>
          </p:cNvSpPr>
          <p:nvPr/>
        </p:nvSpPr>
        <p:spPr bwMode="auto">
          <a:xfrm>
            <a:off x="1916114" y="2622631"/>
            <a:ext cx="8294687" cy="3662363"/>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600" b="1" dirty="0">
                <a:solidFill>
                  <a:schemeClr val="bg1"/>
                </a:solidFill>
                <a:cs typeface="Times New Roman" panose="02020603050405020304" pitchFamily="18" charset="0"/>
              </a:rPr>
              <a:t>BUT…</a:t>
            </a:r>
          </a:p>
          <a:p>
            <a:endParaRPr lang="en-US" altLang="en-US" sz="3600" b="1" dirty="0">
              <a:solidFill>
                <a:schemeClr val="bg1"/>
              </a:solidFill>
              <a:cs typeface="Times New Roman" panose="02020603050405020304" pitchFamily="18" charset="0"/>
            </a:endParaRPr>
          </a:p>
          <a:p>
            <a:r>
              <a:rPr lang="en-US" altLang="en-US" sz="3200" b="1" dirty="0">
                <a:solidFill>
                  <a:schemeClr val="bg1"/>
                </a:solidFill>
                <a:cs typeface="Times New Roman" panose="02020603050405020304" pitchFamily="18" charset="0"/>
              </a:rPr>
              <a:t>Because the notice was correctly read to </a:t>
            </a:r>
            <a:r>
              <a:rPr lang="en-US" altLang="en-US" sz="3200" b="1" dirty="0" err="1">
                <a:solidFill>
                  <a:schemeClr val="bg1"/>
                </a:solidFill>
                <a:cs typeface="Times New Roman" panose="02020603050405020304" pitchFamily="18" charset="0"/>
              </a:rPr>
              <a:t>Olevik</a:t>
            </a:r>
            <a:r>
              <a:rPr lang="en-US" altLang="en-US" sz="3200" b="1" dirty="0">
                <a:solidFill>
                  <a:schemeClr val="bg1"/>
                </a:solidFill>
                <a:cs typeface="Times New Roman" panose="02020603050405020304" pitchFamily="18" charset="0"/>
              </a:rPr>
              <a:t>, the facial challenge to the notice must fail, because the trial court found the words themselves didn’t unlawfully compel </a:t>
            </a:r>
            <a:r>
              <a:rPr lang="en-US" altLang="en-US" sz="3200" b="1" dirty="0" err="1">
                <a:solidFill>
                  <a:schemeClr val="bg1"/>
                </a:solidFill>
                <a:cs typeface="Times New Roman" panose="02020603050405020304" pitchFamily="18" charset="0"/>
              </a:rPr>
              <a:t>Olevik</a:t>
            </a:r>
            <a:r>
              <a:rPr lang="en-US" altLang="en-US" sz="3200" b="1" dirty="0">
                <a:solidFill>
                  <a:schemeClr val="bg1"/>
                </a:solidFill>
                <a:cs typeface="Times New Roman" panose="02020603050405020304" pitchFamily="18" charset="0"/>
              </a:rPr>
              <a:t> into taking the test.</a:t>
            </a:r>
          </a:p>
        </p:txBody>
      </p:sp>
      <p:sp>
        <p:nvSpPr>
          <p:cNvPr id="76803" name="TextBox 5">
            <a:extLst>
              <a:ext uri="{FF2B5EF4-FFF2-40B4-BE49-F238E27FC236}">
                <a16:creationId xmlns:a16="http://schemas.microsoft.com/office/drawing/2014/main" id="{97985C8A-7A29-B092-DAD5-C951F4CCB5A3}"/>
              </a:ext>
            </a:extLst>
          </p:cNvPr>
          <p:cNvSpPr txBox="1">
            <a:spLocks noChangeArrowheads="1"/>
          </p:cNvSpPr>
          <p:nvPr/>
        </p:nvSpPr>
        <p:spPr bwMode="auto">
          <a:xfrm>
            <a:off x="1916114" y="439937"/>
            <a:ext cx="91440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5400" b="1" dirty="0" err="1">
                <a:cs typeface="Times New Roman" panose="02020603050405020304" pitchFamily="18" charset="0"/>
              </a:rPr>
              <a:t>Olevik</a:t>
            </a:r>
            <a:r>
              <a:rPr lang="en-US" altLang="en-US" sz="5400" b="1" dirty="0">
                <a:cs typeface="Times New Roman" panose="02020603050405020304" pitchFamily="18" charset="0"/>
              </a:rPr>
              <a:t> v. State</a:t>
            </a:r>
          </a:p>
          <a:p>
            <a:pPr algn="ctr"/>
            <a:r>
              <a:rPr lang="en-US" altLang="en-US" sz="3200" b="1" dirty="0">
                <a:cs typeface="Times New Roman" panose="02020603050405020304" pitchFamily="18" charset="0"/>
              </a:rPr>
              <a:t>302 Ga. 228 (2017)</a:t>
            </a:r>
          </a:p>
        </p:txBody>
      </p:sp>
      <p:sp>
        <p:nvSpPr>
          <p:cNvPr id="76805" name="Slide Number Placeholder 2">
            <a:extLst>
              <a:ext uri="{FF2B5EF4-FFF2-40B4-BE49-F238E27FC236}">
                <a16:creationId xmlns:a16="http://schemas.microsoft.com/office/drawing/2014/main" id="{9692FA41-0791-A0A2-856B-70299E2384A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13994CFD-1791-472D-93FC-104AC2B15E22}" type="slidenum">
              <a:rPr lang="en-US" altLang="en-US" smtClean="0">
                <a:latin typeface="Arial" panose="020B0604020202020204" pitchFamily="34" charset="0"/>
              </a:rPr>
              <a:pPr/>
              <a:t>71</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Box 5">
            <a:extLst>
              <a:ext uri="{FF2B5EF4-FFF2-40B4-BE49-F238E27FC236}">
                <a16:creationId xmlns:a16="http://schemas.microsoft.com/office/drawing/2014/main" id="{D86D53CF-138F-6391-F88D-FE3FD1B59CA7}"/>
              </a:ext>
            </a:extLst>
          </p:cNvPr>
          <p:cNvSpPr txBox="1">
            <a:spLocks noChangeArrowheads="1"/>
          </p:cNvSpPr>
          <p:nvPr/>
        </p:nvSpPr>
        <p:spPr bwMode="auto">
          <a:xfrm>
            <a:off x="1493838" y="382588"/>
            <a:ext cx="9144001"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5400" b="1">
                <a:cs typeface="Times New Roman" panose="02020603050405020304" pitchFamily="18" charset="0"/>
              </a:rPr>
              <a:t>Olevik v. State</a:t>
            </a:r>
          </a:p>
          <a:p>
            <a:pPr algn="ctr"/>
            <a:r>
              <a:rPr lang="en-US" altLang="en-US" sz="3600" b="1">
                <a:cs typeface="Times New Roman" panose="02020603050405020304" pitchFamily="18" charset="0"/>
              </a:rPr>
              <a:t>302 Ga. 228 (2017)</a:t>
            </a:r>
          </a:p>
        </p:txBody>
      </p:sp>
      <p:sp>
        <p:nvSpPr>
          <p:cNvPr id="78851" name="Title 1">
            <a:extLst>
              <a:ext uri="{FF2B5EF4-FFF2-40B4-BE49-F238E27FC236}">
                <a16:creationId xmlns:a16="http://schemas.microsoft.com/office/drawing/2014/main" id="{A1D338D4-380E-C6A5-9B8C-009277094765}"/>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2" name="TextBox 1">
            <a:extLst>
              <a:ext uri="{FF2B5EF4-FFF2-40B4-BE49-F238E27FC236}">
                <a16:creationId xmlns:a16="http://schemas.microsoft.com/office/drawing/2014/main" id="{041AE0E0-FD80-1D52-7DC5-1268274EE0ED}"/>
              </a:ext>
            </a:extLst>
          </p:cNvPr>
          <p:cNvSpPr txBox="1">
            <a:spLocks noChangeArrowheads="1"/>
          </p:cNvSpPr>
          <p:nvPr/>
        </p:nvSpPr>
        <p:spPr bwMode="auto">
          <a:xfrm>
            <a:off x="648886" y="3017838"/>
            <a:ext cx="10833904" cy="3046988"/>
          </a:xfrm>
          <a:prstGeom prst="rect">
            <a:avLst/>
          </a:prstGeom>
          <a:solidFill>
            <a:schemeClr val="tx1"/>
          </a:solidFill>
          <a:ln>
            <a:noFill/>
          </a:ln>
        </p:spPr>
        <p:txBody>
          <a:bodyPr wrap="squar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200" b="1" dirty="0" err="1">
                <a:solidFill>
                  <a:schemeClr val="bg1"/>
                </a:solidFill>
                <a:cs typeface="Times New Roman" panose="02020603050405020304" pitchFamily="18" charset="0"/>
              </a:rPr>
              <a:t>Olevik</a:t>
            </a:r>
            <a:r>
              <a:rPr lang="en-US" altLang="en-US" sz="3200" b="1" dirty="0">
                <a:solidFill>
                  <a:schemeClr val="bg1"/>
                </a:solidFill>
                <a:cs typeface="Times New Roman" panose="02020603050405020304" pitchFamily="18" charset="0"/>
              </a:rPr>
              <a:t> offered no evidence other than the language contained in the statute, therefore, his argument fails.</a:t>
            </a:r>
          </a:p>
          <a:p>
            <a:r>
              <a:rPr lang="en-US" altLang="en-US" sz="3200" b="1" dirty="0">
                <a:solidFill>
                  <a:schemeClr val="bg1"/>
                </a:solidFill>
                <a:cs typeface="Times New Roman" panose="02020603050405020304" pitchFamily="18" charset="0"/>
              </a:rPr>
              <a:t> </a:t>
            </a:r>
          </a:p>
          <a:p>
            <a:r>
              <a:rPr lang="en-US" altLang="en-US" sz="3200" b="1" dirty="0">
                <a:solidFill>
                  <a:schemeClr val="bg1"/>
                </a:solidFill>
                <a:cs typeface="Times New Roman" panose="02020603050405020304" pitchFamily="18" charset="0"/>
              </a:rPr>
              <a:t>Overruled </a:t>
            </a:r>
            <a:r>
              <a:rPr lang="en-US" altLang="en-US" sz="3200" b="1" i="1" dirty="0">
                <a:solidFill>
                  <a:schemeClr val="bg1"/>
                </a:solidFill>
                <a:cs typeface="Times New Roman" panose="02020603050405020304" pitchFamily="18" charset="0"/>
              </a:rPr>
              <a:t>Klink v. State </a:t>
            </a:r>
            <a:r>
              <a:rPr lang="en-US" altLang="en-US" sz="3200" b="1" dirty="0">
                <a:solidFill>
                  <a:schemeClr val="bg1"/>
                </a:solidFill>
                <a:cs typeface="Times New Roman" panose="02020603050405020304" pitchFamily="18" charset="0"/>
              </a:rPr>
              <a:t>(2000), which previously held that right to refuse to submit to state administered testing is not a constitutional right, but one created by the legislature.</a:t>
            </a:r>
          </a:p>
        </p:txBody>
      </p:sp>
      <p:sp>
        <p:nvSpPr>
          <p:cNvPr id="78853" name="Slide Number Placeholder 2">
            <a:extLst>
              <a:ext uri="{FF2B5EF4-FFF2-40B4-BE49-F238E27FC236}">
                <a16:creationId xmlns:a16="http://schemas.microsoft.com/office/drawing/2014/main" id="{9A10CDBF-3439-746B-549D-CE9B2EEE36B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endParaRPr lang="en-US"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Box 5">
            <a:extLst>
              <a:ext uri="{FF2B5EF4-FFF2-40B4-BE49-F238E27FC236}">
                <a16:creationId xmlns:a16="http://schemas.microsoft.com/office/drawing/2014/main" id="{1FE471FB-72B9-4659-0D73-9B62DACCD416}"/>
              </a:ext>
            </a:extLst>
          </p:cNvPr>
          <p:cNvSpPr txBox="1">
            <a:spLocks noChangeArrowheads="1"/>
          </p:cNvSpPr>
          <p:nvPr/>
        </p:nvSpPr>
        <p:spPr bwMode="auto">
          <a:xfrm>
            <a:off x="551727" y="2245780"/>
            <a:ext cx="11088546" cy="2862322"/>
          </a:xfrm>
          <a:prstGeom prst="rect">
            <a:avLst/>
          </a:prstGeom>
          <a:solidFill>
            <a:schemeClr val="tx1"/>
          </a:solidFill>
          <a:ln>
            <a:noFill/>
          </a:ln>
        </p:spPr>
        <p:txBody>
          <a:bodyPr wrap="square"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just"/>
            <a:r>
              <a:rPr lang="en-US" altLang="en-US" sz="3600" b="1" dirty="0">
                <a:solidFill>
                  <a:schemeClr val="bg1"/>
                </a:solidFill>
                <a:cs typeface="Times New Roman" panose="02020603050405020304" pitchFamily="18" charset="0"/>
              </a:rPr>
              <a:t>If breath testing implicates your self-incrimination rights as afforded by Paragraph XVI of the Georgia Constitution, can the State, per O.C.G.A. § 40-6-392, use your refusal to submit to breath testing against you at trial?</a:t>
            </a:r>
          </a:p>
        </p:txBody>
      </p:sp>
      <p:sp>
        <p:nvSpPr>
          <p:cNvPr id="80900" name="TextBox 1">
            <a:extLst>
              <a:ext uri="{FF2B5EF4-FFF2-40B4-BE49-F238E27FC236}">
                <a16:creationId xmlns:a16="http://schemas.microsoft.com/office/drawing/2014/main" id="{602CD155-DF26-1123-3DF6-AFA472411A9F}"/>
              </a:ext>
            </a:extLst>
          </p:cNvPr>
          <p:cNvSpPr txBox="1">
            <a:spLocks noChangeArrowheads="1"/>
          </p:cNvSpPr>
          <p:nvPr/>
        </p:nvSpPr>
        <p:spPr bwMode="auto">
          <a:xfrm>
            <a:off x="2292350" y="523875"/>
            <a:ext cx="76073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6000" b="1">
                <a:cs typeface="Times New Roman" panose="02020603050405020304" pitchFamily="18" charset="0"/>
              </a:rPr>
              <a:t>Question Presented:</a:t>
            </a:r>
          </a:p>
        </p:txBody>
      </p:sp>
      <p:sp>
        <p:nvSpPr>
          <p:cNvPr id="80901" name="Slide Number Placeholder 2">
            <a:extLst>
              <a:ext uri="{FF2B5EF4-FFF2-40B4-BE49-F238E27FC236}">
                <a16:creationId xmlns:a16="http://schemas.microsoft.com/office/drawing/2014/main" id="{B6701C54-C27C-A897-2868-7BD8C0E328D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61384F8-835C-4452-8BAA-4E98ACDD72ED}" type="slidenum">
              <a:rPr lang="en-US" altLang="en-US" smtClean="0">
                <a:latin typeface="Arial" panose="020B0604020202020204" pitchFamily="34" charset="0"/>
              </a:rPr>
              <a:pPr/>
              <a:t>73</a:t>
            </a:fld>
            <a:endParaRPr lang="en-US" altLang="en-US">
              <a:latin typeface="Arial" panose="020B0604020202020204"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21D1AF-18BC-457E-E85B-7B2DE9C1DD6B}"/>
              </a:ext>
            </a:extLst>
          </p:cNvPr>
          <p:cNvSpPr>
            <a:spLocks noGrp="1"/>
          </p:cNvSpPr>
          <p:nvPr>
            <p:ph idx="1"/>
          </p:nvPr>
        </p:nvSpPr>
        <p:spPr>
          <a:xfrm>
            <a:off x="1981200" y="685801"/>
            <a:ext cx="8229600" cy="4302125"/>
          </a:xfrm>
        </p:spPr>
        <p:txBody>
          <a:bodyPr>
            <a:normAutofit/>
          </a:bodyPr>
          <a:lstStyle/>
          <a:p>
            <a:pPr algn="ctr">
              <a:defRPr/>
            </a:pPr>
            <a:endParaRPr lang="en-US" sz="5400" dirty="0">
              <a:cs typeface="Times New Roman" panose="02020603050405020304" pitchFamily="18" charset="0"/>
            </a:endParaRPr>
          </a:p>
          <a:p>
            <a:pPr marL="0" indent="0" algn="ctr">
              <a:buNone/>
              <a:defRPr/>
            </a:pPr>
            <a:endParaRPr lang="en-US" sz="6000" dirty="0">
              <a:cs typeface="Times New Roman" panose="02020603050405020304" pitchFamily="18" charset="0"/>
            </a:endParaRPr>
          </a:p>
          <a:p>
            <a:pPr marL="0" indent="0" algn="ctr">
              <a:buNone/>
              <a:defRPr/>
            </a:pPr>
            <a:r>
              <a:rPr lang="en-US" sz="6000" b="1" i="1" dirty="0">
                <a:cs typeface="Times New Roman" panose="02020603050405020304" pitchFamily="18" charset="0"/>
              </a:rPr>
              <a:t>Elliott v. State</a:t>
            </a:r>
            <a:endParaRPr lang="en-US" sz="6000" b="1" i="1" dirty="0"/>
          </a:p>
        </p:txBody>
      </p:sp>
      <p:sp>
        <p:nvSpPr>
          <p:cNvPr id="82947" name="Slide Number Placeholder 3">
            <a:extLst>
              <a:ext uri="{FF2B5EF4-FFF2-40B4-BE49-F238E27FC236}">
                <a16:creationId xmlns:a16="http://schemas.microsoft.com/office/drawing/2014/main" id="{17335A87-D4ED-9B75-9A0D-8DA0F50698A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F702BB98-FA69-4ED5-B56C-2D562EA27FCA}" type="slidenum">
              <a:rPr lang="en-US" altLang="en-US" smtClean="0">
                <a:latin typeface="Arial" panose="020B0604020202020204" pitchFamily="34" charset="0"/>
              </a:rPr>
              <a:pPr/>
              <a:t>74</a:t>
            </a:fld>
            <a:endParaRPr lang="en-US" altLang="en-US">
              <a:latin typeface="Arial" panose="020B0604020202020204"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Box 5">
            <a:extLst>
              <a:ext uri="{FF2B5EF4-FFF2-40B4-BE49-F238E27FC236}">
                <a16:creationId xmlns:a16="http://schemas.microsoft.com/office/drawing/2014/main" id="{AF820F60-6FD1-AD8A-D425-B750DF12A771}"/>
              </a:ext>
            </a:extLst>
          </p:cNvPr>
          <p:cNvSpPr txBox="1">
            <a:spLocks noChangeArrowheads="1"/>
          </p:cNvSpPr>
          <p:nvPr/>
        </p:nvSpPr>
        <p:spPr bwMode="auto">
          <a:xfrm>
            <a:off x="1524000" y="381001"/>
            <a:ext cx="9144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5400" b="1">
                <a:cs typeface="Times New Roman" panose="02020603050405020304" pitchFamily="18" charset="0"/>
              </a:rPr>
              <a:t>Elliott v. State</a:t>
            </a:r>
          </a:p>
          <a:p>
            <a:pPr algn="ctr"/>
            <a:r>
              <a:rPr lang="en-US" altLang="en-US" sz="3600" b="1">
                <a:cs typeface="Times New Roman" panose="02020603050405020304" pitchFamily="18" charset="0"/>
              </a:rPr>
              <a:t>305 Ga. 179 (2019)</a:t>
            </a:r>
          </a:p>
        </p:txBody>
      </p:sp>
      <p:sp>
        <p:nvSpPr>
          <p:cNvPr id="83971" name="Title 1">
            <a:extLst>
              <a:ext uri="{FF2B5EF4-FFF2-40B4-BE49-F238E27FC236}">
                <a16:creationId xmlns:a16="http://schemas.microsoft.com/office/drawing/2014/main" id="{03379F95-F017-FDF9-8D5F-B52C8829A4CD}"/>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83972" name="TextBox 1">
            <a:extLst>
              <a:ext uri="{FF2B5EF4-FFF2-40B4-BE49-F238E27FC236}">
                <a16:creationId xmlns:a16="http://schemas.microsoft.com/office/drawing/2014/main" id="{302FE4BF-5AC2-23ED-27C8-65DF0A6C929E}"/>
              </a:ext>
            </a:extLst>
          </p:cNvPr>
          <p:cNvSpPr txBox="1">
            <a:spLocks noChangeArrowheads="1"/>
          </p:cNvSpPr>
          <p:nvPr/>
        </p:nvSpPr>
        <p:spPr bwMode="auto">
          <a:xfrm>
            <a:off x="2060575" y="2024064"/>
            <a:ext cx="8070850" cy="3754437"/>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400" b="1" dirty="0">
                <a:solidFill>
                  <a:schemeClr val="bg1"/>
                </a:solidFill>
                <a:cs typeface="Times New Roman" panose="02020603050405020304" pitchFamily="18" charset="0"/>
              </a:rPr>
              <a:t>Holding: Paragraph XVI of the Georgia Constitution precludes admission of evidence that a person refused to consent to a breath test, and to the extent that O.C.G.A. § 40-5-67.1(b) and O.C.G.A. § 40-6-392(d) say otherwise, the statutes are unconstitutional. </a:t>
            </a:r>
          </a:p>
        </p:txBody>
      </p:sp>
      <p:sp>
        <p:nvSpPr>
          <p:cNvPr id="83973" name="Slide Number Placeholder 2">
            <a:extLst>
              <a:ext uri="{FF2B5EF4-FFF2-40B4-BE49-F238E27FC236}">
                <a16:creationId xmlns:a16="http://schemas.microsoft.com/office/drawing/2014/main" id="{67D5BBA2-1CD2-5E16-AE59-F3C3727B5B2C}"/>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34809369-BB32-435C-936D-2D53AB91AB52}" type="slidenum">
              <a:rPr lang="en-US" altLang="en-US" smtClean="0">
                <a:latin typeface="Arial" panose="020B0604020202020204" pitchFamily="34" charset="0"/>
              </a:rPr>
              <a:pPr/>
              <a:t>75</a:t>
            </a:fld>
            <a:endParaRPr lang="en-US" altLang="en-US">
              <a:latin typeface="Arial" panose="020B0604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Box 5">
            <a:extLst>
              <a:ext uri="{FF2B5EF4-FFF2-40B4-BE49-F238E27FC236}">
                <a16:creationId xmlns:a16="http://schemas.microsoft.com/office/drawing/2014/main" id="{4CBF0360-1A2F-7E5A-EAA6-63689CDE06B6}"/>
              </a:ext>
            </a:extLst>
          </p:cNvPr>
          <p:cNvSpPr txBox="1">
            <a:spLocks noChangeArrowheads="1"/>
          </p:cNvSpPr>
          <p:nvPr/>
        </p:nvSpPr>
        <p:spPr bwMode="auto">
          <a:xfrm>
            <a:off x="1579563" y="628650"/>
            <a:ext cx="8928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400" b="1">
                <a:cs typeface="Times New Roman" panose="02020603050405020304" pitchFamily="18" charset="0"/>
              </a:rPr>
              <a:t>Implied Consent Notice</a:t>
            </a:r>
          </a:p>
          <a:p>
            <a:pPr algn="ctr"/>
            <a:r>
              <a:rPr lang="en-US" altLang="en-US" sz="2800" b="1">
                <a:cs typeface="Times New Roman" panose="02020603050405020304" pitchFamily="18" charset="0"/>
              </a:rPr>
              <a:t>Old </a:t>
            </a:r>
          </a:p>
        </p:txBody>
      </p:sp>
      <p:sp>
        <p:nvSpPr>
          <p:cNvPr id="2" name="TextBox 1">
            <a:extLst>
              <a:ext uri="{FF2B5EF4-FFF2-40B4-BE49-F238E27FC236}">
                <a16:creationId xmlns:a16="http://schemas.microsoft.com/office/drawing/2014/main" id="{97616D51-4C41-99FC-5BEF-27206AF5A226}"/>
              </a:ext>
            </a:extLst>
          </p:cNvPr>
          <p:cNvSpPr txBox="1">
            <a:spLocks noChangeArrowheads="1"/>
          </p:cNvSpPr>
          <p:nvPr/>
        </p:nvSpPr>
        <p:spPr bwMode="auto">
          <a:xfrm>
            <a:off x="1652589" y="1828801"/>
            <a:ext cx="8359775" cy="4893647"/>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800" b="1" dirty="0">
                <a:solidFill>
                  <a:schemeClr val="bg1"/>
                </a:solidFill>
                <a:cs typeface="Times New Roman" panose="02020603050405020304" pitchFamily="18" charset="0"/>
              </a:rPr>
              <a:t>"</a:t>
            </a:r>
            <a:r>
              <a:rPr lang="en-US" altLang="en-US" sz="2800" b="1" u="sng" dirty="0">
                <a:solidFill>
                  <a:schemeClr val="bg1"/>
                </a:solidFill>
                <a:cs typeface="Times New Roman" panose="02020603050405020304" pitchFamily="18" charset="0"/>
              </a:rPr>
              <a:t>Georgia law requires you to submit</a:t>
            </a:r>
            <a:r>
              <a:rPr lang="en-US" altLang="en-US" sz="2800" b="1" dirty="0">
                <a:solidFill>
                  <a:schemeClr val="bg1"/>
                </a:solidFill>
                <a:cs typeface="Times New Roman" panose="02020603050405020304" pitchFamily="18" charset="0"/>
              </a:rPr>
              <a:t> to state administered chemical tests of your blood, breath, urine, or other bodily substances for the purpose of determining if you are under the influence of alcohol or drugs. If you refuse this testing, your Georgia driver's license or privilege to drive on the highways of this state will be suspended for a minimum period of one year. Your refusal to submit to </a:t>
            </a:r>
            <a:r>
              <a:rPr lang="en-US" altLang="en-US" sz="2800" b="1" u="sng" dirty="0">
                <a:solidFill>
                  <a:schemeClr val="bg1"/>
                </a:solidFill>
                <a:cs typeface="Times New Roman" panose="02020603050405020304" pitchFamily="18" charset="0"/>
              </a:rPr>
              <a:t>the required testing </a:t>
            </a:r>
            <a:r>
              <a:rPr lang="en-US" altLang="en-US" sz="2800" b="1" dirty="0">
                <a:solidFill>
                  <a:schemeClr val="bg1"/>
                </a:solidFill>
                <a:cs typeface="Times New Roman" panose="02020603050405020304" pitchFamily="18" charset="0"/>
              </a:rPr>
              <a:t>may be offered into evidence against you at trial.</a:t>
            </a:r>
          </a:p>
          <a:p>
            <a:r>
              <a:rPr lang="en-US" altLang="en-US" sz="3200" b="1" dirty="0">
                <a:solidFill>
                  <a:schemeClr val="bg1"/>
                </a:solidFill>
                <a:cs typeface="Times New Roman" panose="02020603050405020304" pitchFamily="18" charset="0"/>
              </a:rPr>
              <a:t>															</a:t>
            </a:r>
          </a:p>
        </p:txBody>
      </p:sp>
      <p:sp>
        <p:nvSpPr>
          <p:cNvPr id="86020" name="Slide Number Placeholder 2">
            <a:extLst>
              <a:ext uri="{FF2B5EF4-FFF2-40B4-BE49-F238E27FC236}">
                <a16:creationId xmlns:a16="http://schemas.microsoft.com/office/drawing/2014/main" id="{4A8F69BA-089D-7A3C-B91D-6B938FDC305C}"/>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13CA3FD0-5878-4B58-9ED6-41DC70091635}" type="slidenum">
              <a:rPr lang="en-US" altLang="en-US" smtClean="0">
                <a:latin typeface="Arial" panose="020B0604020202020204" pitchFamily="34" charset="0"/>
              </a:rPr>
              <a:pPr/>
              <a:t>76</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1">
            <a:extLst>
              <a:ext uri="{FF2B5EF4-FFF2-40B4-BE49-F238E27FC236}">
                <a16:creationId xmlns:a16="http://schemas.microsoft.com/office/drawing/2014/main" id="{43BDE655-4059-9B02-1317-C0C1C655C6C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AADF06F2-A5C3-481E-89F2-B03FC00738D4}" type="slidenum">
              <a:rPr lang="en-US" altLang="en-US" smtClean="0">
                <a:latin typeface="Arial" panose="020B0604020202020204" pitchFamily="34" charset="0"/>
              </a:rPr>
              <a:pPr/>
              <a:t>77</a:t>
            </a:fld>
            <a:endParaRPr lang="en-US" altLang="en-US">
              <a:latin typeface="Arial" panose="020B0604020202020204" pitchFamily="34" charset="0"/>
            </a:endParaRPr>
          </a:p>
        </p:txBody>
      </p:sp>
      <p:pic>
        <p:nvPicPr>
          <p:cNvPr id="88067" name="Picture 4">
            <a:extLst>
              <a:ext uri="{FF2B5EF4-FFF2-40B4-BE49-F238E27FC236}">
                <a16:creationId xmlns:a16="http://schemas.microsoft.com/office/drawing/2014/main" id="{75020C43-F3E5-0631-4B0F-1B5B35C0AA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662114"/>
            <a:ext cx="8496300" cy="5043487"/>
          </a:xfrm>
          <a:prstGeom prst="rect">
            <a:avLst/>
          </a:prstGeom>
          <a:solidFill>
            <a:schemeClr val="tx1"/>
          </a:solidFill>
          <a:ln>
            <a:noFill/>
          </a:ln>
        </p:spPr>
      </p:pic>
      <p:sp>
        <p:nvSpPr>
          <p:cNvPr id="88068" name="TextBox 6">
            <a:extLst>
              <a:ext uri="{FF2B5EF4-FFF2-40B4-BE49-F238E27FC236}">
                <a16:creationId xmlns:a16="http://schemas.microsoft.com/office/drawing/2014/main" id="{BBD4DC38-70B3-F252-471C-D8A193116B02}"/>
              </a:ext>
            </a:extLst>
          </p:cNvPr>
          <p:cNvSpPr txBox="1">
            <a:spLocks noChangeArrowheads="1"/>
          </p:cNvSpPr>
          <p:nvPr/>
        </p:nvSpPr>
        <p:spPr bwMode="auto">
          <a:xfrm>
            <a:off x="2571750" y="152399"/>
            <a:ext cx="67818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400" dirty="0"/>
              <a:t>Implied Consent Notice</a:t>
            </a:r>
          </a:p>
          <a:p>
            <a:pPr algn="ctr"/>
            <a:r>
              <a:rPr lang="en-US" altLang="en-US" sz="3200" dirty="0"/>
              <a:t>New</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D737BB81-2ACD-A108-02DE-0B54DB8CBF6B}"/>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2" name="TextBox 1">
            <a:extLst>
              <a:ext uri="{FF2B5EF4-FFF2-40B4-BE49-F238E27FC236}">
                <a16:creationId xmlns:a16="http://schemas.microsoft.com/office/drawing/2014/main" id="{D4C92711-FC35-AE5F-08B4-2A96C5DCC988}"/>
              </a:ext>
            </a:extLst>
          </p:cNvPr>
          <p:cNvSpPr txBox="1">
            <a:spLocks noChangeArrowheads="1"/>
          </p:cNvSpPr>
          <p:nvPr/>
        </p:nvSpPr>
        <p:spPr bwMode="auto">
          <a:xfrm>
            <a:off x="1657350" y="1811338"/>
            <a:ext cx="8229600" cy="4154984"/>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400" b="1" dirty="0">
                <a:solidFill>
                  <a:schemeClr val="bg1"/>
                </a:solidFill>
                <a:cs typeface="Times New Roman" panose="02020603050405020304" pitchFamily="18" charset="0"/>
              </a:rPr>
              <a:t>…If you submit to testing and the results indicate an alcohol concentration of 0.08 grams or more, your Georgia driver's license or privilege to drive on the highways of this state may be suspended for a minimum period of one year. After first submitting to the </a:t>
            </a:r>
            <a:r>
              <a:rPr lang="en-US" altLang="en-US" sz="2400" b="1" u="sng" dirty="0">
                <a:solidFill>
                  <a:schemeClr val="bg1"/>
                </a:solidFill>
                <a:cs typeface="Times New Roman" panose="02020603050405020304" pitchFamily="18" charset="0"/>
              </a:rPr>
              <a:t>required</a:t>
            </a:r>
            <a:r>
              <a:rPr lang="en-US" altLang="en-US" sz="2400" b="1" dirty="0">
                <a:solidFill>
                  <a:schemeClr val="bg1"/>
                </a:solidFill>
                <a:cs typeface="Times New Roman" panose="02020603050405020304" pitchFamily="18" charset="0"/>
              </a:rPr>
              <a:t> state tests, you are entitled to additional chemical tests of your blood, breath, urine, or other bodily substances at your own expense and from qualified personnel of your own choosing. Will you submit to the state administered chemical tests of your (</a:t>
            </a:r>
            <a:r>
              <a:rPr lang="en-US" altLang="en-US" sz="2400" b="1" u="sng" dirty="0">
                <a:solidFill>
                  <a:schemeClr val="bg1"/>
                </a:solidFill>
                <a:cs typeface="Times New Roman" panose="02020603050405020304" pitchFamily="18" charset="0"/>
              </a:rPr>
              <a:t>designate which tests</a:t>
            </a:r>
            <a:r>
              <a:rPr lang="en-US" altLang="en-US" sz="2400" b="1" dirty="0">
                <a:solidFill>
                  <a:schemeClr val="bg1"/>
                </a:solidFill>
                <a:cs typeface="Times New Roman" panose="02020603050405020304" pitchFamily="18" charset="0"/>
              </a:rPr>
              <a:t>) </a:t>
            </a:r>
            <a:r>
              <a:rPr lang="en-US" altLang="en-US" sz="2400" b="1" u="sng" dirty="0">
                <a:solidFill>
                  <a:schemeClr val="bg1"/>
                </a:solidFill>
                <a:cs typeface="Times New Roman" panose="02020603050405020304" pitchFamily="18" charset="0"/>
              </a:rPr>
              <a:t>under the implied consent law</a:t>
            </a:r>
            <a:r>
              <a:rPr lang="en-US" altLang="en-US" sz="2400" b="1" dirty="0">
                <a:solidFill>
                  <a:schemeClr val="bg1"/>
                </a:solidFill>
                <a:cs typeface="Times New Roman" panose="02020603050405020304" pitchFamily="18" charset="0"/>
              </a:rPr>
              <a:t>?”  						</a:t>
            </a:r>
          </a:p>
          <a:p>
            <a:r>
              <a:rPr lang="en-US" altLang="en-US" sz="2400" b="1" dirty="0">
                <a:solidFill>
                  <a:schemeClr val="bg1"/>
                </a:solidFill>
                <a:cs typeface="Times New Roman" panose="02020603050405020304" pitchFamily="18" charset="0"/>
              </a:rPr>
              <a:t>				(</a:t>
            </a:r>
            <a:r>
              <a:rPr lang="en-US" altLang="en-US" sz="2400" b="1" i="1" dirty="0">
                <a:solidFill>
                  <a:schemeClr val="bg1"/>
                </a:solidFill>
                <a:cs typeface="Times New Roman" panose="02020603050405020304" pitchFamily="18" charset="0"/>
              </a:rPr>
              <a:t>effective until April 28, 2019</a:t>
            </a:r>
            <a:r>
              <a:rPr lang="en-US" altLang="en-US" sz="2400" b="1" dirty="0">
                <a:solidFill>
                  <a:schemeClr val="bg1"/>
                </a:solidFill>
                <a:cs typeface="Times New Roman" panose="02020603050405020304" pitchFamily="18" charset="0"/>
              </a:rPr>
              <a:t>)</a:t>
            </a:r>
          </a:p>
        </p:txBody>
      </p:sp>
      <p:sp>
        <p:nvSpPr>
          <p:cNvPr id="89092" name="TextBox 6">
            <a:extLst>
              <a:ext uri="{FF2B5EF4-FFF2-40B4-BE49-F238E27FC236}">
                <a16:creationId xmlns:a16="http://schemas.microsoft.com/office/drawing/2014/main" id="{E1A257FD-038C-4A2E-ABA7-39BBF87AB750}"/>
              </a:ext>
            </a:extLst>
          </p:cNvPr>
          <p:cNvSpPr txBox="1">
            <a:spLocks noChangeArrowheads="1"/>
          </p:cNvSpPr>
          <p:nvPr/>
        </p:nvSpPr>
        <p:spPr bwMode="auto">
          <a:xfrm>
            <a:off x="1706563" y="511175"/>
            <a:ext cx="8928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400" b="1">
                <a:cs typeface="Times New Roman" panose="02020603050405020304" pitchFamily="18" charset="0"/>
              </a:rPr>
              <a:t>Implied Consent Notice</a:t>
            </a:r>
          </a:p>
          <a:p>
            <a:pPr algn="ctr"/>
            <a:r>
              <a:rPr lang="en-US" altLang="en-US" sz="2800" b="1">
                <a:cs typeface="Times New Roman" panose="02020603050405020304" pitchFamily="18" charset="0"/>
              </a:rPr>
              <a:t>Old </a:t>
            </a:r>
          </a:p>
        </p:txBody>
      </p:sp>
      <p:sp>
        <p:nvSpPr>
          <p:cNvPr id="89093" name="Slide Number Placeholder 2">
            <a:extLst>
              <a:ext uri="{FF2B5EF4-FFF2-40B4-BE49-F238E27FC236}">
                <a16:creationId xmlns:a16="http://schemas.microsoft.com/office/drawing/2014/main" id="{14DE3837-A543-867D-A925-7913E95A236D}"/>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860C56B3-3AF8-41D7-9B9C-91597D485C49}" type="slidenum">
              <a:rPr lang="en-US" altLang="en-US" smtClean="0">
                <a:latin typeface="Arial" panose="020B0604020202020204" pitchFamily="34" charset="0"/>
              </a:rPr>
              <a:pPr/>
              <a:t>78</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AC59171E-84A4-C6C1-3B25-A2634B917F08}"/>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91139" name="TextBox 6">
            <a:extLst>
              <a:ext uri="{FF2B5EF4-FFF2-40B4-BE49-F238E27FC236}">
                <a16:creationId xmlns:a16="http://schemas.microsoft.com/office/drawing/2014/main" id="{6A4AB748-6384-7ED9-F4AA-505257EF5453}"/>
              </a:ext>
            </a:extLst>
          </p:cNvPr>
          <p:cNvSpPr txBox="1">
            <a:spLocks noChangeArrowheads="1"/>
          </p:cNvSpPr>
          <p:nvPr/>
        </p:nvSpPr>
        <p:spPr bwMode="auto">
          <a:xfrm>
            <a:off x="1614488" y="552450"/>
            <a:ext cx="89265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400" b="1">
                <a:cs typeface="Times New Roman" panose="02020603050405020304" pitchFamily="18" charset="0"/>
              </a:rPr>
              <a:t>Implied Consent Notice</a:t>
            </a:r>
          </a:p>
          <a:p>
            <a:pPr algn="ctr"/>
            <a:r>
              <a:rPr lang="en-US" altLang="en-US" sz="2800" b="1">
                <a:cs typeface="Times New Roman" panose="02020603050405020304" pitchFamily="18" charset="0"/>
              </a:rPr>
              <a:t>New</a:t>
            </a:r>
          </a:p>
        </p:txBody>
      </p:sp>
      <p:sp>
        <p:nvSpPr>
          <p:cNvPr id="8" name="TextBox 7">
            <a:extLst>
              <a:ext uri="{FF2B5EF4-FFF2-40B4-BE49-F238E27FC236}">
                <a16:creationId xmlns:a16="http://schemas.microsoft.com/office/drawing/2014/main" id="{2F8F5D7A-4988-718D-BCB9-55B1DB09EC91}"/>
              </a:ext>
            </a:extLst>
          </p:cNvPr>
          <p:cNvSpPr txBox="1">
            <a:spLocks noChangeArrowheads="1"/>
          </p:cNvSpPr>
          <p:nvPr/>
        </p:nvSpPr>
        <p:spPr bwMode="auto">
          <a:xfrm>
            <a:off x="1651000" y="1752600"/>
            <a:ext cx="8229600" cy="4154984"/>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400" b="1" dirty="0">
                <a:solidFill>
                  <a:schemeClr val="bg1"/>
                </a:solidFill>
                <a:cs typeface="Times New Roman" panose="02020603050405020304" pitchFamily="18" charset="0"/>
              </a:rPr>
              <a:t>…If you submit to testing and the results indicate an alcohol concentration of 0.08 grams or more, your Georgia driver's license or privilege to drive on the highways of this state may be suspended for a minimum period of one year.  After first submitting to the </a:t>
            </a:r>
            <a:r>
              <a:rPr lang="en-US" altLang="en-US" sz="2400" b="1" u="sng" dirty="0">
                <a:solidFill>
                  <a:schemeClr val="bg1"/>
                </a:solidFill>
                <a:cs typeface="Times New Roman" panose="02020603050405020304" pitchFamily="18" charset="0"/>
              </a:rPr>
              <a:t>requested</a:t>
            </a:r>
            <a:r>
              <a:rPr lang="en-US" altLang="en-US" sz="2400" b="1" dirty="0">
                <a:solidFill>
                  <a:schemeClr val="bg1"/>
                </a:solidFill>
                <a:cs typeface="Times New Roman" panose="02020603050405020304" pitchFamily="18" charset="0"/>
              </a:rPr>
              <a:t> state tests, you are entitled to additional chemical tests of your blood, breath, urine, or other bodily substances at your own expense and from qualified personnel of your own choosing. Will you submit to the state administered chemical tests of your (</a:t>
            </a:r>
            <a:r>
              <a:rPr lang="en-US" altLang="en-US" sz="2400" b="1" u="sng" dirty="0">
                <a:solidFill>
                  <a:schemeClr val="bg1"/>
                </a:solidFill>
                <a:cs typeface="Times New Roman" panose="02020603050405020304" pitchFamily="18" charset="0"/>
              </a:rPr>
              <a:t>designate which test</a:t>
            </a:r>
            <a:r>
              <a:rPr lang="en-US" altLang="en-US" sz="2400" b="1" dirty="0">
                <a:solidFill>
                  <a:schemeClr val="bg1"/>
                </a:solidFill>
                <a:cs typeface="Times New Roman" panose="02020603050405020304" pitchFamily="18" charset="0"/>
              </a:rPr>
              <a:t>)?”</a:t>
            </a:r>
          </a:p>
          <a:p>
            <a:pPr algn="r"/>
            <a:r>
              <a:rPr lang="en-US" altLang="en-US" sz="2400" b="1" dirty="0">
                <a:solidFill>
                  <a:schemeClr val="bg1"/>
                </a:solidFill>
                <a:cs typeface="Times New Roman" panose="02020603050405020304" pitchFamily="18" charset="0"/>
              </a:rPr>
              <a:t>								(</a:t>
            </a:r>
            <a:r>
              <a:rPr lang="en-US" altLang="en-US" sz="2400" b="1" i="1" dirty="0">
                <a:solidFill>
                  <a:schemeClr val="bg1"/>
                </a:solidFill>
                <a:cs typeface="Times New Roman" panose="02020603050405020304" pitchFamily="18" charset="0"/>
              </a:rPr>
              <a:t>effective as of April 28, 2019</a:t>
            </a:r>
            <a:r>
              <a:rPr lang="en-US" altLang="en-US" sz="2400" b="1" dirty="0">
                <a:solidFill>
                  <a:schemeClr val="bg1"/>
                </a:solidFill>
                <a:cs typeface="Times New Roman" panose="02020603050405020304" pitchFamily="18" charset="0"/>
              </a:rPr>
              <a:t>)</a:t>
            </a:r>
          </a:p>
        </p:txBody>
      </p:sp>
      <p:sp>
        <p:nvSpPr>
          <p:cNvPr id="91141" name="Slide Number Placeholder 2">
            <a:extLst>
              <a:ext uri="{FF2B5EF4-FFF2-40B4-BE49-F238E27FC236}">
                <a16:creationId xmlns:a16="http://schemas.microsoft.com/office/drawing/2014/main" id="{56301E5B-8324-9B8A-65BB-B69799F6623B}"/>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54B2E54E-5259-4641-8B02-9C6F3AFFA286}" type="slidenum">
              <a:rPr lang="en-US" altLang="en-US" smtClean="0">
                <a:latin typeface="Arial" panose="020B0604020202020204" pitchFamily="34" charset="0"/>
              </a:rPr>
              <a:pPr/>
              <a:t>79</a:t>
            </a:fld>
            <a:endParaRPr lang="en-US" altLang="en-US">
              <a:latin typeface="Arial" panose="020B0604020202020204" pitchFamily="34" charset="0"/>
            </a:endParaRPr>
          </a:p>
        </p:txBody>
      </p:sp>
    </p:spTree>
  </p:cSld>
  <p:clrMapOvr>
    <a:masterClrMapping/>
  </p:clrMapOvr>
  <p:transition spd="med">
    <p:pull dir="rd"/>
    <p:sndAc>
      <p:stSnd>
        <p:snd r:embed="rId3" name="whoo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Box 5">
            <a:extLst>
              <a:ext uri="{FF2B5EF4-FFF2-40B4-BE49-F238E27FC236}">
                <a16:creationId xmlns:a16="http://schemas.microsoft.com/office/drawing/2014/main" id="{8C907E36-6DA8-16BC-83A1-3D0E5B273A62}"/>
              </a:ext>
            </a:extLst>
          </p:cNvPr>
          <p:cNvSpPr txBox="1">
            <a:spLocks noChangeArrowheads="1"/>
          </p:cNvSpPr>
          <p:nvPr/>
        </p:nvSpPr>
        <p:spPr bwMode="auto">
          <a:xfrm>
            <a:off x="1631950" y="-177800"/>
            <a:ext cx="89281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4800" b="1">
              <a:cs typeface="Times New Roman" panose="02020603050405020304" pitchFamily="18" charset="0"/>
            </a:endParaRPr>
          </a:p>
          <a:p>
            <a:pPr algn="ctr"/>
            <a:r>
              <a:rPr lang="en-US" altLang="en-US" sz="4800" b="1">
                <a:cs typeface="Times New Roman" panose="02020603050405020304" pitchFamily="18" charset="0"/>
              </a:rPr>
              <a:t>Other ways to skin the </a:t>
            </a:r>
            <a:r>
              <a:rPr lang="en-US" altLang="en-US" sz="4800" b="1" i="1">
                <a:cs typeface="Times New Roman" panose="02020603050405020304" pitchFamily="18" charset="0"/>
              </a:rPr>
              <a:t>Olevik</a:t>
            </a:r>
            <a:r>
              <a:rPr lang="en-US" altLang="en-US" sz="4800" b="1">
                <a:cs typeface="Times New Roman" panose="02020603050405020304" pitchFamily="18" charset="0"/>
              </a:rPr>
              <a:t> cat</a:t>
            </a:r>
          </a:p>
        </p:txBody>
      </p:sp>
      <p:sp>
        <p:nvSpPr>
          <p:cNvPr id="93187" name="Title 1">
            <a:extLst>
              <a:ext uri="{FF2B5EF4-FFF2-40B4-BE49-F238E27FC236}">
                <a16:creationId xmlns:a16="http://schemas.microsoft.com/office/drawing/2014/main" id="{4751513F-A817-21F1-451C-E1B808ABA13E}"/>
              </a:ext>
            </a:extLst>
          </p:cNvPr>
          <p:cNvSpPr txBox="1">
            <a:spLocks noChangeArrowheads="1"/>
          </p:cNvSpPr>
          <p:nvPr/>
        </p:nvSpPr>
        <p:spPr bwMode="auto">
          <a:xfrm>
            <a:off x="1524000" y="1828801"/>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93188" name="TextBox 1">
            <a:extLst>
              <a:ext uri="{FF2B5EF4-FFF2-40B4-BE49-F238E27FC236}">
                <a16:creationId xmlns:a16="http://schemas.microsoft.com/office/drawing/2014/main" id="{17E9F084-8E64-B03C-EF8D-856362889E3C}"/>
              </a:ext>
            </a:extLst>
          </p:cNvPr>
          <p:cNvSpPr txBox="1">
            <a:spLocks noChangeArrowheads="1"/>
          </p:cNvSpPr>
          <p:nvPr/>
        </p:nvSpPr>
        <p:spPr bwMode="auto">
          <a:xfrm>
            <a:off x="1752600" y="1539876"/>
            <a:ext cx="880745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endParaRPr lang="en-US" altLang="en-US" sz="3400" b="1">
              <a:cs typeface="Times New Roman" panose="02020603050405020304" pitchFamily="18" charset="0"/>
            </a:endParaRPr>
          </a:p>
          <a:p>
            <a:r>
              <a:rPr lang="en-US" altLang="en-US" sz="3400" b="1">
                <a:cs typeface="Times New Roman" panose="02020603050405020304" pitchFamily="18" charset="0"/>
              </a:rPr>
              <a:t>“This decision may well have implications for the continuing validity of the implied consent notice as applied to breath tests, but revising that notice is a power reserved to the General Assembly”.</a:t>
            </a:r>
          </a:p>
          <a:p>
            <a:r>
              <a:rPr lang="en-US" altLang="en-US" sz="3400" b="1">
                <a:cs typeface="Times New Roman" panose="02020603050405020304" pitchFamily="18" charset="0"/>
              </a:rPr>
              <a:t>									</a:t>
            </a:r>
            <a:r>
              <a:rPr lang="en-US" altLang="en-US" sz="3400" b="1" i="1">
                <a:cs typeface="Times New Roman" panose="02020603050405020304" pitchFamily="18" charset="0"/>
              </a:rPr>
              <a:t>Elliott </a:t>
            </a:r>
            <a:r>
              <a:rPr lang="en-US" altLang="en-US" sz="3400" b="1">
                <a:cs typeface="Times New Roman" panose="02020603050405020304" pitchFamily="18" charset="0"/>
              </a:rPr>
              <a:t>at 296</a:t>
            </a:r>
          </a:p>
          <a:p>
            <a:endParaRPr lang="en-US" altLang="en-US" sz="4000" b="1">
              <a:cs typeface="Times New Roman" panose="02020603050405020304" pitchFamily="18" charset="0"/>
            </a:endParaRPr>
          </a:p>
        </p:txBody>
      </p:sp>
      <p:sp>
        <p:nvSpPr>
          <p:cNvPr id="93189" name="Slide Number Placeholder 2">
            <a:extLst>
              <a:ext uri="{FF2B5EF4-FFF2-40B4-BE49-F238E27FC236}">
                <a16:creationId xmlns:a16="http://schemas.microsoft.com/office/drawing/2014/main" id="{036E03D4-2555-C4AF-83E6-B76181C9649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6629BD3-3996-47F7-AE67-2A8F97BCFD14}" type="slidenum">
              <a:rPr lang="en-US" altLang="en-US" smtClean="0">
                <a:latin typeface="Arial" panose="020B0604020202020204" pitchFamily="34" charset="0"/>
              </a:rPr>
              <a:pPr/>
              <a:t>80</a:t>
            </a:fld>
            <a:endParaRPr lang="en-US" altLang="en-US">
              <a:latin typeface="Arial" panose="020B06040202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Box 5">
            <a:extLst>
              <a:ext uri="{FF2B5EF4-FFF2-40B4-BE49-F238E27FC236}">
                <a16:creationId xmlns:a16="http://schemas.microsoft.com/office/drawing/2014/main" id="{9A9AE1EE-F649-FC02-89A5-39AC8B511EF3}"/>
              </a:ext>
            </a:extLst>
          </p:cNvPr>
          <p:cNvSpPr txBox="1">
            <a:spLocks noChangeArrowheads="1"/>
          </p:cNvSpPr>
          <p:nvPr/>
        </p:nvSpPr>
        <p:spPr bwMode="auto">
          <a:xfrm>
            <a:off x="1676400" y="796925"/>
            <a:ext cx="88836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400" b="1">
                <a:cs typeface="Times New Roman" panose="02020603050405020304" pitchFamily="18" charset="0"/>
              </a:rPr>
              <a:t>Other ways to skin the </a:t>
            </a:r>
            <a:r>
              <a:rPr lang="en-US" altLang="en-US" sz="4400" b="1" i="1">
                <a:cs typeface="Times New Roman" panose="02020603050405020304" pitchFamily="18" charset="0"/>
              </a:rPr>
              <a:t>Olevik</a:t>
            </a:r>
            <a:r>
              <a:rPr lang="en-US" altLang="en-US" sz="4400" b="1">
                <a:cs typeface="Times New Roman" panose="02020603050405020304" pitchFamily="18" charset="0"/>
              </a:rPr>
              <a:t> cat</a:t>
            </a:r>
          </a:p>
        </p:txBody>
      </p:sp>
      <p:sp>
        <p:nvSpPr>
          <p:cNvPr id="95235" name="Title 1">
            <a:extLst>
              <a:ext uri="{FF2B5EF4-FFF2-40B4-BE49-F238E27FC236}">
                <a16:creationId xmlns:a16="http://schemas.microsoft.com/office/drawing/2014/main" id="{A512BB70-6912-94A8-212F-6995762B3486}"/>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95236" name="TextBox 1">
            <a:extLst>
              <a:ext uri="{FF2B5EF4-FFF2-40B4-BE49-F238E27FC236}">
                <a16:creationId xmlns:a16="http://schemas.microsoft.com/office/drawing/2014/main" id="{2B78A957-4008-F5D5-21AD-0CB35C628037}"/>
              </a:ext>
            </a:extLst>
          </p:cNvPr>
          <p:cNvSpPr txBox="1">
            <a:spLocks noChangeArrowheads="1"/>
          </p:cNvSpPr>
          <p:nvPr/>
        </p:nvSpPr>
        <p:spPr bwMode="auto">
          <a:xfrm>
            <a:off x="2187576" y="1952626"/>
            <a:ext cx="8372475"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200" b="1">
                <a:cs typeface="Times New Roman" panose="02020603050405020304" pitchFamily="18" charset="0"/>
              </a:rPr>
              <a:t>“…the statements in the [current] implied consent notice…are likely to become problematic in future cases as a result of Olevik, or the Court’s decision today….and it is conceivable that these decisions could affect the admission of previous DUI convictions pursuant to O.C.G.A. §24-4-417”</a:t>
            </a:r>
          </a:p>
          <a:p>
            <a:r>
              <a:rPr lang="en-US" altLang="en-US" sz="3200" b="1">
                <a:cs typeface="Times New Roman" panose="02020603050405020304" pitchFamily="18" charset="0"/>
              </a:rPr>
              <a:t>					</a:t>
            </a:r>
            <a:r>
              <a:rPr lang="en-US" altLang="en-US" sz="3200" b="1" i="1">
                <a:cs typeface="Times New Roman" panose="02020603050405020304" pitchFamily="18" charset="0"/>
              </a:rPr>
              <a:t>Elliott</a:t>
            </a:r>
            <a:r>
              <a:rPr lang="en-US" altLang="en-US" sz="3200" b="1">
                <a:cs typeface="Times New Roman" panose="02020603050405020304" pitchFamily="18" charset="0"/>
              </a:rPr>
              <a:t> at 297</a:t>
            </a:r>
          </a:p>
          <a:p>
            <a:r>
              <a:rPr lang="en-US" altLang="en-US" sz="3200" b="1">
                <a:cs typeface="Times New Roman" panose="02020603050405020304" pitchFamily="18" charset="0"/>
              </a:rPr>
              <a:t>			(Justice Boggs, concurring)</a:t>
            </a:r>
          </a:p>
        </p:txBody>
      </p:sp>
      <p:sp>
        <p:nvSpPr>
          <p:cNvPr id="95237" name="Slide Number Placeholder 2">
            <a:extLst>
              <a:ext uri="{FF2B5EF4-FFF2-40B4-BE49-F238E27FC236}">
                <a16:creationId xmlns:a16="http://schemas.microsoft.com/office/drawing/2014/main" id="{2A3FA87E-E6CC-7A14-EF60-C30DFF3A71BD}"/>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583CB076-3CB5-4F5C-A2DA-D16837F517D8}" type="slidenum">
              <a:rPr lang="en-US" altLang="en-US" smtClean="0">
                <a:latin typeface="Arial" panose="020B0604020202020204" pitchFamily="34" charset="0"/>
              </a:rPr>
              <a:pPr/>
              <a:t>81</a:t>
            </a:fld>
            <a:endParaRPr lang="en-US" altLang="en-US">
              <a:latin typeface="Arial" panose="020B0604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Box 5">
            <a:extLst>
              <a:ext uri="{FF2B5EF4-FFF2-40B4-BE49-F238E27FC236}">
                <a16:creationId xmlns:a16="http://schemas.microsoft.com/office/drawing/2014/main" id="{6110AE82-B6FA-309F-4974-A892D727F88A}"/>
              </a:ext>
            </a:extLst>
          </p:cNvPr>
          <p:cNvSpPr txBox="1">
            <a:spLocks noChangeArrowheads="1"/>
          </p:cNvSpPr>
          <p:nvPr/>
        </p:nvSpPr>
        <p:spPr bwMode="auto">
          <a:xfrm>
            <a:off x="1631950" y="-158750"/>
            <a:ext cx="89281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4800" b="1">
              <a:cs typeface="Times New Roman" panose="02020603050405020304" pitchFamily="18" charset="0"/>
            </a:endParaRPr>
          </a:p>
          <a:p>
            <a:pPr algn="ctr"/>
            <a:r>
              <a:rPr lang="en-US" altLang="en-US" sz="4800" b="1">
                <a:cs typeface="Times New Roman" panose="02020603050405020304" pitchFamily="18" charset="0"/>
              </a:rPr>
              <a:t>DUI Arrests prior to 4/28/19</a:t>
            </a:r>
          </a:p>
        </p:txBody>
      </p:sp>
      <p:sp>
        <p:nvSpPr>
          <p:cNvPr id="97283" name="Title 1">
            <a:extLst>
              <a:ext uri="{FF2B5EF4-FFF2-40B4-BE49-F238E27FC236}">
                <a16:creationId xmlns:a16="http://schemas.microsoft.com/office/drawing/2014/main" id="{C76F7579-CFBC-4180-5B30-26D09685F9D7}"/>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2" name="TextBox 1">
            <a:extLst>
              <a:ext uri="{FF2B5EF4-FFF2-40B4-BE49-F238E27FC236}">
                <a16:creationId xmlns:a16="http://schemas.microsoft.com/office/drawing/2014/main" id="{6C9ABCE4-4C90-B113-CBBE-74D0E846E61B}"/>
              </a:ext>
            </a:extLst>
          </p:cNvPr>
          <p:cNvSpPr txBox="1">
            <a:spLocks noChangeArrowheads="1"/>
          </p:cNvSpPr>
          <p:nvPr/>
        </p:nvSpPr>
        <p:spPr bwMode="auto">
          <a:xfrm>
            <a:off x="1631950" y="1868488"/>
            <a:ext cx="9144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800" b="1">
                <a:cs typeface="Times New Roman" panose="02020603050405020304" pitchFamily="18" charset="0"/>
              </a:rPr>
              <a:t>The pre-April 28, 2019 Implied Consent Notice was inaccurate and misleading in light of </a:t>
            </a:r>
            <a:r>
              <a:rPr lang="en-US" altLang="en-US" sz="2800" b="1" i="1">
                <a:cs typeface="Times New Roman" panose="02020603050405020304" pitchFamily="18" charset="0"/>
              </a:rPr>
              <a:t>Elliott</a:t>
            </a:r>
            <a:r>
              <a:rPr lang="en-US" altLang="en-US" sz="2800" b="1">
                <a:cs typeface="Times New Roman" panose="02020603050405020304" pitchFamily="18" charset="0"/>
              </a:rPr>
              <a:t>.</a:t>
            </a:r>
          </a:p>
          <a:p>
            <a:endParaRPr lang="en-US" altLang="en-US" sz="2800" b="1">
              <a:cs typeface="Times New Roman" panose="02020603050405020304" pitchFamily="18" charset="0"/>
            </a:endParaRPr>
          </a:p>
          <a:p>
            <a:r>
              <a:rPr lang="en-US" altLang="en-US" sz="2800" b="1">
                <a:cs typeface="Times New Roman" panose="02020603050405020304" pitchFamily="18" charset="0"/>
              </a:rPr>
              <a:t>	“Georgia law requires you to submit”</a:t>
            </a:r>
          </a:p>
          <a:p>
            <a:endParaRPr lang="en-US" altLang="en-US" sz="2800" b="1">
              <a:cs typeface="Times New Roman" panose="02020603050405020304" pitchFamily="18" charset="0"/>
            </a:endParaRPr>
          </a:p>
          <a:p>
            <a:r>
              <a:rPr lang="en-US" altLang="en-US" sz="2800" b="1">
                <a:cs typeface="Times New Roman" panose="02020603050405020304" pitchFamily="18" charset="0"/>
              </a:rPr>
              <a:t>	“Your refusal to submit to required testing may be 	offered into evidence against you at 	trial.”</a:t>
            </a:r>
          </a:p>
          <a:p>
            <a:endParaRPr lang="en-US" altLang="en-US" sz="2800" b="1">
              <a:cs typeface="Times New Roman" panose="02020603050405020304" pitchFamily="18" charset="0"/>
            </a:endParaRPr>
          </a:p>
          <a:p>
            <a:r>
              <a:rPr lang="en-US" altLang="en-US" sz="2800" b="1">
                <a:cs typeface="Times New Roman" panose="02020603050405020304" pitchFamily="18" charset="0"/>
              </a:rPr>
              <a:t>This impacts both refusals and breath tests occurring before April 28, 2019</a:t>
            </a:r>
          </a:p>
        </p:txBody>
      </p:sp>
      <p:sp>
        <p:nvSpPr>
          <p:cNvPr id="97285" name="Slide Number Placeholder 2">
            <a:extLst>
              <a:ext uri="{FF2B5EF4-FFF2-40B4-BE49-F238E27FC236}">
                <a16:creationId xmlns:a16="http://schemas.microsoft.com/office/drawing/2014/main" id="{9DAFC293-821D-ECFD-F85D-214F7B94E33B}"/>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91469FCC-7DBE-4ECB-8C82-12210BE8C467}" type="slidenum">
              <a:rPr lang="en-US" altLang="en-US" smtClean="0">
                <a:latin typeface="Arial" panose="020B0604020202020204" pitchFamily="34" charset="0"/>
              </a:rPr>
              <a:pPr/>
              <a:t>82</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5">
            <a:extLst>
              <a:ext uri="{FF2B5EF4-FFF2-40B4-BE49-F238E27FC236}">
                <a16:creationId xmlns:a16="http://schemas.microsoft.com/office/drawing/2014/main" id="{52D62620-C252-ABF8-34A8-62D3DBAB0ADF}"/>
              </a:ext>
            </a:extLst>
          </p:cNvPr>
          <p:cNvSpPr txBox="1">
            <a:spLocks noChangeArrowheads="1"/>
          </p:cNvSpPr>
          <p:nvPr/>
        </p:nvSpPr>
        <p:spPr bwMode="auto">
          <a:xfrm>
            <a:off x="1631950" y="912813"/>
            <a:ext cx="8928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p:txBody>
      </p:sp>
      <p:sp>
        <p:nvSpPr>
          <p:cNvPr id="99331" name="Title 1">
            <a:extLst>
              <a:ext uri="{FF2B5EF4-FFF2-40B4-BE49-F238E27FC236}">
                <a16:creationId xmlns:a16="http://schemas.microsoft.com/office/drawing/2014/main" id="{9F79E156-21D6-18D2-46E9-F3AECA9A370F}"/>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99332" name="TextBox 2">
            <a:extLst>
              <a:ext uri="{FF2B5EF4-FFF2-40B4-BE49-F238E27FC236}">
                <a16:creationId xmlns:a16="http://schemas.microsoft.com/office/drawing/2014/main" id="{81B0D05A-5972-270A-4969-8887AF22BD72}"/>
              </a:ext>
            </a:extLst>
          </p:cNvPr>
          <p:cNvSpPr txBox="1">
            <a:spLocks noChangeArrowheads="1"/>
          </p:cNvSpPr>
          <p:nvPr/>
        </p:nvSpPr>
        <p:spPr bwMode="auto">
          <a:xfrm>
            <a:off x="1738314" y="2089151"/>
            <a:ext cx="8715375"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endParaRPr lang="en-US" altLang="en-US" sz="4800" b="1">
              <a:cs typeface="Times New Roman" panose="02020603050405020304" pitchFamily="18" charset="0"/>
            </a:endParaRPr>
          </a:p>
          <a:p>
            <a:pPr algn="ctr"/>
            <a:r>
              <a:rPr lang="en-US" altLang="en-US" sz="4800" b="1">
                <a:cs typeface="Times New Roman" panose="02020603050405020304" pitchFamily="18" charset="0"/>
              </a:rPr>
              <a:t>Application of Implied Consent in Blood Test Cases</a:t>
            </a:r>
          </a:p>
          <a:p>
            <a:endParaRPr lang="en-US" altLang="en-US" sz="3200" b="1">
              <a:cs typeface="Times New Roman" panose="02020603050405020304" pitchFamily="18" charset="0"/>
            </a:endParaRPr>
          </a:p>
          <a:p>
            <a:endParaRPr lang="en-US" altLang="en-US" sz="3200" b="1">
              <a:cs typeface="Times New Roman" panose="02020603050405020304" pitchFamily="18" charset="0"/>
            </a:endParaRPr>
          </a:p>
          <a:p>
            <a:endParaRPr lang="en-US" altLang="en-US" sz="3600" i="1">
              <a:cs typeface="Times New Roman" panose="02020603050405020304" pitchFamily="18" charset="0"/>
            </a:endParaRPr>
          </a:p>
        </p:txBody>
      </p:sp>
      <p:sp>
        <p:nvSpPr>
          <p:cNvPr id="99333" name="Slide Number Placeholder 1">
            <a:extLst>
              <a:ext uri="{FF2B5EF4-FFF2-40B4-BE49-F238E27FC236}">
                <a16:creationId xmlns:a16="http://schemas.microsoft.com/office/drawing/2014/main" id="{44BDA03E-01B2-FBA3-5D6B-F17DE7B39A78}"/>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3BC7FE95-8774-430B-8BAB-C8A7E84BAC36}" type="slidenum">
              <a:rPr lang="en-US" altLang="en-US" smtClean="0">
                <a:latin typeface="Arial" panose="020B0604020202020204" pitchFamily="34" charset="0"/>
              </a:rPr>
              <a:pPr/>
              <a:t>83</a:t>
            </a:fld>
            <a:endParaRPr lang="en-US" altLang="en-US">
              <a:latin typeface="Arial" panose="020B0604020202020204"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11D6E7B1-76D8-BAD0-01F0-0650B811F9D2}"/>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101379" name="TextBox 2">
            <a:extLst>
              <a:ext uri="{FF2B5EF4-FFF2-40B4-BE49-F238E27FC236}">
                <a16:creationId xmlns:a16="http://schemas.microsoft.com/office/drawing/2014/main" id="{694F7D59-206F-B059-3F38-3333659F70CB}"/>
              </a:ext>
            </a:extLst>
          </p:cNvPr>
          <p:cNvSpPr txBox="1">
            <a:spLocks noChangeArrowheads="1"/>
          </p:cNvSpPr>
          <p:nvPr/>
        </p:nvSpPr>
        <p:spPr bwMode="auto">
          <a:xfrm>
            <a:off x="1631950" y="1828800"/>
            <a:ext cx="89281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600" b="1">
                <a:cs typeface="Times New Roman" panose="02020603050405020304" pitchFamily="18" charset="0"/>
              </a:rPr>
              <a:t>SCOTUS rejected a per se rule that the natural metabolization of alcohol in a person’s bloodstream constitutes an exigency justifying an exception to the Fourth Amendment’s search warrant requirement for nonconsensual blood testing in all DUI cases.</a:t>
            </a:r>
          </a:p>
          <a:p>
            <a:endParaRPr lang="en-US" altLang="en-US" sz="3200" b="1">
              <a:cs typeface="Times New Roman" panose="02020603050405020304" pitchFamily="18" charset="0"/>
            </a:endParaRPr>
          </a:p>
          <a:p>
            <a:r>
              <a:rPr lang="en-US" altLang="en-US" sz="3200" b="1">
                <a:cs typeface="Times New Roman" panose="02020603050405020304" pitchFamily="18" charset="0"/>
              </a:rPr>
              <a:t>	</a:t>
            </a:r>
            <a:r>
              <a:rPr lang="en-US" altLang="en-US" sz="3200" b="1" i="1">
                <a:cs typeface="Times New Roman" panose="02020603050405020304" pitchFamily="18" charset="0"/>
              </a:rPr>
              <a:t>Missouri v. McNeely</a:t>
            </a:r>
            <a:r>
              <a:rPr lang="en-US" altLang="en-US" sz="3200" b="1">
                <a:cs typeface="Times New Roman" panose="02020603050405020304" pitchFamily="18" charset="0"/>
              </a:rPr>
              <a:t>, 569 U.S. 141 (2013).</a:t>
            </a:r>
          </a:p>
          <a:p>
            <a:endParaRPr lang="en-US" altLang="en-US" sz="3200" b="1">
              <a:cs typeface="Times New Roman" panose="02020603050405020304" pitchFamily="18" charset="0"/>
            </a:endParaRPr>
          </a:p>
          <a:p>
            <a:endParaRPr lang="en-US" altLang="en-US" sz="3600" i="1">
              <a:cs typeface="Times New Roman" panose="02020603050405020304" pitchFamily="18" charset="0"/>
            </a:endParaRPr>
          </a:p>
        </p:txBody>
      </p:sp>
      <p:sp>
        <p:nvSpPr>
          <p:cNvPr id="101380" name="TextBox 6">
            <a:extLst>
              <a:ext uri="{FF2B5EF4-FFF2-40B4-BE49-F238E27FC236}">
                <a16:creationId xmlns:a16="http://schemas.microsoft.com/office/drawing/2014/main" id="{FE66D7CA-8CD3-35E9-8D7F-5CCDEF10A880}"/>
              </a:ext>
            </a:extLst>
          </p:cNvPr>
          <p:cNvSpPr txBox="1">
            <a:spLocks noChangeArrowheads="1"/>
          </p:cNvSpPr>
          <p:nvPr/>
        </p:nvSpPr>
        <p:spPr bwMode="auto">
          <a:xfrm>
            <a:off x="1544638" y="719138"/>
            <a:ext cx="8928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p:txBody>
      </p:sp>
      <p:sp>
        <p:nvSpPr>
          <p:cNvPr id="101381" name="Slide Number Placeholder 1">
            <a:extLst>
              <a:ext uri="{FF2B5EF4-FFF2-40B4-BE49-F238E27FC236}">
                <a16:creationId xmlns:a16="http://schemas.microsoft.com/office/drawing/2014/main" id="{5E6C8729-39A0-68E7-7F4C-98C05212C987}"/>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C77EFA4-57A9-441D-9240-8F271F20BE60}" type="slidenum">
              <a:rPr lang="en-US" altLang="en-US" smtClean="0">
                <a:latin typeface="Arial" panose="020B0604020202020204" pitchFamily="34" charset="0"/>
              </a:rPr>
              <a:pPr/>
              <a:t>84</a:t>
            </a:fld>
            <a:endParaRPr lang="en-US" altLang="en-US">
              <a:latin typeface="Arial" panose="020B0604020202020204"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C29E9EB8-B226-E088-B032-7A92CEEEEBA0}"/>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103427" name="TextBox 2">
            <a:extLst>
              <a:ext uri="{FF2B5EF4-FFF2-40B4-BE49-F238E27FC236}">
                <a16:creationId xmlns:a16="http://schemas.microsoft.com/office/drawing/2014/main" id="{4E7C4092-AADB-041F-0725-A74164E1C876}"/>
              </a:ext>
            </a:extLst>
          </p:cNvPr>
          <p:cNvSpPr txBox="1">
            <a:spLocks noChangeArrowheads="1"/>
          </p:cNvSpPr>
          <p:nvPr/>
        </p:nvSpPr>
        <p:spPr bwMode="auto">
          <a:xfrm>
            <a:off x="1631950" y="1828801"/>
            <a:ext cx="89281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200" b="1">
                <a:cs typeface="Times New Roman" panose="02020603050405020304" pitchFamily="18" charset="0"/>
              </a:rPr>
              <a:t>The Georgia Supreme Court found that mere compliance with statutory implied consent requirements does not, per se, equate to actual, and therefore voluntary, consent on the part of the suspect so as to be an exception to the constitutional mandate of a warrant.</a:t>
            </a:r>
          </a:p>
          <a:p>
            <a:endParaRPr lang="en-US" altLang="en-US" sz="3200" b="1">
              <a:cs typeface="Times New Roman" panose="02020603050405020304" pitchFamily="18" charset="0"/>
            </a:endParaRPr>
          </a:p>
          <a:p>
            <a:r>
              <a:rPr lang="en-US" altLang="en-US" sz="3200" b="1">
                <a:cs typeface="Times New Roman" panose="02020603050405020304" pitchFamily="18" charset="0"/>
              </a:rPr>
              <a:t>		</a:t>
            </a:r>
            <a:r>
              <a:rPr lang="en-US" altLang="en-US" sz="3200" b="1" i="1">
                <a:cs typeface="Times New Roman" panose="02020603050405020304" pitchFamily="18" charset="0"/>
              </a:rPr>
              <a:t>Williams v. State</a:t>
            </a:r>
            <a:r>
              <a:rPr lang="en-US" altLang="en-US" sz="3200" b="1">
                <a:cs typeface="Times New Roman" panose="02020603050405020304" pitchFamily="18" charset="0"/>
              </a:rPr>
              <a:t>, 296 Ga. 817 (2015). </a:t>
            </a:r>
          </a:p>
          <a:p>
            <a:endParaRPr lang="en-US" altLang="en-US" sz="3200" b="1">
              <a:cs typeface="Times New Roman" panose="02020603050405020304" pitchFamily="18" charset="0"/>
            </a:endParaRPr>
          </a:p>
          <a:p>
            <a:r>
              <a:rPr lang="en-US" altLang="en-US" sz="2400" b="1" i="1">
                <a:cs typeface="Times New Roman" panose="02020603050405020304" pitchFamily="18" charset="0"/>
              </a:rPr>
              <a:t>IMPLIED CONSENT DOESN’T EQUAL ACTUAL CONSENT</a:t>
            </a:r>
          </a:p>
          <a:p>
            <a:endParaRPr lang="en-US" altLang="en-US" sz="3200" b="1">
              <a:cs typeface="Times New Roman" panose="02020603050405020304" pitchFamily="18" charset="0"/>
            </a:endParaRPr>
          </a:p>
          <a:p>
            <a:endParaRPr lang="en-US" altLang="en-US" sz="3600" i="1">
              <a:cs typeface="Times New Roman" panose="02020603050405020304" pitchFamily="18" charset="0"/>
            </a:endParaRPr>
          </a:p>
        </p:txBody>
      </p:sp>
      <p:sp>
        <p:nvSpPr>
          <p:cNvPr id="103428" name="TextBox 6">
            <a:extLst>
              <a:ext uri="{FF2B5EF4-FFF2-40B4-BE49-F238E27FC236}">
                <a16:creationId xmlns:a16="http://schemas.microsoft.com/office/drawing/2014/main" id="{AAFD5E70-5C07-DC1E-5259-F11C0A783431}"/>
              </a:ext>
            </a:extLst>
          </p:cNvPr>
          <p:cNvSpPr txBox="1">
            <a:spLocks noChangeArrowheads="1"/>
          </p:cNvSpPr>
          <p:nvPr/>
        </p:nvSpPr>
        <p:spPr bwMode="auto">
          <a:xfrm>
            <a:off x="1739900" y="708025"/>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p:txBody>
      </p:sp>
      <p:sp>
        <p:nvSpPr>
          <p:cNvPr id="103429" name="Slide Number Placeholder 1">
            <a:extLst>
              <a:ext uri="{FF2B5EF4-FFF2-40B4-BE49-F238E27FC236}">
                <a16:creationId xmlns:a16="http://schemas.microsoft.com/office/drawing/2014/main" id="{F550DA49-F14B-4B99-1FD0-E413DCD4160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5C8161D-EA0B-412E-9664-A2E59CAE7AE4}" type="slidenum">
              <a:rPr lang="en-US" altLang="en-US" smtClean="0">
                <a:latin typeface="Arial" panose="020B0604020202020204" pitchFamily="34" charset="0"/>
              </a:rPr>
              <a:pPr/>
              <a:t>85</a:t>
            </a:fld>
            <a:endParaRPr lang="en-US" altLang="en-US">
              <a:latin typeface="Arial" panose="020B0604020202020204"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5F881A9A-6531-42C4-7B5C-A8D43DA6F4EB}"/>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008CD885-B332-2BBC-1F25-BC24D60E283C}"/>
              </a:ext>
            </a:extLst>
          </p:cNvPr>
          <p:cNvSpPr txBox="1"/>
          <p:nvPr/>
        </p:nvSpPr>
        <p:spPr>
          <a:xfrm>
            <a:off x="1685926" y="1736726"/>
            <a:ext cx="8716963" cy="6001643"/>
          </a:xfrm>
          <a:prstGeom prst="rect">
            <a:avLst/>
          </a:prstGeom>
          <a:noFill/>
        </p:spPr>
        <p:txBody>
          <a:bodyPr>
            <a:spAutoFit/>
          </a:bodyPr>
          <a:lstStyle/>
          <a:p>
            <a:pPr>
              <a:defRPr/>
            </a:pPr>
            <a:r>
              <a:rPr lang="en-US" sz="3200" b="1" i="1" dirty="0">
                <a:cs typeface="Times New Roman" panose="02020603050405020304" pitchFamily="18" charset="0"/>
              </a:rPr>
              <a:t>Williams v. State</a:t>
            </a:r>
            <a:r>
              <a:rPr lang="en-US" sz="3200" b="1" dirty="0">
                <a:cs typeface="Times New Roman" panose="02020603050405020304" pitchFamily="18" charset="0"/>
              </a:rPr>
              <a:t>, 296 Ga. 817 (2015).</a:t>
            </a:r>
          </a:p>
          <a:p>
            <a:pPr>
              <a:defRPr/>
            </a:pPr>
            <a:endParaRPr lang="en-US" sz="3200" b="1" dirty="0">
              <a:cs typeface="Times New Roman" panose="02020603050405020304" pitchFamily="18" charset="0"/>
            </a:endParaRPr>
          </a:p>
          <a:p>
            <a:pPr marL="571500" indent="-571500">
              <a:buFont typeface="Arial" panose="020B0604020202020204" pitchFamily="34" charset="0"/>
              <a:buChar char="•"/>
              <a:defRPr/>
            </a:pPr>
            <a:r>
              <a:rPr lang="en-US" sz="3200" i="1" dirty="0">
                <a:cs typeface="Times New Roman" panose="02020603050405020304" pitchFamily="18" charset="0"/>
              </a:rPr>
              <a:t>Williams</a:t>
            </a:r>
            <a:r>
              <a:rPr lang="en-US" sz="3200" dirty="0">
                <a:cs typeface="Times New Roman" panose="02020603050405020304" pitchFamily="18" charset="0"/>
              </a:rPr>
              <a:t> overruled </a:t>
            </a:r>
            <a:r>
              <a:rPr lang="en-US" sz="3200" i="1" dirty="0">
                <a:cs typeface="Times New Roman" panose="02020603050405020304" pitchFamily="18" charset="0"/>
              </a:rPr>
              <a:t>Strong</a:t>
            </a:r>
            <a:r>
              <a:rPr lang="en-US" sz="3200" dirty="0">
                <a:cs typeface="Times New Roman" panose="02020603050405020304" pitchFamily="18" charset="0"/>
              </a:rPr>
              <a:t> and other cases which held that “the right to refuse to take the tests was considered to be created by the legislature, rather than a right granted by the Georgia constitution.</a:t>
            </a:r>
          </a:p>
          <a:p>
            <a:pPr marL="571500" indent="-571500">
              <a:buFont typeface="Arial" panose="020B0604020202020204" pitchFamily="34" charset="0"/>
              <a:buChar char="•"/>
              <a:defRPr/>
            </a:pPr>
            <a:r>
              <a:rPr lang="en-US" sz="3200" dirty="0">
                <a:cs typeface="Times New Roman" panose="02020603050405020304" pitchFamily="18" charset="0"/>
              </a:rPr>
              <a:t>Pre-</a:t>
            </a:r>
            <a:r>
              <a:rPr lang="en-US" sz="3200" i="1" dirty="0">
                <a:cs typeface="Times New Roman" panose="02020603050405020304" pitchFamily="18" charset="0"/>
              </a:rPr>
              <a:t>Williams </a:t>
            </a:r>
            <a:r>
              <a:rPr lang="en-US" sz="3200" dirty="0">
                <a:cs typeface="Times New Roman" panose="02020603050405020304" pitchFamily="18" charset="0"/>
              </a:rPr>
              <a:t>cases allowed evidence of a refusal to submit to blood testing to create an inference against a person at trial.</a:t>
            </a:r>
          </a:p>
        </p:txBody>
      </p:sp>
      <p:sp>
        <p:nvSpPr>
          <p:cNvPr id="105476" name="TextBox 6">
            <a:extLst>
              <a:ext uri="{FF2B5EF4-FFF2-40B4-BE49-F238E27FC236}">
                <a16:creationId xmlns:a16="http://schemas.microsoft.com/office/drawing/2014/main" id="{BB2786BC-CAEC-8998-2D61-1BA7077CEBAF}"/>
              </a:ext>
            </a:extLst>
          </p:cNvPr>
          <p:cNvSpPr txBox="1">
            <a:spLocks noChangeArrowheads="1"/>
          </p:cNvSpPr>
          <p:nvPr/>
        </p:nvSpPr>
        <p:spPr bwMode="auto">
          <a:xfrm>
            <a:off x="1631950" y="566738"/>
            <a:ext cx="8928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p:txBody>
      </p:sp>
      <p:sp>
        <p:nvSpPr>
          <p:cNvPr id="105477" name="Slide Number Placeholder 1">
            <a:extLst>
              <a:ext uri="{FF2B5EF4-FFF2-40B4-BE49-F238E27FC236}">
                <a16:creationId xmlns:a16="http://schemas.microsoft.com/office/drawing/2014/main" id="{4B38FC1F-2D30-918F-06DF-91825AFEE45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941F4AC4-6EC2-4A03-BE7A-199C1BA82651}" type="slidenum">
              <a:rPr lang="en-US" altLang="en-US" smtClean="0">
                <a:latin typeface="Arial" panose="020B0604020202020204" pitchFamily="34" charset="0"/>
              </a:rPr>
              <a:pPr/>
              <a:t>86</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Box 5">
            <a:extLst>
              <a:ext uri="{FF2B5EF4-FFF2-40B4-BE49-F238E27FC236}">
                <a16:creationId xmlns:a16="http://schemas.microsoft.com/office/drawing/2014/main" id="{75E399ED-8B7F-6B85-2EF4-11EADF13214D}"/>
              </a:ext>
            </a:extLst>
          </p:cNvPr>
          <p:cNvSpPr txBox="1">
            <a:spLocks noChangeArrowheads="1"/>
          </p:cNvSpPr>
          <p:nvPr/>
        </p:nvSpPr>
        <p:spPr bwMode="auto">
          <a:xfrm>
            <a:off x="1631950" y="728663"/>
            <a:ext cx="8928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p:txBody>
      </p:sp>
      <p:sp>
        <p:nvSpPr>
          <p:cNvPr id="107523" name="Title 1">
            <a:extLst>
              <a:ext uri="{FF2B5EF4-FFF2-40B4-BE49-F238E27FC236}">
                <a16:creationId xmlns:a16="http://schemas.microsoft.com/office/drawing/2014/main" id="{C26F9138-720D-550B-BD6A-4535563F2290}"/>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04F7CEF0-8BD7-5031-5F40-A8B67EC6CBE3}"/>
              </a:ext>
            </a:extLst>
          </p:cNvPr>
          <p:cNvSpPr txBox="1"/>
          <p:nvPr/>
        </p:nvSpPr>
        <p:spPr>
          <a:xfrm>
            <a:off x="1636714" y="1168400"/>
            <a:ext cx="8923337" cy="6124754"/>
          </a:xfrm>
          <a:prstGeom prst="rect">
            <a:avLst/>
          </a:prstGeom>
          <a:noFill/>
        </p:spPr>
        <p:txBody>
          <a:bodyPr>
            <a:spAutoFit/>
          </a:bodyPr>
          <a:lstStyle/>
          <a:p>
            <a:pPr>
              <a:defRPr/>
            </a:pPr>
            <a:endParaRPr lang="en-US" sz="3600" b="1" i="1" dirty="0">
              <a:cs typeface="Times New Roman" panose="02020603050405020304" pitchFamily="18" charset="0"/>
            </a:endParaRPr>
          </a:p>
          <a:p>
            <a:pPr>
              <a:defRPr/>
            </a:pPr>
            <a:r>
              <a:rPr lang="en-US" sz="3600" b="1" i="1" dirty="0">
                <a:cs typeface="Times New Roman" panose="02020603050405020304" pitchFamily="18" charset="0"/>
              </a:rPr>
              <a:t>Williams v. State</a:t>
            </a:r>
            <a:r>
              <a:rPr lang="en-US" sz="3600" b="1" dirty="0">
                <a:cs typeface="Times New Roman" panose="02020603050405020304" pitchFamily="18" charset="0"/>
              </a:rPr>
              <a:t>, 296 Ga. 817 (2015).</a:t>
            </a:r>
          </a:p>
          <a:p>
            <a:pPr>
              <a:defRPr/>
            </a:pPr>
            <a:endParaRPr lang="en-US" sz="3200" b="1" dirty="0">
              <a:cs typeface="Times New Roman" panose="02020603050405020304" pitchFamily="18" charset="0"/>
            </a:endParaRPr>
          </a:p>
          <a:p>
            <a:pPr marL="571500" indent="-571500">
              <a:buFont typeface="Arial" panose="020B0604020202020204" pitchFamily="34" charset="0"/>
              <a:buChar char="•"/>
              <a:defRPr/>
            </a:pPr>
            <a:r>
              <a:rPr lang="en-US" sz="3600" b="1" dirty="0">
                <a:cs typeface="Times New Roman" panose="02020603050405020304" pitchFamily="18" charset="0"/>
              </a:rPr>
              <a:t>Post-</a:t>
            </a:r>
            <a:r>
              <a:rPr lang="en-US" sz="3600" b="1" i="1" dirty="0">
                <a:cs typeface="Times New Roman" panose="02020603050405020304" pitchFamily="18" charset="0"/>
              </a:rPr>
              <a:t>Williams</a:t>
            </a:r>
            <a:r>
              <a:rPr lang="en-US" sz="3600" b="1" dirty="0">
                <a:cs typeface="Times New Roman" panose="02020603050405020304" pitchFamily="18" charset="0"/>
              </a:rPr>
              <a:t>: Requires a case-by-case analysis under the “totality of the circumstances” to determine whether submission to a blood test was voluntary</a:t>
            </a:r>
          </a:p>
          <a:p>
            <a:pPr marL="571500" indent="-571500">
              <a:buFont typeface="Arial" panose="020B0604020202020204" pitchFamily="34" charset="0"/>
              <a:buChar char="•"/>
              <a:defRPr/>
            </a:pPr>
            <a:endParaRPr lang="en-US" sz="3600" b="1" dirty="0">
              <a:cs typeface="Times New Roman" panose="02020603050405020304" pitchFamily="18" charset="0"/>
            </a:endParaRPr>
          </a:p>
          <a:p>
            <a:pPr marL="571500" indent="-571500">
              <a:buFont typeface="Arial" panose="020B0604020202020204" pitchFamily="34" charset="0"/>
              <a:buChar char="•"/>
              <a:defRPr/>
            </a:pPr>
            <a:r>
              <a:rPr lang="en-US" sz="3600" b="1" dirty="0">
                <a:cs typeface="Times New Roman" panose="02020603050405020304" pitchFamily="18" charset="0"/>
              </a:rPr>
              <a:t> – meaning ACTUAL consent, not merely IMPLIED consent, was given.</a:t>
            </a:r>
          </a:p>
        </p:txBody>
      </p:sp>
      <p:sp>
        <p:nvSpPr>
          <p:cNvPr id="107525" name="Slide Number Placeholder 1">
            <a:extLst>
              <a:ext uri="{FF2B5EF4-FFF2-40B4-BE49-F238E27FC236}">
                <a16:creationId xmlns:a16="http://schemas.microsoft.com/office/drawing/2014/main" id="{96B8CBDA-F55A-4F3B-F39A-6FAEDA455FD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3B2426FC-FB4F-4A7E-9763-C6217CFBB453}" type="slidenum">
              <a:rPr lang="en-US" altLang="en-US" smtClean="0">
                <a:latin typeface="Arial" panose="020B0604020202020204" pitchFamily="34" charset="0"/>
              </a:rPr>
              <a:pPr/>
              <a:t>87</a:t>
            </a:fld>
            <a:endParaRPr lang="en-US" altLang="en-US">
              <a:latin typeface="Arial" panose="020B060402020202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F3E4-7A09-88B5-0313-7AD78911FEF7}"/>
              </a:ext>
            </a:extLst>
          </p:cNvPr>
          <p:cNvSpPr>
            <a:spLocks noGrp="1"/>
          </p:cNvSpPr>
          <p:nvPr>
            <p:ph type="title"/>
          </p:nvPr>
        </p:nvSpPr>
        <p:spPr/>
        <p:txBody>
          <a:bodyPr>
            <a:normAutofit/>
          </a:bodyPr>
          <a:lstStyle/>
          <a:p>
            <a:pPr>
              <a:defRPr/>
            </a:pPr>
            <a:r>
              <a:rPr lang="en-US" b="1" dirty="0">
                <a:cs typeface="Times New Roman" panose="02020603050405020304" pitchFamily="18" charset="0"/>
              </a:rPr>
              <a:t>Williams v. State, 296 Ga. 817 (2015)</a:t>
            </a:r>
          </a:p>
        </p:txBody>
      </p:sp>
      <p:sp>
        <p:nvSpPr>
          <p:cNvPr id="3" name="Content Placeholder 2">
            <a:extLst>
              <a:ext uri="{FF2B5EF4-FFF2-40B4-BE49-F238E27FC236}">
                <a16:creationId xmlns:a16="http://schemas.microsoft.com/office/drawing/2014/main" id="{CF1D76A9-C740-588F-9C1C-3A9DF7034187}"/>
              </a:ext>
            </a:extLst>
          </p:cNvPr>
          <p:cNvSpPr>
            <a:spLocks noGrp="1"/>
          </p:cNvSpPr>
          <p:nvPr>
            <p:ph idx="1"/>
          </p:nvPr>
        </p:nvSpPr>
        <p:spPr>
          <a:xfrm>
            <a:off x="1676400" y="1524001"/>
            <a:ext cx="8229600" cy="4302125"/>
          </a:xfrm>
        </p:spPr>
        <p:txBody>
          <a:bodyPr>
            <a:normAutofit/>
          </a:bodyPr>
          <a:lstStyle/>
          <a:p>
            <a:pPr marL="0" indent="0">
              <a:buNone/>
              <a:defRPr/>
            </a:pPr>
            <a:endParaRPr lang="en-US" b="1" dirty="0"/>
          </a:p>
          <a:p>
            <a:pPr>
              <a:defRPr/>
            </a:pPr>
            <a:r>
              <a:rPr lang="en-US" b="1" dirty="0">
                <a:cs typeface="Times New Roman" panose="02020603050405020304" pitchFamily="18" charset="0"/>
              </a:rPr>
              <a:t>The same evidence that is offered by the defense to support that the Defendant did not have the capacity to consent to the chemical test, will be offered at trial by the State in support of a conviction.</a:t>
            </a:r>
          </a:p>
          <a:p>
            <a:pPr>
              <a:defRPr/>
            </a:pPr>
            <a:r>
              <a:rPr lang="en-US" b="1" dirty="0">
                <a:cs typeface="Times New Roman" panose="02020603050405020304" pitchFamily="18" charset="0"/>
              </a:rPr>
              <a:t>There will be cases where the </a:t>
            </a:r>
            <a:r>
              <a:rPr lang="en-US" b="1" i="1" dirty="0">
                <a:cs typeface="Times New Roman" panose="02020603050405020304" pitchFamily="18" charset="0"/>
              </a:rPr>
              <a:t>per se</a:t>
            </a:r>
            <a:r>
              <a:rPr lang="en-US" b="1" dirty="0">
                <a:cs typeface="Times New Roman" panose="02020603050405020304" pitchFamily="18" charset="0"/>
              </a:rPr>
              <a:t> count will be removed, but the </a:t>
            </a:r>
            <a:r>
              <a:rPr lang="en-US" b="1" i="1" dirty="0">
                <a:cs typeface="Times New Roman" panose="02020603050405020304" pitchFamily="18" charset="0"/>
              </a:rPr>
              <a:t>less safe</a:t>
            </a:r>
            <a:r>
              <a:rPr lang="en-US" b="1" dirty="0">
                <a:cs typeface="Times New Roman" panose="02020603050405020304" pitchFamily="18" charset="0"/>
              </a:rPr>
              <a:t> case may have strong evidence.</a:t>
            </a:r>
          </a:p>
        </p:txBody>
      </p:sp>
      <p:sp>
        <p:nvSpPr>
          <p:cNvPr id="109572" name="Slide Number Placeholder 3">
            <a:extLst>
              <a:ext uri="{FF2B5EF4-FFF2-40B4-BE49-F238E27FC236}">
                <a16:creationId xmlns:a16="http://schemas.microsoft.com/office/drawing/2014/main" id="{A7D51F0B-41A6-10FD-5EE9-C5E9F5938FB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E4A498E6-1DC0-464A-8FB4-6E68B334F714}" type="slidenum">
              <a:rPr lang="en-US" altLang="en-US" smtClean="0">
                <a:latin typeface="Arial" panose="020B0604020202020204" pitchFamily="34" charset="0"/>
              </a:rPr>
              <a:pPr/>
              <a:t>88</a:t>
            </a:fld>
            <a:endParaRPr lang="en-US" altLang="en-US">
              <a:latin typeface="Arial" panose="020B0604020202020204"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6AC9-CA27-637A-FB46-EAE9B69E63FE}"/>
              </a:ext>
            </a:extLst>
          </p:cNvPr>
          <p:cNvSpPr>
            <a:spLocks noGrp="1"/>
          </p:cNvSpPr>
          <p:nvPr>
            <p:ph type="title"/>
          </p:nvPr>
        </p:nvSpPr>
        <p:spPr/>
        <p:txBody>
          <a:bodyPr>
            <a:normAutofit/>
          </a:bodyPr>
          <a:lstStyle/>
          <a:p>
            <a:pPr>
              <a:defRPr/>
            </a:pPr>
            <a:r>
              <a:rPr lang="en-US" b="1" dirty="0">
                <a:cs typeface="Times New Roman" panose="02020603050405020304" pitchFamily="18" charset="0"/>
              </a:rPr>
              <a:t>Williams v. State, 296 Ga. 817 (2015)</a:t>
            </a:r>
            <a:endParaRPr lang="en-US" dirty="0"/>
          </a:p>
        </p:txBody>
      </p:sp>
      <p:sp>
        <p:nvSpPr>
          <p:cNvPr id="110595" name="Content Placeholder 2">
            <a:extLst>
              <a:ext uri="{FF2B5EF4-FFF2-40B4-BE49-F238E27FC236}">
                <a16:creationId xmlns:a16="http://schemas.microsoft.com/office/drawing/2014/main" id="{AEB81003-7D4B-5DB4-7BD0-D0F7CEA4BD23}"/>
              </a:ext>
            </a:extLst>
          </p:cNvPr>
          <p:cNvSpPr>
            <a:spLocks noGrp="1" noChangeArrowheads="1"/>
          </p:cNvSpPr>
          <p:nvPr>
            <p:ph idx="1"/>
          </p:nvPr>
        </p:nvSpPr>
        <p:spPr/>
        <p:txBody>
          <a:bodyPr/>
          <a:lstStyle/>
          <a:p>
            <a:endParaRPr lang="en-US" altLang="en-US"/>
          </a:p>
          <a:p>
            <a:r>
              <a:rPr lang="en-US" altLang="en-US">
                <a:cs typeface="Times New Roman" panose="02020603050405020304" pitchFamily="18" charset="0"/>
              </a:rPr>
              <a:t>The most compelling argument I have heard is to ask the judge:</a:t>
            </a:r>
          </a:p>
          <a:p>
            <a:pPr lvl="1"/>
            <a:r>
              <a:rPr lang="en-US" altLang="en-US">
                <a:cs typeface="Times New Roman" panose="02020603050405020304" pitchFamily="18" charset="0"/>
              </a:rPr>
              <a:t>“If you knew that the Defendant standing before you, who instead of having this Motion in Limine today, was asking you to accept a guilty plea, would you feel comfortable (after seeing that video) finding that his plea is freely and voluntarily given?” </a:t>
            </a:r>
          </a:p>
        </p:txBody>
      </p:sp>
      <p:sp>
        <p:nvSpPr>
          <p:cNvPr id="110596" name="Slide Number Placeholder 3">
            <a:extLst>
              <a:ext uri="{FF2B5EF4-FFF2-40B4-BE49-F238E27FC236}">
                <a16:creationId xmlns:a16="http://schemas.microsoft.com/office/drawing/2014/main" id="{C915A851-E616-1980-4CD8-2E50378EB7D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13CC56C8-3817-4FE7-BEA8-6FDEFCFAB12E}" type="slidenum">
              <a:rPr lang="en-US" altLang="en-US" smtClean="0">
                <a:latin typeface="Arial" panose="020B0604020202020204" pitchFamily="34" charset="0"/>
              </a:rPr>
              <a:pPr/>
              <a:t>89</a:t>
            </a:fld>
            <a:endParaRPr lang="en-US" altLang="en-US">
              <a:latin typeface="Arial" panose="020B0604020202020204"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Box 5">
            <a:extLst>
              <a:ext uri="{FF2B5EF4-FFF2-40B4-BE49-F238E27FC236}">
                <a16:creationId xmlns:a16="http://schemas.microsoft.com/office/drawing/2014/main" id="{4431E35F-FD79-CC81-F6E7-ACAD94762995}"/>
              </a:ext>
            </a:extLst>
          </p:cNvPr>
          <p:cNvSpPr txBox="1">
            <a:spLocks noChangeArrowheads="1"/>
          </p:cNvSpPr>
          <p:nvPr/>
        </p:nvSpPr>
        <p:spPr bwMode="auto">
          <a:xfrm>
            <a:off x="1603375" y="439738"/>
            <a:ext cx="8928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a:p>
            <a:pPr algn="ctr"/>
            <a:r>
              <a:rPr lang="en-US" altLang="en-US" sz="3600" b="1">
                <a:cs typeface="Times New Roman" panose="02020603050405020304" pitchFamily="18" charset="0"/>
              </a:rPr>
              <a:t>Post-</a:t>
            </a:r>
            <a:r>
              <a:rPr lang="en-US" altLang="en-US" sz="3600" b="1" i="1">
                <a:cs typeface="Times New Roman" panose="02020603050405020304" pitchFamily="18" charset="0"/>
              </a:rPr>
              <a:t>Williams</a:t>
            </a:r>
            <a:r>
              <a:rPr lang="en-US" altLang="en-US" sz="3600" b="1">
                <a:cs typeface="Times New Roman" panose="02020603050405020304" pitchFamily="18" charset="0"/>
              </a:rPr>
              <a:t>/</a:t>
            </a:r>
            <a:r>
              <a:rPr lang="en-US" altLang="en-US" sz="3600" b="1" i="1">
                <a:cs typeface="Times New Roman" panose="02020603050405020304" pitchFamily="18" charset="0"/>
              </a:rPr>
              <a:t>Olevik</a:t>
            </a:r>
            <a:r>
              <a:rPr lang="en-US" altLang="en-US" sz="3600" b="1">
                <a:cs typeface="Times New Roman" panose="02020603050405020304" pitchFamily="18" charset="0"/>
              </a:rPr>
              <a:t>/</a:t>
            </a:r>
            <a:r>
              <a:rPr lang="en-US" altLang="en-US" sz="3600" b="1" i="1">
                <a:cs typeface="Times New Roman" panose="02020603050405020304" pitchFamily="18" charset="0"/>
              </a:rPr>
              <a:t>Elliott</a:t>
            </a:r>
          </a:p>
        </p:txBody>
      </p:sp>
      <p:sp>
        <p:nvSpPr>
          <p:cNvPr id="111619" name="Title 1">
            <a:extLst>
              <a:ext uri="{FF2B5EF4-FFF2-40B4-BE49-F238E27FC236}">
                <a16:creationId xmlns:a16="http://schemas.microsoft.com/office/drawing/2014/main" id="{BA22AF86-35E5-0A1C-C7EB-C9967493A7EA}"/>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A52938F0-665D-9F6B-D456-306ED04D2240}"/>
              </a:ext>
            </a:extLst>
          </p:cNvPr>
          <p:cNvSpPr txBox="1">
            <a:spLocks noChangeArrowheads="1"/>
          </p:cNvSpPr>
          <p:nvPr/>
        </p:nvSpPr>
        <p:spPr bwMode="auto">
          <a:xfrm>
            <a:off x="1660525" y="1828801"/>
            <a:ext cx="91440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buFont typeface="Arial" panose="020B0604020202020204" pitchFamily="34" charset="0"/>
              <a:buChar char="•"/>
            </a:pPr>
            <a:r>
              <a:rPr lang="en-US" altLang="en-US" sz="3200" b="1" i="1" u="sng">
                <a:cs typeface="Times New Roman" panose="02020603050405020304" pitchFamily="18" charset="0"/>
              </a:rPr>
              <a:t>Williams</a:t>
            </a:r>
            <a:r>
              <a:rPr lang="en-US" altLang="en-US" sz="3200" b="1">
                <a:cs typeface="Times New Roman" panose="02020603050405020304" pitchFamily="18" charset="0"/>
              </a:rPr>
              <a:t>: Submission to blood testing must be voluntary.  If you refuse, you clearly aren’t volunteering.</a:t>
            </a:r>
          </a:p>
          <a:p>
            <a:pPr>
              <a:buFont typeface="Arial" panose="020B0604020202020204" pitchFamily="34" charset="0"/>
              <a:buChar char="•"/>
            </a:pPr>
            <a:endParaRPr lang="en-US" altLang="en-US" sz="3200" b="1">
              <a:cs typeface="Times New Roman" panose="02020603050405020304" pitchFamily="18" charset="0"/>
            </a:endParaRPr>
          </a:p>
          <a:p>
            <a:pPr>
              <a:buFont typeface="Arial" panose="020B0604020202020204" pitchFamily="34" charset="0"/>
              <a:buChar char="•"/>
            </a:pPr>
            <a:r>
              <a:rPr lang="en-US" altLang="en-US" sz="3200" b="1" i="1" u="sng">
                <a:cs typeface="Times New Roman" panose="02020603050405020304" pitchFamily="18" charset="0"/>
              </a:rPr>
              <a:t>Olevik</a:t>
            </a:r>
            <a:r>
              <a:rPr lang="en-US" altLang="en-US" sz="3200" b="1">
                <a:cs typeface="Times New Roman" panose="02020603050405020304" pitchFamily="18" charset="0"/>
              </a:rPr>
              <a:t>: you have a Constitutional right to refuse testing.</a:t>
            </a:r>
          </a:p>
          <a:p>
            <a:pPr>
              <a:buFont typeface="Arial" panose="020B0604020202020204" pitchFamily="34" charset="0"/>
              <a:buChar char="•"/>
            </a:pPr>
            <a:endParaRPr lang="en-US" altLang="en-US" sz="3200" b="1">
              <a:cs typeface="Times New Roman" panose="02020603050405020304" pitchFamily="18" charset="0"/>
            </a:endParaRPr>
          </a:p>
          <a:p>
            <a:pPr>
              <a:buFont typeface="Arial" panose="020B0604020202020204" pitchFamily="34" charset="0"/>
              <a:buChar char="•"/>
            </a:pPr>
            <a:r>
              <a:rPr lang="en-US" altLang="en-US" sz="3200" b="1" i="1" u="sng">
                <a:cs typeface="Times New Roman" panose="02020603050405020304" pitchFamily="18" charset="0"/>
              </a:rPr>
              <a:t>Elliott</a:t>
            </a:r>
            <a:r>
              <a:rPr lang="en-US" altLang="en-US" sz="3200" b="1">
                <a:cs typeface="Times New Roman" panose="02020603050405020304" pitchFamily="18" charset="0"/>
              </a:rPr>
              <a:t>: Assertion of your right to refuse [breath] testing violates the Georgia Constitution. </a:t>
            </a:r>
            <a:endParaRPr lang="en-US" altLang="en-US" sz="3200" b="1" i="1">
              <a:cs typeface="Times New Roman" panose="02020603050405020304" pitchFamily="18" charset="0"/>
            </a:endParaRPr>
          </a:p>
        </p:txBody>
      </p:sp>
      <p:sp>
        <p:nvSpPr>
          <p:cNvPr id="111621" name="Slide Number Placeholder 1">
            <a:extLst>
              <a:ext uri="{FF2B5EF4-FFF2-40B4-BE49-F238E27FC236}">
                <a16:creationId xmlns:a16="http://schemas.microsoft.com/office/drawing/2014/main" id="{8001E312-0568-867A-17EC-E4CDA9BFB07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3B08143D-010A-43D8-AB62-28EDC3BDCA2D}" type="slidenum">
              <a:rPr lang="en-US" altLang="en-US" smtClean="0">
                <a:latin typeface="Arial" panose="020B0604020202020204" pitchFamily="34" charset="0"/>
              </a:rPr>
              <a:pPr/>
              <a:t>90</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Box 5">
            <a:extLst>
              <a:ext uri="{FF2B5EF4-FFF2-40B4-BE49-F238E27FC236}">
                <a16:creationId xmlns:a16="http://schemas.microsoft.com/office/drawing/2014/main" id="{832CD742-F002-2C8D-4ACD-E30FAE2E83F8}"/>
              </a:ext>
            </a:extLst>
          </p:cNvPr>
          <p:cNvSpPr txBox="1">
            <a:spLocks noChangeArrowheads="1"/>
          </p:cNvSpPr>
          <p:nvPr/>
        </p:nvSpPr>
        <p:spPr bwMode="auto">
          <a:xfrm>
            <a:off x="1631950" y="420689"/>
            <a:ext cx="892810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a:p>
            <a:pPr algn="ctr"/>
            <a:r>
              <a:rPr lang="en-US" altLang="en-US" sz="3600" b="1">
                <a:cs typeface="Times New Roman" panose="02020603050405020304" pitchFamily="18" charset="0"/>
              </a:rPr>
              <a:t>Post-</a:t>
            </a:r>
            <a:r>
              <a:rPr lang="en-US" altLang="en-US" sz="3600" b="1" i="1">
                <a:cs typeface="Times New Roman" panose="02020603050405020304" pitchFamily="18" charset="0"/>
              </a:rPr>
              <a:t>Williams</a:t>
            </a:r>
            <a:r>
              <a:rPr lang="en-US" altLang="en-US" sz="3600" b="1">
                <a:cs typeface="Times New Roman" panose="02020603050405020304" pitchFamily="18" charset="0"/>
              </a:rPr>
              <a:t>/</a:t>
            </a:r>
            <a:r>
              <a:rPr lang="en-US" altLang="en-US" sz="3600" b="1" i="1">
                <a:cs typeface="Times New Roman" panose="02020603050405020304" pitchFamily="18" charset="0"/>
              </a:rPr>
              <a:t>Olevik</a:t>
            </a:r>
            <a:r>
              <a:rPr lang="en-US" altLang="en-US" sz="3600" b="1">
                <a:cs typeface="Times New Roman" panose="02020603050405020304" pitchFamily="18" charset="0"/>
              </a:rPr>
              <a:t>/</a:t>
            </a:r>
            <a:r>
              <a:rPr lang="en-US" altLang="en-US" sz="3600" b="1" i="1">
                <a:cs typeface="Times New Roman" panose="02020603050405020304" pitchFamily="18" charset="0"/>
              </a:rPr>
              <a:t>Elliott</a:t>
            </a:r>
          </a:p>
        </p:txBody>
      </p:sp>
      <p:sp>
        <p:nvSpPr>
          <p:cNvPr id="113667" name="Title 1">
            <a:extLst>
              <a:ext uri="{FF2B5EF4-FFF2-40B4-BE49-F238E27FC236}">
                <a16:creationId xmlns:a16="http://schemas.microsoft.com/office/drawing/2014/main" id="{4163CC89-EDF8-DF3F-782C-A23F2807DB5B}"/>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FDAFF650-722E-0037-E4BA-4F7DE12DD639}"/>
              </a:ext>
            </a:extLst>
          </p:cNvPr>
          <p:cNvSpPr txBox="1"/>
          <p:nvPr/>
        </p:nvSpPr>
        <p:spPr>
          <a:xfrm>
            <a:off x="1646238" y="1806576"/>
            <a:ext cx="9036050" cy="5078413"/>
          </a:xfrm>
          <a:prstGeom prst="rect">
            <a:avLst/>
          </a:prstGeom>
          <a:noFill/>
        </p:spPr>
        <p:txBody>
          <a:bodyPr>
            <a:spAutoFit/>
          </a:bodyPr>
          <a:lstStyle/>
          <a:p>
            <a:pPr>
              <a:defRPr/>
            </a:pPr>
            <a:r>
              <a:rPr lang="en-US" sz="2800" b="1" dirty="0">
                <a:cs typeface="Times New Roman" panose="02020603050405020304" pitchFamily="18" charset="0"/>
              </a:rPr>
              <a:t>Defense argument: do not concede that blood testing is only governed by the 4</a:t>
            </a:r>
            <a:r>
              <a:rPr lang="en-US" sz="2800" b="1" baseline="30000" dirty="0">
                <a:cs typeface="Times New Roman" panose="02020603050405020304" pitchFamily="18" charset="0"/>
              </a:rPr>
              <a:t>th</a:t>
            </a:r>
            <a:r>
              <a:rPr lang="en-US" sz="2800" b="1" dirty="0">
                <a:cs typeface="Times New Roman" panose="02020603050405020304" pitchFamily="18" charset="0"/>
              </a:rPr>
              <a:t> Amendment. </a:t>
            </a:r>
          </a:p>
          <a:p>
            <a:pPr>
              <a:defRPr/>
            </a:pPr>
            <a:r>
              <a:rPr lang="en-US" sz="800" b="1" dirty="0">
                <a:cs typeface="Times New Roman" panose="02020603050405020304" pitchFamily="18" charset="0"/>
              </a:rPr>
              <a:t> </a:t>
            </a:r>
          </a:p>
          <a:p>
            <a:pPr>
              <a:defRPr/>
            </a:pPr>
            <a:r>
              <a:rPr lang="en-US" sz="2800" b="1" dirty="0">
                <a:cs typeface="Times New Roman" panose="02020603050405020304" pitchFamily="18" charset="0"/>
              </a:rPr>
              <a:t>There are numerous acts, that are ultimately incriminating, required during the taking of blood:</a:t>
            </a:r>
          </a:p>
          <a:p>
            <a:pPr marL="800100" lvl="1" indent="-342900">
              <a:buFont typeface="+mj-lt"/>
              <a:buAutoNum type="arabicPeriod"/>
              <a:defRPr/>
            </a:pPr>
            <a:r>
              <a:rPr lang="en-US" sz="2800" dirty="0">
                <a:cs typeface="Times New Roman" panose="02020603050405020304" pitchFamily="18" charset="0"/>
              </a:rPr>
              <a:t>You must cooperate with the phlebotomist</a:t>
            </a:r>
          </a:p>
          <a:p>
            <a:pPr marL="800100" lvl="1" indent="-342900">
              <a:buFont typeface="+mj-lt"/>
              <a:buAutoNum type="arabicPeriod"/>
              <a:defRPr/>
            </a:pPr>
            <a:r>
              <a:rPr lang="en-US" sz="2800" dirty="0">
                <a:cs typeface="Times New Roman" panose="02020603050405020304" pitchFamily="18" charset="0"/>
              </a:rPr>
              <a:t>You may be required to sign a consent form</a:t>
            </a:r>
          </a:p>
          <a:p>
            <a:pPr marL="800100" lvl="1" indent="-342900">
              <a:buFont typeface="+mj-lt"/>
              <a:buAutoNum type="arabicPeriod"/>
              <a:defRPr/>
            </a:pPr>
            <a:r>
              <a:rPr lang="en-US" sz="2800" dirty="0">
                <a:cs typeface="Times New Roman" panose="02020603050405020304" pitchFamily="18" charset="0"/>
              </a:rPr>
              <a:t>You must lay your arm prone to the needle</a:t>
            </a:r>
          </a:p>
          <a:p>
            <a:pPr marL="800100" lvl="1" indent="-342900">
              <a:buFont typeface="+mj-lt"/>
              <a:buAutoNum type="arabicPeriod"/>
              <a:defRPr/>
            </a:pPr>
            <a:r>
              <a:rPr lang="en-US" sz="2800" dirty="0">
                <a:cs typeface="Times New Roman" panose="02020603050405020304" pitchFamily="18" charset="0"/>
              </a:rPr>
              <a:t>You must ball your fist to expose a vein</a:t>
            </a:r>
          </a:p>
          <a:p>
            <a:pPr marL="800100" lvl="1" indent="-342900">
              <a:buFont typeface="+mj-lt"/>
              <a:buAutoNum type="arabicPeriod"/>
              <a:defRPr/>
            </a:pPr>
            <a:r>
              <a:rPr lang="en-US" sz="2800" dirty="0">
                <a:cs typeface="Times New Roman" panose="02020603050405020304" pitchFamily="18" charset="0"/>
              </a:rPr>
              <a:t>You must refrain from movement</a:t>
            </a:r>
          </a:p>
          <a:p>
            <a:pPr lvl="1">
              <a:defRPr/>
            </a:pPr>
            <a:endParaRPr lang="en-US" sz="800" dirty="0">
              <a:cs typeface="Times New Roman" panose="02020603050405020304" pitchFamily="18" charset="0"/>
            </a:endParaRPr>
          </a:p>
          <a:p>
            <a:pPr>
              <a:defRPr/>
            </a:pPr>
            <a:r>
              <a:rPr lang="en-US" sz="2800" b="1" dirty="0">
                <a:cs typeface="Times New Roman" panose="02020603050405020304" pitchFamily="18" charset="0"/>
              </a:rPr>
              <a:t>Therefore, blood testing requires incriminating acts protected by Paragraph XVI, just like breath tests.</a:t>
            </a:r>
          </a:p>
        </p:txBody>
      </p:sp>
      <p:sp>
        <p:nvSpPr>
          <p:cNvPr id="113669" name="Slide Number Placeholder 1">
            <a:extLst>
              <a:ext uri="{FF2B5EF4-FFF2-40B4-BE49-F238E27FC236}">
                <a16:creationId xmlns:a16="http://schemas.microsoft.com/office/drawing/2014/main" id="{A1A803E5-830A-7337-9B97-D2D295BE9EE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8C6C736E-FBEB-4A1D-B5E1-40BEC45DD708}" type="slidenum">
              <a:rPr lang="en-US" altLang="en-US" smtClean="0">
                <a:latin typeface="Arial" panose="020B0604020202020204" pitchFamily="34" charset="0"/>
              </a:rPr>
              <a:pPr/>
              <a:t>91</a:t>
            </a:fld>
            <a:endParaRPr lang="en-US" altLang="en-US">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Box 5">
            <a:extLst>
              <a:ext uri="{FF2B5EF4-FFF2-40B4-BE49-F238E27FC236}">
                <a16:creationId xmlns:a16="http://schemas.microsoft.com/office/drawing/2014/main" id="{A9E8354F-433D-CC56-35C5-3D9BD279147E}"/>
              </a:ext>
            </a:extLst>
          </p:cNvPr>
          <p:cNvSpPr txBox="1">
            <a:spLocks noChangeArrowheads="1"/>
          </p:cNvSpPr>
          <p:nvPr/>
        </p:nvSpPr>
        <p:spPr bwMode="auto">
          <a:xfrm>
            <a:off x="1631950" y="387350"/>
            <a:ext cx="8928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a:p>
            <a:pPr algn="ctr"/>
            <a:r>
              <a:rPr lang="en-US" altLang="en-US" sz="3600" b="1">
                <a:cs typeface="Times New Roman" panose="02020603050405020304" pitchFamily="18" charset="0"/>
              </a:rPr>
              <a:t>Post-</a:t>
            </a:r>
            <a:r>
              <a:rPr lang="en-US" altLang="en-US" sz="3600" b="1" i="1">
                <a:cs typeface="Times New Roman" panose="02020603050405020304" pitchFamily="18" charset="0"/>
              </a:rPr>
              <a:t>Williams</a:t>
            </a:r>
            <a:r>
              <a:rPr lang="en-US" altLang="en-US" sz="3600" b="1">
                <a:cs typeface="Times New Roman" panose="02020603050405020304" pitchFamily="18" charset="0"/>
              </a:rPr>
              <a:t>/</a:t>
            </a:r>
            <a:r>
              <a:rPr lang="en-US" altLang="en-US" sz="3600" b="1" i="1">
                <a:cs typeface="Times New Roman" panose="02020603050405020304" pitchFamily="18" charset="0"/>
              </a:rPr>
              <a:t>Olevik</a:t>
            </a:r>
            <a:r>
              <a:rPr lang="en-US" altLang="en-US" sz="3600" b="1">
                <a:cs typeface="Times New Roman" panose="02020603050405020304" pitchFamily="18" charset="0"/>
              </a:rPr>
              <a:t>/</a:t>
            </a:r>
            <a:r>
              <a:rPr lang="en-US" altLang="en-US" sz="3600" b="1" i="1">
                <a:cs typeface="Times New Roman" panose="02020603050405020304" pitchFamily="18" charset="0"/>
              </a:rPr>
              <a:t>Elliott</a:t>
            </a:r>
          </a:p>
        </p:txBody>
      </p:sp>
      <p:sp>
        <p:nvSpPr>
          <p:cNvPr id="115715" name="Title 1">
            <a:extLst>
              <a:ext uri="{FF2B5EF4-FFF2-40B4-BE49-F238E27FC236}">
                <a16:creationId xmlns:a16="http://schemas.microsoft.com/office/drawing/2014/main" id="{BF77CC5E-DCDE-9EED-805E-50AB7923198B}"/>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115716" name="TextBox 2">
            <a:extLst>
              <a:ext uri="{FF2B5EF4-FFF2-40B4-BE49-F238E27FC236}">
                <a16:creationId xmlns:a16="http://schemas.microsoft.com/office/drawing/2014/main" id="{B76F5158-D3B7-52B2-76A9-6B8E3070BA4A}"/>
              </a:ext>
            </a:extLst>
          </p:cNvPr>
          <p:cNvSpPr txBox="1">
            <a:spLocks noChangeArrowheads="1"/>
          </p:cNvSpPr>
          <p:nvPr/>
        </p:nvSpPr>
        <p:spPr bwMode="auto">
          <a:xfrm>
            <a:off x="1919288" y="1981201"/>
            <a:ext cx="827405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3600" b="1">
                <a:cs typeface="Times New Roman" panose="02020603050405020304" pitchFamily="18" charset="0"/>
              </a:rPr>
              <a:t>Even if blood tests are governed by the 4</a:t>
            </a:r>
            <a:r>
              <a:rPr lang="en-US" altLang="en-US" sz="3600" b="1" baseline="30000">
                <a:cs typeface="Times New Roman" panose="02020603050405020304" pitchFamily="18" charset="0"/>
              </a:rPr>
              <a:t>th</a:t>
            </a:r>
            <a:r>
              <a:rPr lang="en-US" altLang="en-US" sz="3600" b="1">
                <a:cs typeface="Times New Roman" panose="02020603050405020304" pitchFamily="18" charset="0"/>
              </a:rPr>
              <a:t> Amendment and are simply searches:</a:t>
            </a:r>
          </a:p>
          <a:p>
            <a:r>
              <a:rPr lang="en-US" altLang="en-US" sz="3600" b="1">
                <a:cs typeface="Times New Roman" panose="02020603050405020304" pitchFamily="18" charset="0"/>
              </a:rPr>
              <a:t> </a:t>
            </a:r>
          </a:p>
          <a:p>
            <a:r>
              <a:rPr lang="en-US" altLang="en-US" sz="3600" b="1">
                <a:cs typeface="Times New Roman" panose="02020603050405020304" pitchFamily="18" charset="0"/>
              </a:rPr>
              <a:t>Established precedent holds the State cannot use a Defendant’s refusal to submit to a warrantless search against him at trial.</a:t>
            </a:r>
          </a:p>
          <a:p>
            <a:r>
              <a:rPr lang="en-US" altLang="en-US" sz="800">
                <a:cs typeface="Times New Roman" panose="02020603050405020304" pitchFamily="18" charset="0"/>
              </a:rPr>
              <a:t> </a:t>
            </a:r>
          </a:p>
        </p:txBody>
      </p:sp>
      <p:sp>
        <p:nvSpPr>
          <p:cNvPr id="115717" name="Slide Number Placeholder 1">
            <a:extLst>
              <a:ext uri="{FF2B5EF4-FFF2-40B4-BE49-F238E27FC236}">
                <a16:creationId xmlns:a16="http://schemas.microsoft.com/office/drawing/2014/main" id="{FC0CBAF7-6282-29F7-962A-DEBBD6D05DBB}"/>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2ABD9FF-58D6-44EB-B644-A2414B577364}" type="slidenum">
              <a:rPr lang="en-US" altLang="en-US" smtClean="0">
                <a:latin typeface="Arial" panose="020B0604020202020204" pitchFamily="34" charset="0"/>
              </a:rPr>
              <a:pPr/>
              <a:t>92</a:t>
            </a:fld>
            <a:endParaRPr lang="en-US" altLang="en-US">
              <a:latin typeface="Arial" panose="020B060402020202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Box 5">
            <a:extLst>
              <a:ext uri="{FF2B5EF4-FFF2-40B4-BE49-F238E27FC236}">
                <a16:creationId xmlns:a16="http://schemas.microsoft.com/office/drawing/2014/main" id="{72456E4B-74C5-A42F-6CC0-5DE05C97AC46}"/>
              </a:ext>
            </a:extLst>
          </p:cNvPr>
          <p:cNvSpPr txBox="1">
            <a:spLocks noChangeArrowheads="1"/>
          </p:cNvSpPr>
          <p:nvPr/>
        </p:nvSpPr>
        <p:spPr bwMode="auto">
          <a:xfrm>
            <a:off x="1524000" y="381000"/>
            <a:ext cx="8928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a:p>
            <a:pPr algn="ctr"/>
            <a:r>
              <a:rPr lang="en-US" altLang="en-US" sz="3600" b="1">
                <a:cs typeface="Times New Roman" panose="02020603050405020304" pitchFamily="18" charset="0"/>
              </a:rPr>
              <a:t>Post-</a:t>
            </a:r>
            <a:r>
              <a:rPr lang="en-US" altLang="en-US" sz="3600" b="1" i="1">
                <a:cs typeface="Times New Roman" panose="02020603050405020304" pitchFamily="18" charset="0"/>
              </a:rPr>
              <a:t>Williams</a:t>
            </a:r>
            <a:r>
              <a:rPr lang="en-US" altLang="en-US" sz="3600" b="1">
                <a:cs typeface="Times New Roman" panose="02020603050405020304" pitchFamily="18" charset="0"/>
              </a:rPr>
              <a:t>/</a:t>
            </a:r>
            <a:r>
              <a:rPr lang="en-US" altLang="en-US" sz="3600" b="1" i="1">
                <a:cs typeface="Times New Roman" panose="02020603050405020304" pitchFamily="18" charset="0"/>
              </a:rPr>
              <a:t>Olevik</a:t>
            </a:r>
            <a:r>
              <a:rPr lang="en-US" altLang="en-US" sz="3600" b="1">
                <a:cs typeface="Times New Roman" panose="02020603050405020304" pitchFamily="18" charset="0"/>
              </a:rPr>
              <a:t>/</a:t>
            </a:r>
            <a:r>
              <a:rPr lang="en-US" altLang="en-US" sz="3600" b="1" i="1">
                <a:cs typeface="Times New Roman" panose="02020603050405020304" pitchFamily="18" charset="0"/>
              </a:rPr>
              <a:t>Elliott</a:t>
            </a:r>
          </a:p>
        </p:txBody>
      </p:sp>
      <p:sp>
        <p:nvSpPr>
          <p:cNvPr id="117763" name="TextBox 2">
            <a:extLst>
              <a:ext uri="{FF2B5EF4-FFF2-40B4-BE49-F238E27FC236}">
                <a16:creationId xmlns:a16="http://schemas.microsoft.com/office/drawing/2014/main" id="{941C84CC-0E16-7ACE-8878-F54B10C33626}"/>
              </a:ext>
            </a:extLst>
          </p:cNvPr>
          <p:cNvSpPr txBox="1">
            <a:spLocks noChangeArrowheads="1"/>
          </p:cNvSpPr>
          <p:nvPr/>
        </p:nvSpPr>
        <p:spPr bwMode="auto">
          <a:xfrm>
            <a:off x="1689101" y="1765301"/>
            <a:ext cx="8926513"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800" b="1">
                <a:cs typeface="Times New Roman" panose="02020603050405020304" pitchFamily="18" charset="0"/>
              </a:rPr>
              <a:t>“A defendant's refusal to consent to a warrantless search of his vehicle or other property is quite a different issue. </a:t>
            </a:r>
            <a:r>
              <a:rPr lang="en-US" altLang="en-US" sz="2800" b="1" i="1">
                <a:cs typeface="Times New Roman" panose="02020603050405020304" pitchFamily="18" charset="0"/>
              </a:rPr>
              <a:t>HN2</a:t>
            </a:r>
            <a:r>
              <a:rPr lang="en-US" altLang="en-US" sz="2800" b="1">
                <a:cs typeface="Times New Roman" panose="02020603050405020304" pitchFamily="18" charset="0"/>
              </a:rPr>
              <a:t> A refusal of permission to search is analogous to the assertion of the privilege against self-incrimination. It is forbidden to "parade [a witness] in front of the jury for the sole purpose of having him invoke the Fifth Amendment. [Cit.]" </a:t>
            </a:r>
            <a:r>
              <a:rPr lang="en-US" altLang="en-US" sz="2800" b="1" i="1">
                <a:cs typeface="Times New Roman" panose="02020603050405020304" pitchFamily="18" charset="0"/>
              </a:rPr>
              <a:t>Sweat v. State</a:t>
            </a:r>
            <a:r>
              <a:rPr lang="en-US" altLang="en-US" sz="2800" b="1">
                <a:cs typeface="Times New Roman" panose="02020603050405020304" pitchFamily="18" charset="0"/>
              </a:rPr>
              <a:t>, 226 Ga. App. 88, 89 (2) (485 S.E.2d 259) (1997). By analogy, an individual should be able to invoke his Fourth Amendment rights without having his refusal used against him at trial.”</a:t>
            </a:r>
            <a:br>
              <a:rPr lang="en-US" altLang="en-US" sz="800">
                <a:cs typeface="Times New Roman" panose="02020603050405020304" pitchFamily="18" charset="0"/>
              </a:rPr>
            </a:br>
            <a:br>
              <a:rPr lang="en-US" altLang="en-US" sz="800">
                <a:cs typeface="Times New Roman" panose="02020603050405020304" pitchFamily="18" charset="0"/>
              </a:rPr>
            </a:br>
            <a:r>
              <a:rPr lang="en-US" altLang="en-US" sz="2800">
                <a:cs typeface="Times New Roman" panose="02020603050405020304" pitchFamily="18" charset="0"/>
              </a:rPr>
              <a:t>		</a:t>
            </a:r>
            <a:r>
              <a:rPr lang="en-US" altLang="en-US" sz="2800" b="1" i="1">
                <a:cs typeface="Times New Roman" panose="02020603050405020304" pitchFamily="18" charset="0"/>
              </a:rPr>
              <a:t>Mackey v. State</a:t>
            </a:r>
            <a:r>
              <a:rPr lang="en-US" altLang="en-US" sz="2800" b="1">
                <a:cs typeface="Times New Roman" panose="02020603050405020304" pitchFamily="18" charset="0"/>
              </a:rPr>
              <a:t>, 234 Ga. App. 554, 556 (1998).</a:t>
            </a:r>
          </a:p>
        </p:txBody>
      </p:sp>
      <p:sp>
        <p:nvSpPr>
          <p:cNvPr id="117764" name="Slide Number Placeholder 1">
            <a:extLst>
              <a:ext uri="{FF2B5EF4-FFF2-40B4-BE49-F238E27FC236}">
                <a16:creationId xmlns:a16="http://schemas.microsoft.com/office/drawing/2014/main" id="{CEAB7412-D731-FEDE-A5C6-609F53BC644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6168D123-18A4-47FD-AB7D-6C470B9146E3}" type="slidenum">
              <a:rPr lang="en-US" altLang="en-US" smtClean="0">
                <a:latin typeface="Arial" panose="020B0604020202020204" pitchFamily="34" charset="0"/>
              </a:rPr>
              <a:pPr/>
              <a:t>93</a:t>
            </a:fld>
            <a:endParaRPr lang="en-US" altLang="en-US">
              <a:latin typeface="Arial" panose="020B0604020202020204"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Box 5">
            <a:extLst>
              <a:ext uri="{FF2B5EF4-FFF2-40B4-BE49-F238E27FC236}">
                <a16:creationId xmlns:a16="http://schemas.microsoft.com/office/drawing/2014/main" id="{44D278A2-9C0A-B59B-9DD8-4B28173BF351}"/>
              </a:ext>
            </a:extLst>
          </p:cNvPr>
          <p:cNvSpPr txBox="1">
            <a:spLocks noChangeArrowheads="1"/>
          </p:cNvSpPr>
          <p:nvPr/>
        </p:nvSpPr>
        <p:spPr bwMode="auto">
          <a:xfrm>
            <a:off x="1641475" y="454025"/>
            <a:ext cx="8928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a:p>
            <a:pPr algn="ctr"/>
            <a:r>
              <a:rPr lang="en-US" altLang="en-US" sz="3600" b="1">
                <a:cs typeface="Times New Roman" panose="02020603050405020304" pitchFamily="18" charset="0"/>
              </a:rPr>
              <a:t>Post-</a:t>
            </a:r>
            <a:r>
              <a:rPr lang="en-US" altLang="en-US" sz="3600" b="1" i="1">
                <a:cs typeface="Times New Roman" panose="02020603050405020304" pitchFamily="18" charset="0"/>
              </a:rPr>
              <a:t>Williams</a:t>
            </a:r>
            <a:r>
              <a:rPr lang="en-US" altLang="en-US" sz="3600" b="1">
                <a:cs typeface="Times New Roman" panose="02020603050405020304" pitchFamily="18" charset="0"/>
              </a:rPr>
              <a:t>/</a:t>
            </a:r>
            <a:r>
              <a:rPr lang="en-US" altLang="en-US" sz="3600" b="1" i="1">
                <a:cs typeface="Times New Roman" panose="02020603050405020304" pitchFamily="18" charset="0"/>
              </a:rPr>
              <a:t>Olevik</a:t>
            </a:r>
            <a:r>
              <a:rPr lang="en-US" altLang="en-US" sz="3600" b="1">
                <a:cs typeface="Times New Roman" panose="02020603050405020304" pitchFamily="18" charset="0"/>
              </a:rPr>
              <a:t>/</a:t>
            </a:r>
            <a:r>
              <a:rPr lang="en-US" altLang="en-US" sz="3600" b="1" i="1">
                <a:cs typeface="Times New Roman" panose="02020603050405020304" pitchFamily="18" charset="0"/>
              </a:rPr>
              <a:t>Elliott</a:t>
            </a:r>
          </a:p>
        </p:txBody>
      </p:sp>
      <p:sp>
        <p:nvSpPr>
          <p:cNvPr id="119811" name="TextBox 2">
            <a:extLst>
              <a:ext uri="{FF2B5EF4-FFF2-40B4-BE49-F238E27FC236}">
                <a16:creationId xmlns:a16="http://schemas.microsoft.com/office/drawing/2014/main" id="{9EAEEBE2-8E46-D066-F449-45BFD196B5D6}"/>
              </a:ext>
            </a:extLst>
          </p:cNvPr>
          <p:cNvSpPr txBox="1">
            <a:spLocks noChangeArrowheads="1"/>
          </p:cNvSpPr>
          <p:nvPr/>
        </p:nvSpPr>
        <p:spPr bwMode="auto">
          <a:xfrm>
            <a:off x="1622426" y="1838326"/>
            <a:ext cx="9045575"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800" b="1">
                <a:cs typeface="Times New Roman" panose="02020603050405020304" pitchFamily="18" charset="0"/>
              </a:rPr>
              <a:t>Thus, since a person’s exercise of his/her Fourth Amendment rights are analogous to the assertion of the privilege against self-incrimination</a:t>
            </a:r>
            <a:r>
              <a:rPr lang="en-US" altLang="en-US" sz="800" b="1">
                <a:cs typeface="Times New Roman" panose="02020603050405020304" pitchFamily="18" charset="0"/>
              </a:rPr>
              <a:t> </a:t>
            </a:r>
            <a:r>
              <a:rPr lang="en-US" altLang="en-US" sz="2800" b="1" i="1">
                <a:cs typeface="Times New Roman" panose="02020603050405020304" pitchFamily="18" charset="0"/>
              </a:rPr>
              <a:t> </a:t>
            </a:r>
            <a:r>
              <a:rPr lang="en-US" altLang="en-US" sz="2800" b="1">
                <a:cs typeface="Times New Roman" panose="02020603050405020304" pitchFamily="18" charset="0"/>
              </a:rPr>
              <a:t>(</a:t>
            </a:r>
            <a:r>
              <a:rPr lang="en-US" altLang="en-US" sz="2800" b="1" i="1">
                <a:cs typeface="Times New Roman" panose="02020603050405020304" pitchFamily="18" charset="0"/>
              </a:rPr>
              <a:t>Mackey v. State</a:t>
            </a:r>
            <a:r>
              <a:rPr lang="en-US" altLang="en-US" sz="2800" b="1">
                <a:cs typeface="Times New Roman" panose="02020603050405020304" pitchFamily="18" charset="0"/>
              </a:rPr>
              <a:t>, 234 Ga. App. 554, 556 (1998).;</a:t>
            </a:r>
            <a:endParaRPr lang="en-US" altLang="en-US" sz="800" b="1">
              <a:cs typeface="Times New Roman" panose="02020603050405020304" pitchFamily="18" charset="0"/>
            </a:endParaRPr>
          </a:p>
          <a:p>
            <a:endParaRPr lang="en-US" altLang="en-US" sz="800" b="1">
              <a:cs typeface="Times New Roman" panose="02020603050405020304" pitchFamily="18" charset="0"/>
            </a:endParaRPr>
          </a:p>
          <a:p>
            <a:r>
              <a:rPr lang="en-US" altLang="en-US" sz="2800" b="1">
                <a:cs typeface="Times New Roman" panose="02020603050405020304" pitchFamily="18" charset="0"/>
              </a:rPr>
              <a:t>AND since a breath test now implicates the privilege against self-incrimination, and its refusal is inadmissible (</a:t>
            </a:r>
            <a:r>
              <a:rPr lang="en-US" altLang="en-US" sz="2800" b="1" i="1">
                <a:cs typeface="Times New Roman" panose="02020603050405020304" pitchFamily="18" charset="0"/>
              </a:rPr>
              <a:t>Elliott</a:t>
            </a:r>
            <a:r>
              <a:rPr lang="en-US" altLang="en-US" sz="2800" b="1">
                <a:cs typeface="Times New Roman" panose="02020603050405020304" pitchFamily="18" charset="0"/>
              </a:rPr>
              <a:t>);</a:t>
            </a:r>
            <a:endParaRPr lang="en-US" altLang="en-US" sz="800" b="1">
              <a:cs typeface="Times New Roman" panose="02020603050405020304" pitchFamily="18" charset="0"/>
            </a:endParaRPr>
          </a:p>
          <a:p>
            <a:endParaRPr lang="en-US" altLang="en-US" sz="800" b="1">
              <a:cs typeface="Times New Roman" panose="02020603050405020304" pitchFamily="18" charset="0"/>
            </a:endParaRPr>
          </a:p>
          <a:p>
            <a:r>
              <a:rPr lang="en-US" altLang="en-US" sz="2800" b="1">
                <a:cs typeface="Times New Roman" panose="02020603050405020304" pitchFamily="18" charset="0"/>
              </a:rPr>
              <a:t>…is there now any rationale to distinguish between the refusal to consent to a breath test and the refusal to consent to a search of a person’s blood under the Fourth Amendment?</a:t>
            </a:r>
          </a:p>
        </p:txBody>
      </p:sp>
      <p:sp>
        <p:nvSpPr>
          <p:cNvPr id="119812" name="Slide Number Placeholder 1">
            <a:extLst>
              <a:ext uri="{FF2B5EF4-FFF2-40B4-BE49-F238E27FC236}">
                <a16:creationId xmlns:a16="http://schemas.microsoft.com/office/drawing/2014/main" id="{14F7EF2D-940F-D2B2-582A-8E4323D24A9C}"/>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D0D3E607-84B5-45E2-ACCF-8FE9B5F1FAA3}" type="slidenum">
              <a:rPr lang="en-US" altLang="en-US" smtClean="0">
                <a:latin typeface="Arial" panose="020B0604020202020204" pitchFamily="34" charset="0"/>
              </a:rPr>
              <a:pPr/>
              <a:t>94</a:t>
            </a:fld>
            <a:endParaRPr lang="en-US" altLang="en-US">
              <a:latin typeface="Arial" panose="020B060402020202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Box 5">
            <a:extLst>
              <a:ext uri="{FF2B5EF4-FFF2-40B4-BE49-F238E27FC236}">
                <a16:creationId xmlns:a16="http://schemas.microsoft.com/office/drawing/2014/main" id="{21FBF7BD-4B96-8B81-6039-8A9AF6ED116F}"/>
              </a:ext>
            </a:extLst>
          </p:cNvPr>
          <p:cNvSpPr txBox="1">
            <a:spLocks noChangeArrowheads="1"/>
          </p:cNvSpPr>
          <p:nvPr/>
        </p:nvSpPr>
        <p:spPr bwMode="auto">
          <a:xfrm>
            <a:off x="1631950" y="444500"/>
            <a:ext cx="8928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Implied Consent - Blood Tests</a:t>
            </a:r>
          </a:p>
          <a:p>
            <a:pPr algn="ctr"/>
            <a:r>
              <a:rPr lang="en-US" altLang="en-US" sz="3600" b="1">
                <a:cs typeface="Times New Roman" panose="02020603050405020304" pitchFamily="18" charset="0"/>
              </a:rPr>
              <a:t>Post-</a:t>
            </a:r>
            <a:r>
              <a:rPr lang="en-US" altLang="en-US" sz="3600" b="1" i="1">
                <a:cs typeface="Times New Roman" panose="02020603050405020304" pitchFamily="18" charset="0"/>
              </a:rPr>
              <a:t>Williams</a:t>
            </a:r>
            <a:r>
              <a:rPr lang="en-US" altLang="en-US" sz="3600" b="1">
                <a:cs typeface="Times New Roman" panose="02020603050405020304" pitchFamily="18" charset="0"/>
              </a:rPr>
              <a:t>/</a:t>
            </a:r>
            <a:r>
              <a:rPr lang="en-US" altLang="en-US" sz="3600" b="1" i="1">
                <a:cs typeface="Times New Roman" panose="02020603050405020304" pitchFamily="18" charset="0"/>
              </a:rPr>
              <a:t>Olevik</a:t>
            </a:r>
            <a:r>
              <a:rPr lang="en-US" altLang="en-US" sz="3600" b="1">
                <a:cs typeface="Times New Roman" panose="02020603050405020304" pitchFamily="18" charset="0"/>
              </a:rPr>
              <a:t>/</a:t>
            </a:r>
            <a:r>
              <a:rPr lang="en-US" altLang="en-US" sz="3600" b="1" i="1">
                <a:cs typeface="Times New Roman" panose="02020603050405020304" pitchFamily="18" charset="0"/>
              </a:rPr>
              <a:t>Elliott</a:t>
            </a:r>
          </a:p>
        </p:txBody>
      </p:sp>
      <p:sp>
        <p:nvSpPr>
          <p:cNvPr id="3" name="TextBox 2">
            <a:extLst>
              <a:ext uri="{FF2B5EF4-FFF2-40B4-BE49-F238E27FC236}">
                <a16:creationId xmlns:a16="http://schemas.microsoft.com/office/drawing/2014/main" id="{3042542D-6030-A974-70F7-C55C55EF98FA}"/>
              </a:ext>
            </a:extLst>
          </p:cNvPr>
          <p:cNvSpPr txBox="1">
            <a:spLocks noChangeArrowheads="1"/>
          </p:cNvSpPr>
          <p:nvPr/>
        </p:nvSpPr>
        <p:spPr bwMode="auto">
          <a:xfrm>
            <a:off x="486137" y="1828801"/>
            <a:ext cx="11227443" cy="4524315"/>
          </a:xfrm>
          <a:prstGeom prst="rect">
            <a:avLst/>
          </a:prstGeom>
          <a:solidFill>
            <a:schemeClr val="tx1"/>
          </a:solidFill>
          <a:ln>
            <a:noFill/>
          </a:ln>
        </p:spPr>
        <p:txBody>
          <a:bodyPr wrap="squar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400" dirty="0">
                <a:solidFill>
                  <a:schemeClr val="bg1"/>
                </a:solidFill>
                <a:cs typeface="Times New Roman" panose="02020603050405020304" pitchFamily="18" charset="0"/>
              </a:rPr>
              <a:t>Why does all this matter?</a:t>
            </a:r>
          </a:p>
          <a:p>
            <a:r>
              <a:rPr lang="en-US" altLang="en-US" sz="2400" dirty="0">
                <a:solidFill>
                  <a:schemeClr val="bg1"/>
                </a:solidFill>
                <a:cs typeface="Times New Roman" panose="02020603050405020304" pitchFamily="18" charset="0"/>
              </a:rPr>
              <a:t> </a:t>
            </a:r>
          </a:p>
          <a:p>
            <a:endParaRPr lang="en-US" altLang="en-US" sz="2400" dirty="0">
              <a:solidFill>
                <a:schemeClr val="bg1"/>
              </a:solidFill>
              <a:cs typeface="Times New Roman" panose="02020603050405020304" pitchFamily="18" charset="0"/>
            </a:endParaRPr>
          </a:p>
          <a:p>
            <a:r>
              <a:rPr lang="en-US" altLang="en-US" sz="2400" dirty="0">
                <a:solidFill>
                  <a:schemeClr val="bg1"/>
                </a:solidFill>
                <a:cs typeface="Times New Roman" panose="02020603050405020304" pitchFamily="18" charset="0"/>
              </a:rPr>
              <a:t>Under the old Implied Consent Notice:  “Georgia Law requires you to submit”—</a:t>
            </a:r>
            <a:r>
              <a:rPr lang="en-US" altLang="en-US" sz="2400" i="1" dirty="0">
                <a:solidFill>
                  <a:schemeClr val="bg1"/>
                </a:solidFill>
                <a:cs typeface="Times New Roman" panose="02020603050405020304" pitchFamily="18" charset="0"/>
              </a:rPr>
              <a:t>Elliott</a:t>
            </a:r>
            <a:r>
              <a:rPr lang="en-US" altLang="en-US" sz="2400" dirty="0">
                <a:solidFill>
                  <a:schemeClr val="bg1"/>
                </a:solidFill>
                <a:cs typeface="Times New Roman" panose="02020603050405020304" pitchFamily="18" charset="0"/>
              </a:rPr>
              <a:t> and the Georgia Constitution say otherwise</a:t>
            </a:r>
          </a:p>
          <a:p>
            <a:r>
              <a:rPr lang="en-US" altLang="en-US" sz="2400" dirty="0">
                <a:solidFill>
                  <a:schemeClr val="bg1"/>
                </a:solidFill>
                <a:cs typeface="Times New Roman" panose="02020603050405020304" pitchFamily="18" charset="0"/>
              </a:rPr>
              <a:t> </a:t>
            </a:r>
          </a:p>
          <a:p>
            <a:r>
              <a:rPr lang="en-US" altLang="en-US" sz="2400" dirty="0">
                <a:solidFill>
                  <a:schemeClr val="bg1"/>
                </a:solidFill>
                <a:cs typeface="Times New Roman" panose="02020603050405020304" pitchFamily="18" charset="0"/>
              </a:rPr>
              <a:t>Under the new Implied Consent Notice: “Your refusal to submit to blood or urine testing may be offered into evidence against you at trial”—</a:t>
            </a:r>
            <a:r>
              <a:rPr lang="en-US" altLang="en-US" sz="2400" i="1" dirty="0">
                <a:solidFill>
                  <a:schemeClr val="bg1"/>
                </a:solidFill>
                <a:cs typeface="Times New Roman" panose="02020603050405020304" pitchFamily="18" charset="0"/>
              </a:rPr>
              <a:t>Mackey</a:t>
            </a:r>
            <a:r>
              <a:rPr lang="en-US" altLang="en-US" sz="2400" dirty="0">
                <a:solidFill>
                  <a:schemeClr val="bg1"/>
                </a:solidFill>
                <a:cs typeface="Times New Roman" panose="02020603050405020304" pitchFamily="18" charset="0"/>
              </a:rPr>
              <a:t> and the Georgia Constitution suggest otherwise.</a:t>
            </a:r>
          </a:p>
          <a:p>
            <a:r>
              <a:rPr lang="en-US" altLang="en-US" sz="2400" dirty="0">
                <a:solidFill>
                  <a:schemeClr val="bg1"/>
                </a:solidFill>
                <a:cs typeface="Times New Roman" panose="02020603050405020304" pitchFamily="18" charset="0"/>
              </a:rPr>
              <a:t> </a:t>
            </a:r>
          </a:p>
          <a:p>
            <a:r>
              <a:rPr lang="en-US" altLang="en-US" sz="2400" dirty="0">
                <a:solidFill>
                  <a:schemeClr val="bg1"/>
                </a:solidFill>
                <a:cs typeface="Times New Roman" panose="02020603050405020304" pitchFamily="18" charset="0"/>
              </a:rPr>
              <a:t>And if this information under the old implied consent notice, or the new is inaccurate, or misleading, then </a:t>
            </a:r>
            <a:r>
              <a:rPr lang="en-US" altLang="en-US" sz="2400" i="1" dirty="0">
                <a:solidFill>
                  <a:schemeClr val="bg1"/>
                </a:solidFill>
                <a:cs typeface="Times New Roman" panose="02020603050405020304" pitchFamily="18" charset="0"/>
              </a:rPr>
              <a:t>Deckard</a:t>
            </a:r>
            <a:r>
              <a:rPr lang="en-US" altLang="en-US" sz="2400" dirty="0">
                <a:solidFill>
                  <a:schemeClr val="bg1"/>
                </a:solidFill>
                <a:cs typeface="Times New Roman" panose="02020603050405020304" pitchFamily="18" charset="0"/>
              </a:rPr>
              <a:t>, </a:t>
            </a:r>
            <a:r>
              <a:rPr lang="en-US" altLang="en-US" sz="2400" i="1" dirty="0">
                <a:solidFill>
                  <a:schemeClr val="bg1"/>
                </a:solidFill>
                <a:cs typeface="Times New Roman" panose="02020603050405020304" pitchFamily="18" charset="0"/>
              </a:rPr>
              <a:t>Pierce</a:t>
            </a:r>
            <a:r>
              <a:rPr lang="en-US" altLang="en-US" sz="2400" dirty="0">
                <a:solidFill>
                  <a:schemeClr val="bg1"/>
                </a:solidFill>
                <a:cs typeface="Times New Roman" panose="02020603050405020304" pitchFamily="18" charset="0"/>
              </a:rPr>
              <a:t>, </a:t>
            </a:r>
            <a:r>
              <a:rPr lang="en-US" altLang="en-US" sz="2400" i="1" dirty="0">
                <a:solidFill>
                  <a:schemeClr val="bg1"/>
                </a:solidFill>
                <a:cs typeface="Times New Roman" panose="02020603050405020304" pitchFamily="18" charset="0"/>
              </a:rPr>
              <a:t>Kitchens</a:t>
            </a:r>
            <a:r>
              <a:rPr lang="en-US" altLang="en-US" sz="2400" dirty="0">
                <a:solidFill>
                  <a:schemeClr val="bg1"/>
                </a:solidFill>
                <a:cs typeface="Times New Roman" panose="02020603050405020304" pitchFamily="18" charset="0"/>
              </a:rPr>
              <a:t>, etc. demand exclusion of the test results.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Box 5">
            <a:extLst>
              <a:ext uri="{FF2B5EF4-FFF2-40B4-BE49-F238E27FC236}">
                <a16:creationId xmlns:a16="http://schemas.microsoft.com/office/drawing/2014/main" id="{CA2D1DC4-194F-AC05-D891-0736E9A05D45}"/>
              </a:ext>
            </a:extLst>
          </p:cNvPr>
          <p:cNvSpPr txBox="1">
            <a:spLocks noChangeArrowheads="1"/>
          </p:cNvSpPr>
          <p:nvPr/>
        </p:nvSpPr>
        <p:spPr bwMode="auto">
          <a:xfrm>
            <a:off x="1739900" y="642938"/>
            <a:ext cx="8928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algn="ctr"/>
            <a:r>
              <a:rPr lang="en-US" altLang="en-US" sz="4800" b="1">
                <a:cs typeface="Times New Roman" panose="02020603050405020304" pitchFamily="18" charset="0"/>
              </a:rPr>
              <a:t>Blood Tests (via warrant)</a:t>
            </a:r>
          </a:p>
        </p:txBody>
      </p:sp>
      <p:sp>
        <p:nvSpPr>
          <p:cNvPr id="123907" name="Title 1">
            <a:extLst>
              <a:ext uri="{FF2B5EF4-FFF2-40B4-BE49-F238E27FC236}">
                <a16:creationId xmlns:a16="http://schemas.microsoft.com/office/drawing/2014/main" id="{5F47F003-2DC1-AF2E-4217-897E88C32B63}"/>
              </a:ext>
            </a:extLst>
          </p:cNvPr>
          <p:cNvSpPr txBox="1">
            <a:spLocks noChangeArrowheads="1"/>
          </p:cNvSpPr>
          <p:nvPr/>
        </p:nvSpPr>
        <p:spPr bwMode="auto">
          <a:xfrm>
            <a:off x="1524000" y="1539876"/>
            <a:ext cx="9144000"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85800">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pPr eaLnBrk="1" hangingPunct="1"/>
            <a:endParaRPr lang="en-US" altLang="en-US" sz="2400">
              <a:latin typeface="Georgia" panose="02040502050405020303" pitchFamily="18" charset="0"/>
            </a:endParaRPr>
          </a:p>
        </p:txBody>
      </p:sp>
      <p:sp>
        <p:nvSpPr>
          <p:cNvPr id="3" name="TextBox 2">
            <a:extLst>
              <a:ext uri="{FF2B5EF4-FFF2-40B4-BE49-F238E27FC236}">
                <a16:creationId xmlns:a16="http://schemas.microsoft.com/office/drawing/2014/main" id="{83EE49FF-9F6E-F251-0009-0B79BBFCC41E}"/>
              </a:ext>
            </a:extLst>
          </p:cNvPr>
          <p:cNvSpPr txBox="1">
            <a:spLocks noChangeArrowheads="1"/>
          </p:cNvSpPr>
          <p:nvPr/>
        </p:nvSpPr>
        <p:spPr bwMode="auto">
          <a:xfrm>
            <a:off x="497711" y="1905000"/>
            <a:ext cx="11169569" cy="4585871"/>
          </a:xfrm>
          <a:prstGeom prst="rect">
            <a:avLst/>
          </a:prstGeom>
          <a:solidFill>
            <a:schemeClr val="tx1"/>
          </a:solidFill>
          <a:ln>
            <a:noFill/>
          </a:ln>
        </p:spPr>
        <p:txBody>
          <a:bodyPr wrap="square">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800" b="1" dirty="0">
                <a:solidFill>
                  <a:schemeClr val="bg1"/>
                </a:solidFill>
                <a:cs typeface="Times New Roman" panose="02020603050405020304" pitchFamily="18" charset="0"/>
              </a:rPr>
              <a:t>O.C.G.A. § 40-5-67.1(d)(1) permits officers to obtain search warrants for a person’s blood if there is probable cause to suspect them of DUI.</a:t>
            </a:r>
          </a:p>
          <a:p>
            <a:endParaRPr lang="en-US" altLang="en-US" sz="2800" b="1" dirty="0">
              <a:solidFill>
                <a:schemeClr val="bg1"/>
              </a:solidFill>
              <a:cs typeface="Times New Roman" panose="02020603050405020304" pitchFamily="18" charset="0"/>
            </a:endParaRPr>
          </a:p>
          <a:p>
            <a:r>
              <a:rPr lang="en-US" altLang="en-US" sz="2800" b="1" dirty="0">
                <a:solidFill>
                  <a:schemeClr val="bg1"/>
                </a:solidFill>
                <a:cs typeface="Times New Roman" panose="02020603050405020304" pitchFamily="18" charset="0"/>
              </a:rPr>
              <a:t>If a Defendant refuses </a:t>
            </a:r>
            <a:r>
              <a:rPr lang="en-US" altLang="en-US" sz="2800" b="1" u="sng" dirty="0">
                <a:solidFill>
                  <a:schemeClr val="bg1"/>
                </a:solidFill>
                <a:cs typeface="Times New Roman" panose="02020603050405020304" pitchFamily="18" charset="0"/>
              </a:rPr>
              <a:t>any</a:t>
            </a:r>
            <a:r>
              <a:rPr lang="en-US" altLang="en-US" sz="2800" b="1" dirty="0">
                <a:solidFill>
                  <a:schemeClr val="bg1"/>
                </a:solidFill>
                <a:cs typeface="Times New Roman" panose="02020603050405020304" pitchFamily="18" charset="0"/>
              </a:rPr>
              <a:t> State-administered test after being read Implied Consent, and that refusal is included in the officer’s search warrant affidavit, expect a Motion in </a:t>
            </a:r>
            <a:r>
              <a:rPr lang="en-US" altLang="en-US" sz="2800" b="1" dirty="0" err="1">
                <a:solidFill>
                  <a:schemeClr val="bg1"/>
                </a:solidFill>
                <a:cs typeface="Times New Roman" panose="02020603050405020304" pitchFamily="18" charset="0"/>
              </a:rPr>
              <a:t>Limine</a:t>
            </a:r>
            <a:r>
              <a:rPr lang="en-US" altLang="en-US" sz="2800" b="1" dirty="0">
                <a:solidFill>
                  <a:schemeClr val="bg1"/>
                </a:solidFill>
                <a:cs typeface="Times New Roman" panose="02020603050405020304" pitchFamily="18" charset="0"/>
              </a:rPr>
              <a:t>.</a:t>
            </a:r>
          </a:p>
          <a:p>
            <a:endParaRPr lang="en-US" altLang="en-US" sz="2800" b="1" dirty="0">
              <a:solidFill>
                <a:schemeClr val="bg1"/>
              </a:solidFill>
              <a:cs typeface="Times New Roman" panose="02020603050405020304" pitchFamily="18" charset="0"/>
            </a:endParaRPr>
          </a:p>
          <a:p>
            <a:r>
              <a:rPr lang="en-US" altLang="en-US" sz="2800" b="1" dirty="0">
                <a:solidFill>
                  <a:schemeClr val="bg1"/>
                </a:solidFill>
                <a:cs typeface="Times New Roman" panose="02020603050405020304" pitchFamily="18" charset="0"/>
              </a:rPr>
              <a:t>	See </a:t>
            </a:r>
            <a:r>
              <a:rPr lang="en-US" altLang="en-US" sz="2800" b="1" i="1" dirty="0">
                <a:solidFill>
                  <a:schemeClr val="bg1"/>
                </a:solidFill>
                <a:cs typeface="Times New Roman" panose="02020603050405020304" pitchFamily="18" charset="0"/>
              </a:rPr>
              <a:t>Mackey v. State</a:t>
            </a:r>
            <a:r>
              <a:rPr lang="en-US" altLang="en-US" sz="2800" b="1" dirty="0">
                <a:solidFill>
                  <a:schemeClr val="bg1"/>
                </a:solidFill>
                <a:cs typeface="Times New Roman" panose="02020603050405020304" pitchFamily="18" charset="0"/>
              </a:rPr>
              <a:t>, 234 Ga. App. 554 (1998).</a:t>
            </a:r>
          </a:p>
          <a:p>
            <a:endParaRPr lang="en-US" altLang="en-US" sz="3200" b="1" dirty="0">
              <a:solidFill>
                <a:schemeClr val="bg1"/>
              </a:solidFill>
              <a:cs typeface="Times New Roman" panose="02020603050405020304" pitchFamily="18" charset="0"/>
            </a:endParaRPr>
          </a:p>
          <a:p>
            <a:endParaRPr lang="en-US" altLang="en-US" sz="3600" i="1" dirty="0">
              <a:solidFill>
                <a:schemeClr val="bg1"/>
              </a:solidFill>
              <a:cs typeface="Times New Roman" panose="02020603050405020304" pitchFamily="18" charset="0"/>
            </a:endParaRPr>
          </a:p>
        </p:txBody>
      </p:sp>
      <p:sp>
        <p:nvSpPr>
          <p:cNvPr id="123909" name="Slide Number Placeholder 1">
            <a:extLst>
              <a:ext uri="{FF2B5EF4-FFF2-40B4-BE49-F238E27FC236}">
                <a16:creationId xmlns:a16="http://schemas.microsoft.com/office/drawing/2014/main" id="{FD987A4D-53E2-0315-5EBB-2834FCB97E8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433CFCD3-F1B3-41EE-A7ED-D4DEE07BC879}" type="slidenum">
              <a:rPr lang="en-US" altLang="en-US" smtClean="0">
                <a:latin typeface="Arial" panose="020B0604020202020204" pitchFamily="34" charset="0"/>
              </a:rPr>
              <a:pPr/>
              <a:t>96</a:t>
            </a:fld>
            <a:endParaRPr lang="en-US"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58F60B3B-4C34-DB52-E334-64BE2DB2C1E5}"/>
              </a:ext>
            </a:extLst>
          </p:cNvPr>
          <p:cNvSpPr>
            <a:spLocks noGrp="1" noChangeArrowheads="1"/>
          </p:cNvSpPr>
          <p:nvPr>
            <p:ph type="title"/>
          </p:nvPr>
        </p:nvSpPr>
        <p:spPr/>
        <p:txBody>
          <a:bodyPr/>
          <a:lstStyle/>
          <a:p>
            <a:pPr algn="ctr"/>
            <a:r>
              <a:rPr lang="en-US" altLang="en-US">
                <a:cs typeface="Times New Roman" panose="02020603050405020304" pitchFamily="18" charset="0"/>
              </a:rPr>
              <a:t>What about Urine tests?</a:t>
            </a:r>
            <a:endParaRPr lang="en-US" altLang="en-US"/>
          </a:p>
        </p:txBody>
      </p:sp>
      <p:sp>
        <p:nvSpPr>
          <p:cNvPr id="110595" name="Content Placeholder 2">
            <a:extLst>
              <a:ext uri="{FF2B5EF4-FFF2-40B4-BE49-F238E27FC236}">
                <a16:creationId xmlns:a16="http://schemas.microsoft.com/office/drawing/2014/main" id="{A7196FEA-9467-45D6-6D83-462764B675F5}"/>
              </a:ext>
            </a:extLst>
          </p:cNvPr>
          <p:cNvSpPr>
            <a:spLocks noGrp="1" noChangeArrowheads="1"/>
          </p:cNvSpPr>
          <p:nvPr>
            <p:ph idx="1"/>
          </p:nvPr>
        </p:nvSpPr>
        <p:spPr>
          <a:xfrm>
            <a:off x="1676400" y="1828801"/>
            <a:ext cx="8915400" cy="4302125"/>
          </a:xfrm>
          <a:solidFill>
            <a:schemeClr val="tx1"/>
          </a:solidFill>
        </p:spPr>
        <p:txBody>
          <a:bodyPr/>
          <a:lstStyle/>
          <a:p>
            <a:pPr marL="0" indent="0" algn="ctr">
              <a:buNone/>
              <a:defRPr/>
            </a:pPr>
            <a:endParaRPr lang="en-US" altLang="en-US" sz="4800" dirty="0">
              <a:solidFill>
                <a:schemeClr val="bg1"/>
              </a:solidFill>
            </a:endParaRPr>
          </a:p>
          <a:p>
            <a:pPr marL="0" indent="0" algn="ctr">
              <a:buNone/>
              <a:defRPr/>
            </a:pPr>
            <a:r>
              <a:rPr lang="en-US" altLang="en-US" sz="4000" b="1" dirty="0">
                <a:solidFill>
                  <a:schemeClr val="bg1"/>
                </a:solidFill>
                <a:ea typeface="Calibri" panose="020F0502020204030204" pitchFamily="34" charset="0"/>
                <a:cs typeface="Times New Roman" panose="02020603050405020304" pitchFamily="18" charset="0"/>
              </a:rPr>
              <a:t>State v. </a:t>
            </a:r>
            <a:r>
              <a:rPr lang="en-US" altLang="en-US" sz="4000" b="1" dirty="0" err="1">
                <a:solidFill>
                  <a:schemeClr val="bg1"/>
                </a:solidFill>
                <a:ea typeface="Calibri" panose="020F0502020204030204" pitchFamily="34" charset="0"/>
                <a:cs typeface="Times New Roman" panose="02020603050405020304" pitchFamily="18" charset="0"/>
              </a:rPr>
              <a:t>Awad</a:t>
            </a:r>
            <a:r>
              <a:rPr lang="en-US" altLang="en-US" sz="4000" dirty="0">
                <a:solidFill>
                  <a:schemeClr val="bg1"/>
                </a:solidFill>
                <a:ea typeface="Calibri" panose="020F0502020204030204" pitchFamily="34" charset="0"/>
                <a:cs typeface="Times New Roman" panose="02020603050405020304" pitchFamily="18" charset="0"/>
              </a:rPr>
              <a:t>, 357 Ga. App. 255 (2020)</a:t>
            </a:r>
          </a:p>
          <a:p>
            <a:pPr marL="0" indent="0">
              <a:buNone/>
              <a:defRPr/>
            </a:pPr>
            <a:r>
              <a:rPr lang="en-US" sz="2400" dirty="0">
                <a:solidFill>
                  <a:schemeClr val="bg1"/>
                </a:solidFill>
              </a:rPr>
              <a:t>   &amp;</a:t>
            </a:r>
          </a:p>
          <a:p>
            <a:pPr marL="0" indent="0">
              <a:buNone/>
              <a:defRPr/>
            </a:pPr>
            <a:r>
              <a:rPr lang="en-US" sz="4000" b="1" dirty="0" err="1">
                <a:solidFill>
                  <a:schemeClr val="bg1"/>
                </a:solidFill>
                <a:cs typeface="Aharoni" panose="020B0604020202020204" pitchFamily="2" charset="-79"/>
              </a:rPr>
              <a:t>Awad</a:t>
            </a:r>
            <a:r>
              <a:rPr lang="en-US" sz="4000" b="1" dirty="0">
                <a:solidFill>
                  <a:schemeClr val="bg1"/>
                </a:solidFill>
                <a:cs typeface="Aharoni" panose="020B0604020202020204" pitchFamily="2" charset="-79"/>
              </a:rPr>
              <a:t> v. State, </a:t>
            </a:r>
            <a:r>
              <a:rPr lang="en-US" sz="4000" dirty="0">
                <a:solidFill>
                  <a:schemeClr val="bg1"/>
                </a:solidFill>
                <a:cs typeface="Aharoni" panose="020B0604020202020204" pitchFamily="2" charset="-79"/>
              </a:rPr>
              <a:t>313 Ga. 99 (2022)</a:t>
            </a:r>
            <a:endParaRPr lang="en-US" altLang="en-US" sz="4000" dirty="0">
              <a:solidFill>
                <a:schemeClr val="bg1"/>
              </a:solidFill>
              <a:ea typeface="Calibri" panose="020F0502020204030204" pitchFamily="34" charset="0"/>
              <a:cs typeface="Times New Roman" panose="02020603050405020304" pitchFamily="18" charset="0"/>
            </a:endParaRPr>
          </a:p>
        </p:txBody>
      </p:sp>
      <p:sp>
        <p:nvSpPr>
          <p:cNvPr id="125956" name="Slide Number Placeholder 3">
            <a:extLst>
              <a:ext uri="{FF2B5EF4-FFF2-40B4-BE49-F238E27FC236}">
                <a16:creationId xmlns:a16="http://schemas.microsoft.com/office/drawing/2014/main" id="{8C4D5D8B-37BD-B393-1514-D3E3B002E810}"/>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BCE15D48-A1BD-4873-A305-6F865BB47B72}" type="slidenum">
              <a:rPr lang="en-US" altLang="en-US" smtClean="0">
                <a:latin typeface="Arial" panose="020B0604020202020204" pitchFamily="34" charset="0"/>
              </a:rPr>
              <a:pPr/>
              <a:t>97</a:t>
            </a:fld>
            <a:endParaRPr lang="en-US" altLang="en-US">
              <a:latin typeface="Arial" panose="020B06040202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3">
            <a:extLst>
              <a:ext uri="{FF2B5EF4-FFF2-40B4-BE49-F238E27FC236}">
                <a16:creationId xmlns:a16="http://schemas.microsoft.com/office/drawing/2014/main" id="{33B38E56-E8A2-CE52-4A40-A8A573C7869B}"/>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3FFC4A10-50C1-4B8C-BA7F-53F1CE02FF7B}" type="slidenum">
              <a:rPr lang="en-US" altLang="en-US" sz="2400">
                <a:latin typeface="Arial" panose="020B0604020202020204" pitchFamily="34" charset="0"/>
              </a:rPr>
              <a:pPr/>
              <a:t>98</a:t>
            </a:fld>
            <a:endParaRPr lang="en-US" altLang="en-US" sz="2400">
              <a:latin typeface="Arial" panose="020B0604020202020204" pitchFamily="34" charset="0"/>
            </a:endParaRPr>
          </a:p>
        </p:txBody>
      </p:sp>
      <p:sp>
        <p:nvSpPr>
          <p:cNvPr id="126979" name="Title 1">
            <a:extLst>
              <a:ext uri="{FF2B5EF4-FFF2-40B4-BE49-F238E27FC236}">
                <a16:creationId xmlns:a16="http://schemas.microsoft.com/office/drawing/2014/main" id="{5AAE9FB3-3AEC-9F40-C73A-7C7F37572756}"/>
              </a:ext>
            </a:extLst>
          </p:cNvPr>
          <p:cNvSpPr>
            <a:spLocks noGrp="1" noChangeArrowheads="1"/>
          </p:cNvSpPr>
          <p:nvPr>
            <p:ph type="title" idx="4294967295"/>
          </p:nvPr>
        </p:nvSpPr>
        <p:spPr>
          <a:xfrm>
            <a:off x="1676400" y="533400"/>
            <a:ext cx="8763000" cy="1143000"/>
          </a:xfrm>
        </p:spPr>
        <p:txBody>
          <a:bodyPr/>
          <a:lstStyle/>
          <a:p>
            <a:pPr algn="ctr"/>
            <a:r>
              <a:rPr lang="en-US" altLang="en-US" sz="3200" b="1">
                <a:ea typeface="Calibri" panose="020F0502020204030204" pitchFamily="34" charset="0"/>
                <a:cs typeface="Times New Roman" panose="02020603050405020304" pitchFamily="18" charset="0"/>
              </a:rPr>
              <a:t>State v. Awad</a:t>
            </a:r>
            <a:r>
              <a:rPr lang="en-US" altLang="en-US" sz="3200">
                <a:ea typeface="Calibri" panose="020F0502020204030204" pitchFamily="34" charset="0"/>
                <a:cs typeface="Times New Roman" panose="02020603050405020304" pitchFamily="18" charset="0"/>
              </a:rPr>
              <a:t>, 357 Ga. App. 255 (2020).</a:t>
            </a:r>
          </a:p>
        </p:txBody>
      </p:sp>
      <p:sp>
        <p:nvSpPr>
          <p:cNvPr id="126980" name="Rectangle 4">
            <a:extLst>
              <a:ext uri="{FF2B5EF4-FFF2-40B4-BE49-F238E27FC236}">
                <a16:creationId xmlns:a16="http://schemas.microsoft.com/office/drawing/2014/main" id="{324B5AD9-E20A-4970-0A46-2A55EEB8F714}"/>
              </a:ext>
            </a:extLst>
          </p:cNvPr>
          <p:cNvSpPr>
            <a:spLocks noChangeArrowheads="1"/>
          </p:cNvSpPr>
          <p:nvPr/>
        </p:nvSpPr>
        <p:spPr bwMode="auto">
          <a:xfrm>
            <a:off x="1676400" y="1982788"/>
            <a:ext cx="8915400" cy="4094162"/>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600" dirty="0">
                <a:solidFill>
                  <a:schemeClr val="bg1"/>
                </a:solidFill>
                <a:ea typeface="Calibri" panose="020F0502020204030204" pitchFamily="34" charset="0"/>
                <a:cs typeface="Times New Roman" panose="02020603050405020304" pitchFamily="18" charset="0"/>
              </a:rPr>
              <a:t> “[E]</a:t>
            </a:r>
            <a:r>
              <a:rPr lang="en-US" altLang="en-US" sz="2600" dirty="0" err="1">
                <a:solidFill>
                  <a:schemeClr val="bg1"/>
                </a:solidFill>
                <a:ea typeface="Calibri" panose="020F0502020204030204" pitchFamily="34" charset="0"/>
                <a:cs typeface="Times New Roman" panose="02020603050405020304" pitchFamily="18" charset="0"/>
              </a:rPr>
              <a:t>ven</a:t>
            </a:r>
            <a:r>
              <a:rPr lang="en-US" altLang="en-US" sz="2600" dirty="0">
                <a:solidFill>
                  <a:schemeClr val="bg1"/>
                </a:solidFill>
                <a:ea typeface="Calibri" panose="020F0502020204030204" pitchFamily="34" charset="0"/>
                <a:cs typeface="Times New Roman" panose="02020603050405020304" pitchFamily="18" charset="0"/>
              </a:rPr>
              <a:t> though </a:t>
            </a:r>
            <a:r>
              <a:rPr lang="en-US" altLang="en-US" sz="2600" i="1" dirty="0" err="1">
                <a:solidFill>
                  <a:schemeClr val="bg1"/>
                </a:solidFill>
                <a:ea typeface="Calibri" panose="020F0502020204030204" pitchFamily="34" charset="0"/>
                <a:cs typeface="Times New Roman" panose="02020603050405020304" pitchFamily="18" charset="0"/>
              </a:rPr>
              <a:t>Olevik</a:t>
            </a:r>
            <a:r>
              <a:rPr lang="en-US" altLang="en-US" sz="2600" dirty="0">
                <a:solidFill>
                  <a:schemeClr val="bg1"/>
                </a:solidFill>
                <a:ea typeface="Calibri" panose="020F0502020204030204" pitchFamily="34" charset="0"/>
                <a:cs typeface="Times New Roman" panose="02020603050405020304" pitchFamily="18" charset="0"/>
              </a:rPr>
              <a:t> held that ‘submitting to a breath test implicates a person's right against compelled self-incrimination under the Georgia Constitution,’ and that “Georgians do have a constitutional right to refuse to consent to warrantless blood tests, absent some other exception to the warrant requirement,” see </a:t>
            </a:r>
            <a:r>
              <a:rPr lang="en-US" altLang="en-US" sz="2600" i="1" dirty="0" err="1">
                <a:solidFill>
                  <a:srgbClr val="58C1BA"/>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Olevik</a:t>
            </a:r>
            <a:r>
              <a:rPr lang="en-US" altLang="en-US" sz="2600" dirty="0">
                <a:solidFill>
                  <a:schemeClr val="bg1"/>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302 Ga. at 229, 233</a:t>
            </a:r>
            <a:r>
              <a:rPr lang="en-US" altLang="en-US" sz="2600" dirty="0">
                <a:solidFill>
                  <a:schemeClr val="bg1"/>
                </a:solidFill>
                <a:ea typeface="Calibri" panose="020F0502020204030204" pitchFamily="34" charset="0"/>
                <a:cs typeface="Times New Roman" panose="02020603050405020304" pitchFamily="18" charset="0"/>
              </a:rPr>
              <a:t>, the same court made clear that the holdings of </a:t>
            </a:r>
            <a:r>
              <a:rPr lang="en-US" altLang="en-US" sz="2600" i="1" dirty="0" err="1">
                <a:solidFill>
                  <a:schemeClr val="bg1"/>
                </a:solidFill>
                <a:ea typeface="Calibri" panose="020F0502020204030204" pitchFamily="34" charset="0"/>
                <a:cs typeface="Times New Roman" panose="02020603050405020304" pitchFamily="18" charset="0"/>
              </a:rPr>
              <a:t>Olevik</a:t>
            </a:r>
            <a:r>
              <a:rPr lang="en-US" altLang="en-US" sz="2600" dirty="0">
                <a:solidFill>
                  <a:schemeClr val="bg1"/>
                </a:solidFill>
                <a:ea typeface="Calibri" panose="020F0502020204030204" pitchFamily="34" charset="0"/>
                <a:cs typeface="Times New Roman" panose="02020603050405020304" pitchFamily="18" charset="0"/>
              </a:rPr>
              <a:t> and </a:t>
            </a:r>
            <a:r>
              <a:rPr lang="en-US" altLang="en-US" sz="2600" i="1" dirty="0">
                <a:solidFill>
                  <a:schemeClr val="bg1"/>
                </a:solidFill>
                <a:ea typeface="Calibri" panose="020F0502020204030204" pitchFamily="34" charset="0"/>
                <a:cs typeface="Times New Roman" panose="02020603050405020304" pitchFamily="18" charset="0"/>
              </a:rPr>
              <a:t>Elliott</a:t>
            </a:r>
            <a:r>
              <a:rPr lang="en-US" altLang="en-US" sz="2600" dirty="0">
                <a:solidFill>
                  <a:schemeClr val="bg1"/>
                </a:solidFill>
                <a:ea typeface="Calibri" panose="020F0502020204030204" pitchFamily="34" charset="0"/>
                <a:cs typeface="Times New Roman" panose="02020603050405020304" pitchFamily="18" charset="0"/>
              </a:rPr>
              <a:t> are limited to chemical tests of a driver's breath. See </a:t>
            </a:r>
            <a:r>
              <a:rPr lang="en-US" altLang="en-US" sz="2600" i="1" dirty="0">
                <a:solidFill>
                  <a:srgbClr val="58C1BA"/>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Elliott</a:t>
            </a:r>
            <a:r>
              <a:rPr lang="en-US" altLang="en-US" sz="2600" dirty="0">
                <a:solidFill>
                  <a:schemeClr val="bg1"/>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305 Ga. at 223 (IV) (E), n.30</a:t>
            </a:r>
            <a:r>
              <a:rPr lang="en-US" altLang="en-US" sz="2600" dirty="0">
                <a:solidFill>
                  <a:schemeClr val="bg1"/>
                </a:solidFill>
                <a:ea typeface="Calibri" panose="020F0502020204030204" pitchFamily="34" charset="0"/>
                <a:cs typeface="Times New Roman" panose="02020603050405020304" pitchFamily="18" charset="0"/>
              </a:rPr>
              <a:t>; </a:t>
            </a:r>
            <a:r>
              <a:rPr lang="en-US" altLang="en-US" sz="2600" i="1" dirty="0" err="1">
                <a:solidFill>
                  <a:srgbClr val="58C1BA"/>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Olevik</a:t>
            </a:r>
            <a:r>
              <a:rPr lang="en-US" altLang="en-US" sz="2600" dirty="0">
                <a:solidFill>
                  <a:schemeClr val="bg1"/>
                </a:solidFill>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302 Ga. at 232 (2) (a), n.2</a:t>
            </a:r>
            <a:r>
              <a:rPr lang="en-US" altLang="en-US" sz="2600" dirty="0">
                <a:solidFill>
                  <a:schemeClr val="bg1"/>
                </a:solidFill>
                <a:ea typeface="Calibri" panose="020F0502020204030204" pitchFamily="34" charset="0"/>
                <a:cs typeface="Times New Roman" panose="02020603050405020304" pitchFamily="18" charset="0"/>
              </a:rPr>
              <a:t>; see also  (Boggs, J., concurring).  </a:t>
            </a:r>
            <a:endParaRPr lang="en-US" altLang="en-US" sz="2600" dirty="0">
              <a:solidFill>
                <a:schemeClr val="bg1"/>
              </a:solidFill>
              <a:ea typeface="ヒラギノ角ゴ Pro W3"/>
              <a:cs typeface="Times New Roman" panose="02020603050405020304"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3">
            <a:extLst>
              <a:ext uri="{FF2B5EF4-FFF2-40B4-BE49-F238E27FC236}">
                <a16:creationId xmlns:a16="http://schemas.microsoft.com/office/drawing/2014/main" id="{A65B0F05-4F4D-21A7-8750-CC8A5321A038}"/>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EF973F1-A8D4-4F00-9A88-3061B6163C4F}" type="slidenum">
              <a:rPr lang="en-US" altLang="en-US" sz="2400">
                <a:latin typeface="Arial" panose="020B0604020202020204" pitchFamily="34" charset="0"/>
              </a:rPr>
              <a:pPr/>
              <a:t>99</a:t>
            </a:fld>
            <a:endParaRPr lang="en-US" altLang="en-US" sz="2400">
              <a:latin typeface="Arial" panose="020B0604020202020204" pitchFamily="34" charset="0"/>
            </a:endParaRPr>
          </a:p>
        </p:txBody>
      </p:sp>
      <p:sp>
        <p:nvSpPr>
          <p:cNvPr id="128003" name="Title 1">
            <a:extLst>
              <a:ext uri="{FF2B5EF4-FFF2-40B4-BE49-F238E27FC236}">
                <a16:creationId xmlns:a16="http://schemas.microsoft.com/office/drawing/2014/main" id="{0C40CEF7-B70F-E0A0-52FC-29C8DF59B815}"/>
              </a:ext>
            </a:extLst>
          </p:cNvPr>
          <p:cNvSpPr>
            <a:spLocks noGrp="1" noChangeArrowheads="1"/>
          </p:cNvSpPr>
          <p:nvPr>
            <p:ph type="title" idx="4294967295"/>
          </p:nvPr>
        </p:nvSpPr>
        <p:spPr>
          <a:xfrm>
            <a:off x="1676400" y="533400"/>
            <a:ext cx="8763000" cy="1143000"/>
          </a:xfrm>
        </p:spPr>
        <p:txBody>
          <a:bodyPr/>
          <a:lstStyle/>
          <a:p>
            <a:pPr algn="ctr"/>
            <a:r>
              <a:rPr lang="en-US" altLang="en-US" sz="3200" b="1">
                <a:ea typeface="Calibri" panose="020F0502020204030204" pitchFamily="34" charset="0"/>
                <a:cs typeface="Times New Roman" panose="02020603050405020304" pitchFamily="18" charset="0"/>
              </a:rPr>
              <a:t>State v. Awad</a:t>
            </a:r>
            <a:r>
              <a:rPr lang="en-US" altLang="en-US" sz="3200">
                <a:ea typeface="Calibri" panose="020F0502020204030204" pitchFamily="34" charset="0"/>
                <a:cs typeface="Times New Roman" panose="02020603050405020304" pitchFamily="18" charset="0"/>
              </a:rPr>
              <a:t>, 313 Ga. 99 (2022).</a:t>
            </a:r>
          </a:p>
        </p:txBody>
      </p:sp>
      <p:sp>
        <p:nvSpPr>
          <p:cNvPr id="128004" name="Rectangle 4">
            <a:extLst>
              <a:ext uri="{FF2B5EF4-FFF2-40B4-BE49-F238E27FC236}">
                <a16:creationId xmlns:a16="http://schemas.microsoft.com/office/drawing/2014/main" id="{803009CD-440A-6299-58EA-9488919FBF63}"/>
              </a:ext>
            </a:extLst>
          </p:cNvPr>
          <p:cNvSpPr>
            <a:spLocks noChangeArrowheads="1"/>
          </p:cNvSpPr>
          <p:nvPr/>
        </p:nvSpPr>
        <p:spPr bwMode="auto">
          <a:xfrm>
            <a:off x="1676400" y="1982789"/>
            <a:ext cx="8915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600">
                <a:ea typeface="Calibri" panose="020F0502020204030204" pitchFamily="34" charset="0"/>
                <a:cs typeface="Times New Roman" panose="02020603050405020304" pitchFamily="18" charset="0"/>
              </a:rPr>
              <a:t> </a:t>
            </a:r>
            <a:endParaRPr lang="en-US" altLang="en-US" sz="2600">
              <a:ea typeface="ヒラギノ角ゴ Pro W3"/>
              <a:cs typeface="Times New Roman" panose="02020603050405020304" pitchFamily="18" charset="0"/>
            </a:endParaRPr>
          </a:p>
        </p:txBody>
      </p:sp>
      <p:sp>
        <p:nvSpPr>
          <p:cNvPr id="128005" name="TextBox 5">
            <a:extLst>
              <a:ext uri="{FF2B5EF4-FFF2-40B4-BE49-F238E27FC236}">
                <a16:creationId xmlns:a16="http://schemas.microsoft.com/office/drawing/2014/main" id="{C02DFD7F-AD7A-3258-44B0-CD276130882D}"/>
              </a:ext>
            </a:extLst>
          </p:cNvPr>
          <p:cNvSpPr txBox="1">
            <a:spLocks noChangeArrowheads="1"/>
          </p:cNvSpPr>
          <p:nvPr/>
        </p:nvSpPr>
        <p:spPr bwMode="auto">
          <a:xfrm>
            <a:off x="1981200" y="1982789"/>
            <a:ext cx="7848600" cy="3540125"/>
          </a:xfrm>
          <a:prstGeom prst="rect">
            <a:avLst/>
          </a:prstGeom>
          <a:solidFill>
            <a:schemeClr val="tx1"/>
          </a:solidFill>
          <a:ln>
            <a:noFill/>
          </a:ln>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800" dirty="0">
                <a:solidFill>
                  <a:schemeClr val="bg1"/>
                </a:solidFill>
              </a:rPr>
              <a:t>“right against compelled self-incrimination requires a trial court to grant a motion to suppress incriminating results from a state-administered chemical test for driving under the influence unless the state proves that (1) the defendant was not required to perform an act to generate the test sample, or (2) the defendant was not compelled to submit to the test.” Ga. Const. art. 1, § 1 para. 16.</a:t>
            </a:r>
          </a:p>
        </p:txBody>
      </p:sp>
    </p:spTree>
  </p:cSld>
  <p:clrMapOvr>
    <a:masterClrMapping/>
  </p:clrMapOvr>
  <p:transition spd="med">
    <p:pull dir="rd"/>
    <p:sndAc>
      <p:stSnd>
        <p:snd r:embed="rId2" name="whoosh.wav"/>
      </p:stSnd>
    </p:sndAc>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3">
            <a:extLst>
              <a:ext uri="{FF2B5EF4-FFF2-40B4-BE49-F238E27FC236}">
                <a16:creationId xmlns:a16="http://schemas.microsoft.com/office/drawing/2014/main" id="{D8351003-04A2-21EE-57FE-03FF0FA22B7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7BC33C4E-F69C-43CD-8081-0E080A945182}" type="slidenum">
              <a:rPr lang="en-US" altLang="en-US" sz="2400">
                <a:latin typeface="Arial" panose="020B0604020202020204" pitchFamily="34" charset="0"/>
              </a:rPr>
              <a:pPr/>
              <a:t>100</a:t>
            </a:fld>
            <a:endParaRPr lang="en-US" altLang="en-US" sz="2400">
              <a:latin typeface="Arial" panose="020B0604020202020204" pitchFamily="34" charset="0"/>
            </a:endParaRPr>
          </a:p>
        </p:txBody>
      </p:sp>
      <p:sp>
        <p:nvSpPr>
          <p:cNvPr id="129027" name="Title 1">
            <a:extLst>
              <a:ext uri="{FF2B5EF4-FFF2-40B4-BE49-F238E27FC236}">
                <a16:creationId xmlns:a16="http://schemas.microsoft.com/office/drawing/2014/main" id="{1482134D-11E7-B91B-6C9A-51478CC91FE8}"/>
              </a:ext>
            </a:extLst>
          </p:cNvPr>
          <p:cNvSpPr>
            <a:spLocks noGrp="1" noChangeArrowheads="1"/>
          </p:cNvSpPr>
          <p:nvPr>
            <p:ph type="title" idx="4294967295"/>
          </p:nvPr>
        </p:nvSpPr>
        <p:spPr>
          <a:xfrm>
            <a:off x="1676400" y="533400"/>
            <a:ext cx="8763000" cy="1143000"/>
          </a:xfrm>
        </p:spPr>
        <p:txBody>
          <a:bodyPr/>
          <a:lstStyle/>
          <a:p>
            <a:pPr algn="ctr"/>
            <a:r>
              <a:rPr lang="en-US" altLang="en-US" sz="3200" b="1">
                <a:ea typeface="Calibri" panose="020F0502020204030204" pitchFamily="34" charset="0"/>
                <a:cs typeface="Times New Roman" panose="02020603050405020304" pitchFamily="18" charset="0"/>
              </a:rPr>
              <a:t>State v. Awad</a:t>
            </a:r>
            <a:r>
              <a:rPr lang="en-US" altLang="en-US" sz="3200">
                <a:ea typeface="Calibri" panose="020F0502020204030204" pitchFamily="34" charset="0"/>
                <a:cs typeface="Times New Roman" panose="02020603050405020304" pitchFamily="18" charset="0"/>
              </a:rPr>
              <a:t>, 313 Ga. 99 (2022).</a:t>
            </a:r>
          </a:p>
        </p:txBody>
      </p:sp>
      <p:sp>
        <p:nvSpPr>
          <p:cNvPr id="129028" name="Rectangle 4">
            <a:extLst>
              <a:ext uri="{FF2B5EF4-FFF2-40B4-BE49-F238E27FC236}">
                <a16:creationId xmlns:a16="http://schemas.microsoft.com/office/drawing/2014/main" id="{778FB68C-4793-6716-E378-65349F071BFC}"/>
              </a:ext>
            </a:extLst>
          </p:cNvPr>
          <p:cNvSpPr>
            <a:spLocks noChangeArrowheads="1"/>
          </p:cNvSpPr>
          <p:nvPr/>
        </p:nvSpPr>
        <p:spPr bwMode="auto">
          <a:xfrm>
            <a:off x="1676400" y="1982789"/>
            <a:ext cx="8915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600">
                <a:ea typeface="Calibri" panose="020F0502020204030204" pitchFamily="34" charset="0"/>
                <a:cs typeface="Times New Roman" panose="02020603050405020304" pitchFamily="18" charset="0"/>
              </a:rPr>
              <a:t> </a:t>
            </a:r>
            <a:endParaRPr lang="en-US" altLang="en-US" sz="2600">
              <a:ea typeface="ヒラギノ角ゴ Pro W3"/>
              <a:cs typeface="Times New Roman" panose="02020603050405020304" pitchFamily="18" charset="0"/>
            </a:endParaRPr>
          </a:p>
        </p:txBody>
      </p:sp>
      <p:sp>
        <p:nvSpPr>
          <p:cNvPr id="6" name="TextBox 5">
            <a:extLst>
              <a:ext uri="{FF2B5EF4-FFF2-40B4-BE49-F238E27FC236}">
                <a16:creationId xmlns:a16="http://schemas.microsoft.com/office/drawing/2014/main" id="{6320A094-F165-8746-0A79-C612EEFF5F99}"/>
              </a:ext>
            </a:extLst>
          </p:cNvPr>
          <p:cNvSpPr txBox="1"/>
          <p:nvPr/>
        </p:nvSpPr>
        <p:spPr>
          <a:xfrm>
            <a:off x="1981200" y="1982788"/>
            <a:ext cx="7848600" cy="4093428"/>
          </a:xfrm>
          <a:prstGeom prst="rect">
            <a:avLst/>
          </a:prstGeom>
          <a:solidFill>
            <a:schemeClr val="tx1"/>
          </a:solidFill>
        </p:spPr>
        <p:txBody>
          <a:bodyPr>
            <a:spAutoFit/>
          </a:bodyPr>
          <a:lstStyle/>
          <a:p>
            <a:pPr>
              <a:defRPr/>
            </a:pPr>
            <a:r>
              <a:rPr lang="en-US" sz="2400" dirty="0">
                <a:solidFill>
                  <a:schemeClr val="bg1"/>
                </a:solidFill>
              </a:rPr>
              <a:t>“right against compelled self-incrimination requires a trial court to grant a motion to suppress incriminating results from a state-administered chemical test for driving under the influence unless the state proves that (1) the defendant was not required to perform an act to generate the test sample, or (2) the defendant was not compelled to submit to the test.” Ga. Const. art. 1, § 1 para. 16.</a:t>
            </a:r>
          </a:p>
          <a:p>
            <a:pPr>
              <a:defRPr/>
            </a:pPr>
            <a:endParaRPr lang="en-US" dirty="0">
              <a:solidFill>
                <a:schemeClr val="bg1"/>
              </a:solidFill>
            </a:endParaRPr>
          </a:p>
          <a:p>
            <a:pPr>
              <a:defRPr/>
            </a:pPr>
            <a:endParaRPr lang="en-US" dirty="0">
              <a:solidFill>
                <a:schemeClr val="bg1"/>
              </a:solidFill>
            </a:endParaRPr>
          </a:p>
          <a:p>
            <a:pPr>
              <a:defRPr/>
            </a:pPr>
            <a:r>
              <a:rPr lang="en-US" sz="3200" dirty="0">
                <a:solidFill>
                  <a:schemeClr val="bg1"/>
                </a:solidFill>
                <a:highlight>
                  <a:srgbClr val="FFFF00"/>
                </a:highlight>
              </a:rPr>
              <a:t>REFUSAL?</a:t>
            </a:r>
          </a:p>
        </p:txBody>
      </p:sp>
    </p:spTree>
  </p:cSld>
  <p:clrMapOvr>
    <a:masterClrMapping/>
  </p:clrMapOvr>
  <p:transition spd="med">
    <p:pull dir="rd"/>
    <p:sndAc>
      <p:stSnd>
        <p:snd r:embed="rId2" name="whoosh.wav"/>
      </p:stSnd>
    </p:sndAc>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3">
            <a:extLst>
              <a:ext uri="{FF2B5EF4-FFF2-40B4-BE49-F238E27FC236}">
                <a16:creationId xmlns:a16="http://schemas.microsoft.com/office/drawing/2014/main" id="{0540B600-C2FD-7E48-49AC-8AF9A5EF0031}"/>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fld id="{29FD64F8-1852-493C-A9AB-CC6EADBC2DBB}" type="slidenum">
              <a:rPr lang="en-US" altLang="en-US" sz="2400">
                <a:latin typeface="Arial" panose="020B0604020202020204" pitchFamily="34" charset="0"/>
              </a:rPr>
              <a:pPr/>
              <a:t>101</a:t>
            </a:fld>
            <a:endParaRPr lang="en-US" altLang="en-US" sz="2400">
              <a:latin typeface="Arial" panose="020B0604020202020204" pitchFamily="34" charset="0"/>
            </a:endParaRPr>
          </a:p>
        </p:txBody>
      </p:sp>
      <p:sp>
        <p:nvSpPr>
          <p:cNvPr id="130051" name="Title 1">
            <a:extLst>
              <a:ext uri="{FF2B5EF4-FFF2-40B4-BE49-F238E27FC236}">
                <a16:creationId xmlns:a16="http://schemas.microsoft.com/office/drawing/2014/main" id="{CBA8D6B6-B93D-A14D-ED33-410DAA371AFD}"/>
              </a:ext>
            </a:extLst>
          </p:cNvPr>
          <p:cNvSpPr>
            <a:spLocks noGrp="1" noChangeArrowheads="1"/>
          </p:cNvSpPr>
          <p:nvPr>
            <p:ph type="title" idx="4294967295"/>
          </p:nvPr>
        </p:nvSpPr>
        <p:spPr>
          <a:xfrm>
            <a:off x="1676400" y="533400"/>
            <a:ext cx="8763000" cy="1143000"/>
          </a:xfrm>
        </p:spPr>
        <p:txBody>
          <a:bodyPr/>
          <a:lstStyle/>
          <a:p>
            <a:pPr algn="ctr"/>
            <a:r>
              <a:rPr lang="en-US" altLang="en-US" sz="3200" b="1">
                <a:ea typeface="Calibri" panose="020F0502020204030204" pitchFamily="34" charset="0"/>
                <a:cs typeface="Times New Roman" panose="02020603050405020304" pitchFamily="18" charset="0"/>
              </a:rPr>
              <a:t>State v. Awad</a:t>
            </a:r>
            <a:r>
              <a:rPr lang="en-US" altLang="en-US" sz="3200">
                <a:ea typeface="Calibri" panose="020F0502020204030204" pitchFamily="34" charset="0"/>
                <a:cs typeface="Times New Roman" panose="02020603050405020304" pitchFamily="18" charset="0"/>
              </a:rPr>
              <a:t>, 313 Ga. 99 (2022).</a:t>
            </a:r>
          </a:p>
        </p:txBody>
      </p:sp>
      <p:sp>
        <p:nvSpPr>
          <p:cNvPr id="130052" name="Rectangle 4">
            <a:extLst>
              <a:ext uri="{FF2B5EF4-FFF2-40B4-BE49-F238E27FC236}">
                <a16:creationId xmlns:a16="http://schemas.microsoft.com/office/drawing/2014/main" id="{332384C1-3E7B-F42D-5DEC-615274B77CD5}"/>
              </a:ext>
            </a:extLst>
          </p:cNvPr>
          <p:cNvSpPr>
            <a:spLocks noChangeArrowheads="1"/>
          </p:cNvSpPr>
          <p:nvPr/>
        </p:nvSpPr>
        <p:spPr bwMode="auto">
          <a:xfrm>
            <a:off x="1676400" y="1982789"/>
            <a:ext cx="8915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MS PGothic" panose="020B0600070205080204" pitchFamily="34" charset="-128"/>
              </a:defRPr>
            </a:lvl1pPr>
            <a:lvl2pPr marL="742950" indent="-285750">
              <a:defRPr>
                <a:solidFill>
                  <a:schemeClr val="tx1"/>
                </a:solidFill>
                <a:latin typeface="Times New Roman" panose="02020603050405020304" pitchFamily="18" charset="0"/>
                <a:ea typeface="MS PGothic" panose="020B0600070205080204" pitchFamily="34" charset="-128"/>
              </a:defRPr>
            </a:lvl2pPr>
            <a:lvl3pPr marL="1143000" indent="-228600">
              <a:defRPr>
                <a:solidFill>
                  <a:schemeClr val="tx1"/>
                </a:solidFill>
                <a:latin typeface="Times New Roman" panose="02020603050405020304" pitchFamily="18"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MS PGothic" panose="020B0600070205080204" pitchFamily="34" charset="-128"/>
              </a:defRPr>
            </a:lvl9pPr>
          </a:lstStyle>
          <a:p>
            <a:r>
              <a:rPr lang="en-US" altLang="en-US" sz="2600">
                <a:ea typeface="Calibri" panose="020F0502020204030204" pitchFamily="34" charset="0"/>
                <a:cs typeface="Times New Roman" panose="02020603050405020304" pitchFamily="18" charset="0"/>
              </a:rPr>
              <a:t> </a:t>
            </a:r>
            <a:endParaRPr lang="en-US" altLang="en-US" sz="2600">
              <a:ea typeface="ヒラギノ角ゴ Pro W3"/>
              <a:cs typeface="Times New Roman" panose="02020603050405020304" pitchFamily="18" charset="0"/>
            </a:endParaRPr>
          </a:p>
        </p:txBody>
      </p:sp>
      <p:sp>
        <p:nvSpPr>
          <p:cNvPr id="6" name="TextBox 5">
            <a:extLst>
              <a:ext uri="{FF2B5EF4-FFF2-40B4-BE49-F238E27FC236}">
                <a16:creationId xmlns:a16="http://schemas.microsoft.com/office/drawing/2014/main" id="{FAF19697-AD6E-45EC-7387-EBE41E5CEA02}"/>
              </a:ext>
            </a:extLst>
          </p:cNvPr>
          <p:cNvSpPr txBox="1"/>
          <p:nvPr/>
        </p:nvSpPr>
        <p:spPr>
          <a:xfrm>
            <a:off x="1981200" y="1982789"/>
            <a:ext cx="7848600" cy="4370427"/>
          </a:xfrm>
          <a:prstGeom prst="rect">
            <a:avLst/>
          </a:prstGeom>
          <a:solidFill>
            <a:schemeClr val="tx1"/>
          </a:solidFill>
        </p:spPr>
        <p:txBody>
          <a:bodyPr>
            <a:spAutoFit/>
          </a:bodyPr>
          <a:lstStyle/>
          <a:p>
            <a:pPr>
              <a:defRPr/>
            </a:pPr>
            <a:endParaRPr lang="en-US" dirty="0">
              <a:solidFill>
                <a:schemeClr val="bg1"/>
              </a:solidFill>
            </a:endParaRPr>
          </a:p>
          <a:p>
            <a:pPr>
              <a:defRPr/>
            </a:pPr>
            <a:r>
              <a:rPr lang="en-US" sz="3200" dirty="0">
                <a:solidFill>
                  <a:schemeClr val="bg1"/>
                </a:solidFill>
                <a:highlight>
                  <a:srgbClr val="FFFF00"/>
                </a:highlight>
              </a:rPr>
              <a:t>REFUSAL?</a:t>
            </a:r>
          </a:p>
          <a:p>
            <a:pPr>
              <a:defRPr/>
            </a:pPr>
            <a:endParaRPr lang="en-US" sz="3200" dirty="0">
              <a:solidFill>
                <a:schemeClr val="bg1"/>
              </a:solidFill>
              <a:highlight>
                <a:srgbClr val="FFFF00"/>
              </a:highlight>
            </a:endParaRPr>
          </a:p>
          <a:p>
            <a:pPr>
              <a:defRPr/>
            </a:pPr>
            <a:r>
              <a:rPr lang="en-US" sz="2800" dirty="0">
                <a:solidFill>
                  <a:schemeClr val="bg1"/>
                </a:solidFill>
              </a:rPr>
              <a:t>“unless the state proves that submitting to the state-administered chemical test would not have required the defendant to perform an act to generate the test sample, the state constitution requires a court to grant a motion to suppress evidence that the defendant refused to submit to the test”</a:t>
            </a:r>
          </a:p>
        </p:txBody>
      </p:sp>
    </p:spTree>
  </p:cSld>
  <p:clrMapOvr>
    <a:masterClrMapping/>
  </p:clrMapOvr>
  <p:transition spd="med">
    <p:pull dir="rd"/>
    <p:sndAc>
      <p:stSnd>
        <p:snd r:embed="rId2" name="whoosh.wav"/>
      </p:stSnd>
    </p:sndAc>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hape 163">
            <a:extLst>
              <a:ext uri="{FF2B5EF4-FFF2-40B4-BE49-F238E27FC236}">
                <a16:creationId xmlns:a16="http://schemas.microsoft.com/office/drawing/2014/main" id="{EB8C68F9-B40F-1C2D-2C5B-8002F5483DA0}"/>
              </a:ext>
            </a:extLst>
          </p:cNvPr>
          <p:cNvSpPr>
            <a:spLocks noGrp="1" noChangeArrowheads="1"/>
          </p:cNvSpPr>
          <p:nvPr>
            <p:ph type="title"/>
          </p:nvPr>
        </p:nvSpPr>
        <p:spPr>
          <a:xfrm>
            <a:off x="1981200" y="533400"/>
            <a:ext cx="8229600" cy="1295400"/>
          </a:xfrm>
        </p:spPr>
        <p:txBody>
          <a:bodyPr/>
          <a:lstStyle/>
          <a:p>
            <a:pPr algn="ctr"/>
            <a:r>
              <a:rPr lang="en-US" altLang="en-US"/>
              <a:t>Bradberry – PBT Refusal</a:t>
            </a:r>
          </a:p>
        </p:txBody>
      </p:sp>
      <p:sp>
        <p:nvSpPr>
          <p:cNvPr id="2" name="TextBox 1">
            <a:extLst>
              <a:ext uri="{FF2B5EF4-FFF2-40B4-BE49-F238E27FC236}">
                <a16:creationId xmlns:a16="http://schemas.microsoft.com/office/drawing/2014/main" id="{8311D51E-890D-8E51-E463-3BAAF74C52D7}"/>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7A39D75A-BC33-54CF-BEEB-84AD83AC42D1}"/>
              </a:ext>
            </a:extLst>
          </p:cNvPr>
          <p:cNvSpPr txBox="1"/>
          <p:nvPr/>
        </p:nvSpPr>
        <p:spPr>
          <a:xfrm>
            <a:off x="2095500" y="1828801"/>
            <a:ext cx="8001000" cy="2924175"/>
          </a:xfrm>
          <a:prstGeom prst="rect">
            <a:avLst/>
          </a:prstGeom>
          <a:solidFill>
            <a:schemeClr val="tx1"/>
          </a:solidFill>
        </p:spPr>
        <p:txBody>
          <a:bodyPr>
            <a:spAutoFit/>
          </a:bodyPr>
          <a:lstStyle/>
          <a:p>
            <a:pPr>
              <a:spcBef>
                <a:spcPts val="1200"/>
              </a:spcBef>
              <a:spcAft>
                <a:spcPts val="1200"/>
              </a:spcAft>
              <a:defRPr/>
            </a:pPr>
            <a:endParaRPr lang="en-US" sz="2000" dirty="0">
              <a:solidFill>
                <a:srgbClr val="000000"/>
              </a:solidFill>
              <a:ea typeface="ヒラギノ角ゴ Pro W3"/>
              <a:cs typeface="Times New Roman" panose="02020603050405020304" pitchFamily="18" charset="0"/>
            </a:endParaRPr>
          </a:p>
          <a:p>
            <a:pPr>
              <a:spcBef>
                <a:spcPts val="1200"/>
              </a:spcBef>
              <a:spcAft>
                <a:spcPts val="1200"/>
              </a:spcAft>
              <a:defRPr/>
            </a:pPr>
            <a:r>
              <a:rPr lang="en-US" sz="2800" dirty="0">
                <a:solidFill>
                  <a:srgbClr val="000000"/>
                </a:solidFill>
                <a:ea typeface="ヒラギノ角ゴ Pro W3"/>
                <a:cs typeface="Times New Roman" panose="02020603050405020304" pitchFamily="18" charset="0"/>
              </a:rPr>
              <a:t>Preliminary breath test results (PBT-</a:t>
            </a:r>
            <a:r>
              <a:rPr lang="en-US" sz="2800" dirty="0" err="1">
                <a:solidFill>
                  <a:srgbClr val="000000"/>
                </a:solidFill>
                <a:ea typeface="ヒラギノ角ゴ Pro W3"/>
                <a:cs typeface="Times New Roman" panose="02020603050405020304" pitchFamily="18" charset="0"/>
              </a:rPr>
              <a:t>Alcosensor</a:t>
            </a:r>
            <a:r>
              <a:rPr lang="en-US" sz="2800" dirty="0">
                <a:solidFill>
                  <a:srgbClr val="000000"/>
                </a:solidFill>
                <a:ea typeface="ヒラギノ角ゴ Pro W3"/>
                <a:cs typeface="Times New Roman" panose="02020603050405020304" pitchFamily="18" charset="0"/>
              </a:rPr>
              <a:t>) are inadmissible.</a:t>
            </a:r>
          </a:p>
          <a:p>
            <a:pPr>
              <a:spcBef>
                <a:spcPts val="1200"/>
              </a:spcBef>
              <a:spcAft>
                <a:spcPts val="1200"/>
              </a:spcAft>
              <a:defRPr/>
            </a:pPr>
            <a:r>
              <a:rPr lang="en-US" sz="2800" b="1" i="1" dirty="0">
                <a:solidFill>
                  <a:srgbClr val="000000"/>
                </a:solidFill>
                <a:ea typeface="ヒラギノ角ゴ Pro W3"/>
                <a:cs typeface="Times New Roman" panose="02020603050405020304" pitchFamily="18" charset="0"/>
              </a:rPr>
              <a:t>State v. Bradberry</a:t>
            </a:r>
            <a:r>
              <a:rPr lang="en-US" sz="2800" dirty="0">
                <a:solidFill>
                  <a:srgbClr val="000000"/>
                </a:solidFill>
                <a:ea typeface="ヒラギノ角ゴ Pro W3"/>
                <a:cs typeface="Times New Roman" panose="02020603050405020304" pitchFamily="18" charset="0"/>
              </a:rPr>
              <a:t>, 357 Ga. App. (2020).</a:t>
            </a:r>
            <a:endParaRPr lang="en-US" sz="2800" b="1" dirty="0">
              <a:solidFill>
                <a:srgbClr val="000000"/>
              </a:solidFill>
              <a:ea typeface="ヒラギノ角ゴ Pro W3"/>
              <a:cs typeface="Times New Roman" panose="02020603050405020304" pitchFamily="18" charset="0"/>
            </a:endParaRPr>
          </a:p>
          <a:p>
            <a:pPr>
              <a:spcBef>
                <a:spcPts val="1200"/>
              </a:spcBef>
              <a:spcAft>
                <a:spcPts val="1200"/>
              </a:spcAft>
              <a:defRPr/>
            </a:pPr>
            <a:r>
              <a:rPr lang="en-US" sz="2000" dirty="0">
                <a:solidFill>
                  <a:srgbClr val="000000"/>
                </a:solidFill>
                <a:ea typeface="ヒラギノ角ゴ Pro W3"/>
                <a:cs typeface="Times New Roman" panose="02020603050405020304" pitchFamily="18" charset="0"/>
              </a:rPr>
              <a:t> </a:t>
            </a:r>
          </a:p>
        </p:txBody>
      </p:sp>
      <p:sp>
        <p:nvSpPr>
          <p:cNvPr id="131077" name="Slide Number Placeholder 3">
            <a:extLst>
              <a:ext uri="{FF2B5EF4-FFF2-40B4-BE49-F238E27FC236}">
                <a16:creationId xmlns:a16="http://schemas.microsoft.com/office/drawing/2014/main" id="{D4848C3B-4185-4E79-F4D3-422EF8BE2C69}"/>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102</a:t>
            </a:fld>
            <a:endParaRPr lang="en-US" altLang="en-US">
              <a:latin typeface="Arial" panose="020B0604020202020204" pitchFamily="34" charset="0"/>
            </a:endParaRPr>
          </a:p>
        </p:txBody>
      </p:sp>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hape 163">
            <a:extLst>
              <a:ext uri="{FF2B5EF4-FFF2-40B4-BE49-F238E27FC236}">
                <a16:creationId xmlns:a16="http://schemas.microsoft.com/office/drawing/2014/main" id="{4D8EF1A7-7462-BF23-6188-1F652097A039}"/>
              </a:ext>
            </a:extLst>
          </p:cNvPr>
          <p:cNvSpPr>
            <a:spLocks noGrp="1" noChangeArrowheads="1"/>
          </p:cNvSpPr>
          <p:nvPr>
            <p:ph type="title"/>
          </p:nvPr>
        </p:nvSpPr>
        <p:spPr>
          <a:xfrm>
            <a:off x="1981200" y="533400"/>
            <a:ext cx="8229600" cy="1295400"/>
          </a:xfrm>
        </p:spPr>
        <p:txBody>
          <a:bodyPr/>
          <a:lstStyle/>
          <a:p>
            <a:pPr algn="ctr"/>
            <a:r>
              <a:rPr lang="en-US" altLang="en-US" i="1"/>
              <a:t>Ammons</a:t>
            </a:r>
            <a:r>
              <a:rPr lang="en-US" altLang="en-US"/>
              <a:t> –FST Refusal</a:t>
            </a:r>
          </a:p>
        </p:txBody>
      </p:sp>
      <p:sp>
        <p:nvSpPr>
          <p:cNvPr id="2" name="TextBox 1">
            <a:extLst>
              <a:ext uri="{FF2B5EF4-FFF2-40B4-BE49-F238E27FC236}">
                <a16:creationId xmlns:a16="http://schemas.microsoft.com/office/drawing/2014/main" id="{95697606-BE24-E0B2-EFCD-F1F6C05B84CF}"/>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960890EB-62F1-3448-0D9D-9087DA4BFF40}"/>
              </a:ext>
            </a:extLst>
          </p:cNvPr>
          <p:cNvSpPr txBox="1"/>
          <p:nvPr/>
        </p:nvSpPr>
        <p:spPr>
          <a:xfrm>
            <a:off x="2095500" y="1828800"/>
            <a:ext cx="8001000" cy="3785652"/>
          </a:xfrm>
          <a:prstGeom prst="rect">
            <a:avLst/>
          </a:prstGeom>
          <a:solidFill>
            <a:schemeClr val="tx1"/>
          </a:solidFill>
        </p:spPr>
        <p:txBody>
          <a:bodyPr>
            <a:spAutoFit/>
          </a:bodyPr>
          <a:lstStyle/>
          <a:p>
            <a:pPr>
              <a:spcBef>
                <a:spcPts val="1200"/>
              </a:spcBef>
              <a:spcAft>
                <a:spcPts val="1200"/>
              </a:spcAft>
              <a:defRPr/>
            </a:pPr>
            <a:endParaRPr lang="en-US" sz="2000" dirty="0">
              <a:solidFill>
                <a:srgbClr val="000000"/>
              </a:solidFill>
              <a:highlight>
                <a:srgbClr val="FFFFFF"/>
              </a:highlight>
              <a:ea typeface="ヒラギノ角ゴ Pro W3"/>
              <a:cs typeface="Times New Roman" panose="02020603050405020304" pitchFamily="18" charset="0"/>
            </a:endParaRPr>
          </a:p>
          <a:p>
            <a:pPr>
              <a:spcBef>
                <a:spcPts val="1200"/>
              </a:spcBef>
              <a:spcAft>
                <a:spcPts val="1200"/>
              </a:spcAft>
              <a:defRPr/>
            </a:pPr>
            <a:r>
              <a:rPr lang="en-US" sz="2800" dirty="0">
                <a:solidFill>
                  <a:srgbClr val="000000"/>
                </a:solidFill>
                <a:highlight>
                  <a:srgbClr val="FFFFFF"/>
                </a:highlight>
                <a:ea typeface="ヒラギノ角ゴ Pro W3"/>
                <a:cs typeface="Times New Roman" panose="02020603050405020304" pitchFamily="18" charset="0"/>
              </a:rPr>
              <a:t>Paragraph XVI (16) is applicable to field sobriety tests that call upon the suspect to perform an act.</a:t>
            </a:r>
          </a:p>
          <a:p>
            <a:pPr>
              <a:spcBef>
                <a:spcPts val="1200"/>
              </a:spcBef>
              <a:spcAft>
                <a:spcPts val="1200"/>
              </a:spcAft>
              <a:defRPr/>
            </a:pPr>
            <a:r>
              <a:rPr lang="en-US" sz="2800" b="1" i="1" dirty="0">
                <a:solidFill>
                  <a:srgbClr val="000000"/>
                </a:solidFill>
                <a:highlight>
                  <a:srgbClr val="FFFFFF"/>
                </a:highlight>
                <a:ea typeface="ヒラギノ角ゴ Pro W3"/>
                <a:cs typeface="Times New Roman" panose="02020603050405020304" pitchFamily="18" charset="0"/>
              </a:rPr>
              <a:t>Ammons – </a:t>
            </a:r>
            <a:r>
              <a:rPr lang="en-US" sz="2800" dirty="0">
                <a:solidFill>
                  <a:srgbClr val="000000"/>
                </a:solidFill>
                <a:highlight>
                  <a:srgbClr val="FFFFFF"/>
                </a:highlight>
                <a:ea typeface="ヒラギノ角ゴ Pro W3"/>
                <a:cs typeface="Times New Roman" panose="02020603050405020304" pitchFamily="18" charset="0"/>
              </a:rPr>
              <a:t>refusal to submit to field sobriety tests is not admissible against a suspect. </a:t>
            </a:r>
            <a:endParaRPr lang="en-US" sz="2800" b="1" i="1" dirty="0">
              <a:solidFill>
                <a:srgbClr val="000000"/>
              </a:solidFill>
              <a:highlight>
                <a:srgbClr val="FFFFFF"/>
              </a:highlight>
              <a:ea typeface="ヒラギノ角ゴ Pro W3"/>
              <a:cs typeface="Times New Roman" panose="02020603050405020304" pitchFamily="18" charset="0"/>
            </a:endParaRPr>
          </a:p>
          <a:p>
            <a:pPr>
              <a:spcBef>
                <a:spcPts val="1200"/>
              </a:spcBef>
              <a:spcAft>
                <a:spcPts val="1200"/>
              </a:spcAft>
              <a:defRPr/>
            </a:pPr>
            <a:r>
              <a:rPr lang="en-US" sz="2000" dirty="0">
                <a:solidFill>
                  <a:srgbClr val="000000"/>
                </a:solidFill>
                <a:highlight>
                  <a:srgbClr val="FFFFFF"/>
                </a:highlight>
                <a:ea typeface="ヒラギノ角ゴ Pro W3"/>
                <a:cs typeface="Times New Roman" panose="02020603050405020304" pitchFamily="18" charset="0"/>
              </a:rPr>
              <a:t> </a:t>
            </a:r>
          </a:p>
        </p:txBody>
      </p:sp>
      <p:sp>
        <p:nvSpPr>
          <p:cNvPr id="132101" name="Slide Number Placeholder 3">
            <a:extLst>
              <a:ext uri="{FF2B5EF4-FFF2-40B4-BE49-F238E27FC236}">
                <a16:creationId xmlns:a16="http://schemas.microsoft.com/office/drawing/2014/main" id="{5E959C80-8CA0-8874-5C68-CFC314BA1B9C}"/>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103</a:t>
            </a:fld>
            <a:endParaRPr lang="en-US" altLang="en-US">
              <a:latin typeface="Arial" panose="020B0604020202020204" pitchFamily="34" charset="0"/>
            </a:endParaRPr>
          </a:p>
        </p:txBody>
      </p:sp>
    </p:spTree>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hape 163">
            <a:extLst>
              <a:ext uri="{FF2B5EF4-FFF2-40B4-BE49-F238E27FC236}">
                <a16:creationId xmlns:a16="http://schemas.microsoft.com/office/drawing/2014/main" id="{C2126DC1-B19A-D86B-81EA-1E69A104D73B}"/>
              </a:ext>
            </a:extLst>
          </p:cNvPr>
          <p:cNvSpPr>
            <a:spLocks noGrp="1" noChangeArrowheads="1"/>
          </p:cNvSpPr>
          <p:nvPr>
            <p:ph type="title"/>
          </p:nvPr>
        </p:nvSpPr>
        <p:spPr>
          <a:xfrm>
            <a:off x="2055813" y="957263"/>
            <a:ext cx="8229600" cy="1295400"/>
          </a:xfrm>
        </p:spPr>
        <p:txBody>
          <a:bodyPr/>
          <a:lstStyle/>
          <a:p>
            <a:pPr algn="ctr"/>
            <a:br>
              <a:rPr lang="en-US" altLang="en-US"/>
            </a:br>
            <a:br>
              <a:rPr lang="en-US" altLang="en-US"/>
            </a:br>
            <a:br>
              <a:rPr lang="en-US" altLang="en-US"/>
            </a:br>
            <a:br>
              <a:rPr lang="en-US" altLang="en-US"/>
            </a:br>
            <a:br>
              <a:rPr lang="en-US" altLang="en-US"/>
            </a:br>
            <a:r>
              <a:rPr lang="en-US" altLang="en-US"/>
              <a:t>Post-Conviction </a:t>
            </a:r>
            <a:br>
              <a:rPr lang="en-US" altLang="en-US"/>
            </a:br>
            <a:endParaRPr lang="en-US" altLang="en-US"/>
          </a:p>
        </p:txBody>
      </p:sp>
      <p:sp>
        <p:nvSpPr>
          <p:cNvPr id="2" name="TextBox 1">
            <a:extLst>
              <a:ext uri="{FF2B5EF4-FFF2-40B4-BE49-F238E27FC236}">
                <a16:creationId xmlns:a16="http://schemas.microsoft.com/office/drawing/2014/main" id="{E9B9D48B-BB19-ACD3-BEB6-D2300F77F7F3}"/>
              </a:ext>
            </a:extLst>
          </p:cNvPr>
          <p:cNvSpPr txBox="1"/>
          <p:nvPr/>
        </p:nvSpPr>
        <p:spPr>
          <a:xfrm>
            <a:off x="8534400" y="4495800"/>
            <a:ext cx="1600200" cy="369332"/>
          </a:xfrm>
          <a:prstGeom prst="rect">
            <a:avLst/>
          </a:prstGeom>
          <a:solidFill>
            <a:schemeClr val="accent3"/>
          </a:solidFill>
        </p:spPr>
        <p:txBody>
          <a:bodyPr>
            <a:spAutoFit/>
          </a:bodyPr>
          <a:lstStyle/>
          <a:p>
            <a:pPr>
              <a:defRPr/>
            </a:pPr>
            <a:endParaRPr lang="en-US" dirty="0"/>
          </a:p>
        </p:txBody>
      </p:sp>
      <p:sp>
        <p:nvSpPr>
          <p:cNvPr id="3" name="TextBox 2">
            <a:extLst>
              <a:ext uri="{FF2B5EF4-FFF2-40B4-BE49-F238E27FC236}">
                <a16:creationId xmlns:a16="http://schemas.microsoft.com/office/drawing/2014/main" id="{F29C7835-27FE-8F71-0CB5-646DB9542D97}"/>
              </a:ext>
            </a:extLst>
          </p:cNvPr>
          <p:cNvSpPr txBox="1"/>
          <p:nvPr/>
        </p:nvSpPr>
        <p:spPr>
          <a:xfrm>
            <a:off x="1714500" y="945688"/>
            <a:ext cx="8763000" cy="5355312"/>
          </a:xfrm>
          <a:prstGeom prst="rect">
            <a:avLst/>
          </a:prstGeom>
          <a:solidFill>
            <a:schemeClr val="tx1"/>
          </a:solidFill>
        </p:spPr>
        <p:txBody>
          <a:bodyPr>
            <a:spAutoFit/>
          </a:bodyPr>
          <a:lstStyle/>
          <a:p>
            <a:pPr>
              <a:spcBef>
                <a:spcPts val="1200"/>
              </a:spcBef>
              <a:spcAft>
                <a:spcPts val="1200"/>
              </a:spcAft>
              <a:defRPr/>
            </a:pPr>
            <a:r>
              <a:rPr lang="en-US" sz="2300" dirty="0">
                <a:solidFill>
                  <a:srgbClr val="000000"/>
                </a:solidFill>
                <a:latin typeface="+mj-lt"/>
                <a:ea typeface="ヒラギノ角ゴ Pro W3"/>
              </a:rPr>
              <a:t>Defense counsel is obligated to continue representation until the term of court in which judgement is entered expires, withdrawal is granted, or a substitution is filed.</a:t>
            </a:r>
          </a:p>
          <a:p>
            <a:pPr>
              <a:defRPr/>
            </a:pPr>
            <a:r>
              <a:rPr lang="en-US" sz="2300" dirty="0">
                <a:solidFill>
                  <a:srgbClr val="292929"/>
                </a:solidFill>
                <a:latin typeface="+mj-lt"/>
                <a:ea typeface="ヒラギノ角ゴ Pro W3"/>
              </a:rPr>
              <a:t>With counsel, Defendant entered a guilty plea to various charges and thereafter filed a </a:t>
            </a:r>
            <a:r>
              <a:rPr lang="en-US" sz="2300" i="1" dirty="0">
                <a:solidFill>
                  <a:srgbClr val="292929"/>
                </a:solidFill>
                <a:latin typeface="+mj-lt"/>
                <a:ea typeface="ヒラギノ角ゴ Pro W3"/>
              </a:rPr>
              <a:t>pro se </a:t>
            </a:r>
            <a:r>
              <a:rPr lang="en-US" sz="2300" dirty="0">
                <a:solidFill>
                  <a:srgbClr val="292929"/>
                </a:solidFill>
                <a:latin typeface="+mj-lt"/>
                <a:ea typeface="ヒラギノ角ゴ Pro W3"/>
              </a:rPr>
              <a:t>motion to withdraw her plea within the same term of court. The trial court dismissed the motion as meritless and Defendant appealed.</a:t>
            </a:r>
            <a:endParaRPr lang="en-US" sz="2300" dirty="0">
              <a:solidFill>
                <a:srgbClr val="000000"/>
              </a:solidFill>
              <a:latin typeface="+mj-lt"/>
              <a:ea typeface="ヒラギノ角ゴ Pro W3"/>
            </a:endParaRPr>
          </a:p>
          <a:p>
            <a:pPr>
              <a:spcBef>
                <a:spcPts val="1200"/>
              </a:spcBef>
              <a:spcAft>
                <a:spcPts val="1200"/>
              </a:spcAft>
              <a:defRPr/>
            </a:pPr>
            <a:r>
              <a:rPr lang="en-US" sz="2300" dirty="0">
                <a:solidFill>
                  <a:srgbClr val="292929"/>
                </a:solidFill>
                <a:latin typeface="+mj-lt"/>
                <a:ea typeface="ヒラギノ角ゴ Pro W3"/>
              </a:rPr>
              <a:t>Defendants have a 6th Amendment right to have counsel advise them on timely post-conviction remedies and defense counsel are obligated to continue representation until post-conviction remedies expire unless an order allows for withdrawal, a substitution of counsel is entered, or the term of court ends.</a:t>
            </a:r>
            <a:r>
              <a:rPr lang="en-US" sz="2300" i="1" dirty="0">
                <a:solidFill>
                  <a:srgbClr val="000000"/>
                </a:solidFill>
                <a:latin typeface="+mj-lt"/>
                <a:ea typeface="ヒラギノ角ゴ Pro W3"/>
              </a:rPr>
              <a:t> Dos Santos v. State, </a:t>
            </a:r>
            <a:r>
              <a:rPr lang="en-US" sz="2300" dirty="0">
                <a:solidFill>
                  <a:srgbClr val="000000"/>
                </a:solidFill>
                <a:latin typeface="+mj-lt"/>
                <a:ea typeface="ヒラギノ角ゴ Pro W3"/>
              </a:rPr>
              <a:t>834 S.E. 2d 733 (2019) see also </a:t>
            </a:r>
            <a:r>
              <a:rPr lang="nb-NO" sz="2300" i="1" dirty="0">
                <a:latin typeface="+mj-lt"/>
              </a:rPr>
              <a:t>Jones v. State</a:t>
            </a:r>
            <a:r>
              <a:rPr lang="nb-NO" sz="2300" dirty="0">
                <a:latin typeface="+mj-lt"/>
              </a:rPr>
              <a:t>, 840 S.E.2d 357 (Ga. 2020). </a:t>
            </a:r>
            <a:endParaRPr lang="en-US" sz="2300" dirty="0">
              <a:latin typeface="+mj-lt"/>
              <a:ea typeface="ヒラギノ角ゴ Pro W3"/>
            </a:endParaRPr>
          </a:p>
        </p:txBody>
      </p:sp>
      <p:sp>
        <p:nvSpPr>
          <p:cNvPr id="133125" name="Slide Number Placeholder 3">
            <a:extLst>
              <a:ext uri="{FF2B5EF4-FFF2-40B4-BE49-F238E27FC236}">
                <a16:creationId xmlns:a16="http://schemas.microsoft.com/office/drawing/2014/main" id="{9CEF588D-F982-50AA-5676-9D341B5457A0}"/>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104</a:t>
            </a:fld>
            <a:endParaRPr lang="en-US" altLang="en-US">
              <a:latin typeface="Arial" panose="020B0604020202020204" pitchFamily="34" charset="0"/>
            </a:endParaRPr>
          </a:p>
        </p:txBody>
      </p:sp>
    </p:spTree>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3">
            <a:extLst>
              <a:ext uri="{FF2B5EF4-FFF2-40B4-BE49-F238E27FC236}">
                <a16:creationId xmlns:a16="http://schemas.microsoft.com/office/drawing/2014/main" id="{D5052CDC-8177-9A6D-3D55-BA5C9838B116}"/>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FA08B94F-8AFD-D40A-1F6B-5AD01B8CEB6B}"/>
              </a:ext>
            </a:extLst>
          </p:cNvPr>
          <p:cNvSpPr>
            <a:spLocks noGrp="1"/>
          </p:cNvSpPr>
          <p:nvPr>
            <p:ph idx="1"/>
          </p:nvPr>
        </p:nvSpPr>
        <p:spPr/>
        <p:txBody>
          <a:bodyPr/>
          <a:lstStyle/>
          <a:p>
            <a:pPr>
              <a:defRPr/>
            </a:pPr>
            <a:endParaRPr lang="en-US" b="1" u="sng" dirty="0"/>
          </a:p>
          <a:p>
            <a:pPr marL="0" indent="0" algn="ctr">
              <a:buNone/>
              <a:defRPr/>
            </a:pPr>
            <a:r>
              <a:rPr lang="en-US" sz="3300" dirty="0"/>
              <a:t>What is “</a:t>
            </a:r>
            <a:r>
              <a:rPr lang="en-US" sz="3300" i="1" dirty="0"/>
              <a:t>masking</a:t>
            </a:r>
            <a:r>
              <a:rPr lang="en-US" sz="3300" dirty="0"/>
              <a:t>”?</a:t>
            </a:r>
          </a:p>
          <a:p>
            <a:pPr marL="0" indent="0" algn="ctr">
              <a:buNone/>
              <a:defRPr/>
            </a:pPr>
            <a:r>
              <a:rPr lang="en-US" sz="3300" dirty="0"/>
              <a:t>It is a federal law that applies </a:t>
            </a:r>
          </a:p>
          <a:p>
            <a:pPr marL="0" indent="0" algn="ctr">
              <a:buNone/>
              <a:defRPr/>
            </a:pPr>
            <a:r>
              <a:rPr lang="en-US" sz="3300" dirty="0"/>
              <a:t>only to CDL holders.</a:t>
            </a:r>
          </a:p>
          <a:p>
            <a:pPr marL="0" indent="0" algn="ctr">
              <a:buNone/>
              <a:defRPr/>
            </a:pPr>
            <a:endParaRPr lang="en-US" sz="3300" dirty="0"/>
          </a:p>
          <a:p>
            <a:pPr marL="0" indent="0" algn="ctr">
              <a:buNone/>
              <a:defRPr/>
            </a:pPr>
            <a:r>
              <a:rPr lang="en-US" sz="3300" b="1" dirty="0"/>
              <a:t>49 CFR 384.226</a:t>
            </a:r>
          </a:p>
        </p:txBody>
      </p:sp>
      <p:pic>
        <p:nvPicPr>
          <p:cNvPr id="134148" name="Picture 1" descr="page1image1143074832">
            <a:extLst>
              <a:ext uri="{FF2B5EF4-FFF2-40B4-BE49-F238E27FC236}">
                <a16:creationId xmlns:a16="http://schemas.microsoft.com/office/drawing/2014/main" id="{E1E55431-5DAE-E5FA-6B07-075091C42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9" name="Picture 3" descr="page1image1143074832">
            <a:extLst>
              <a:ext uri="{FF2B5EF4-FFF2-40B4-BE49-F238E27FC236}">
                <a16:creationId xmlns:a16="http://schemas.microsoft.com/office/drawing/2014/main" id="{6C7F9C9B-B4CE-7461-B6FD-A673B1B492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3">
            <a:extLst>
              <a:ext uri="{FF2B5EF4-FFF2-40B4-BE49-F238E27FC236}">
                <a16:creationId xmlns:a16="http://schemas.microsoft.com/office/drawing/2014/main" id="{85EEAE92-25FD-EB90-9163-FFCFDF69B611}"/>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9B9C162A-9189-2673-87AD-ED2FD68EA3A0}"/>
              </a:ext>
            </a:extLst>
          </p:cNvPr>
          <p:cNvSpPr>
            <a:spLocks noGrp="1"/>
          </p:cNvSpPr>
          <p:nvPr>
            <p:ph idx="1"/>
          </p:nvPr>
        </p:nvSpPr>
        <p:spPr/>
        <p:txBody>
          <a:bodyPr>
            <a:normAutofit fontScale="92500"/>
          </a:bodyPr>
          <a:lstStyle/>
          <a:p>
            <a:pPr marL="0" indent="0">
              <a:buNone/>
              <a:defRPr/>
            </a:pPr>
            <a:endParaRPr lang="en-US" sz="2800" dirty="0"/>
          </a:p>
          <a:p>
            <a:pPr marL="0" indent="0">
              <a:buNone/>
              <a:defRPr/>
            </a:pPr>
            <a:r>
              <a:rPr lang="en-US" sz="2800" dirty="0"/>
              <a:t>"49 CFR 384.226 states: The State must not mask, </a:t>
            </a:r>
            <a:r>
              <a:rPr lang="en-US" sz="2800" i="1" dirty="0"/>
              <a:t>defer imposition of judgment</a:t>
            </a:r>
            <a:r>
              <a:rPr lang="en-US" sz="2800" dirty="0"/>
              <a:t>, or allow an individual to </a:t>
            </a:r>
            <a:r>
              <a:rPr lang="en-US" sz="2800" i="1" dirty="0"/>
              <a:t>enter into a diversion program</a:t>
            </a:r>
            <a:r>
              <a:rPr lang="en-US" sz="2800" dirty="0"/>
              <a:t> that would prevent a CDL driver’s conviction for any violation, in any type of motor vehicle, of a State or local traffic control law (except a parking violation) from appearing on the CDL driver’s record, whether the driver </a:t>
            </a:r>
            <a:r>
              <a:rPr lang="en-US" sz="2800" i="1" dirty="0"/>
              <a:t>was convicted for an offense</a:t>
            </a:r>
            <a:r>
              <a:rPr lang="en-US" sz="2800" dirty="0"/>
              <a:t> committed in the State where the driver is licensed or in another State.” (p. 27).</a:t>
            </a:r>
          </a:p>
          <a:p>
            <a:pPr>
              <a:defRPr/>
            </a:pPr>
            <a:endParaRPr lang="en-US" dirty="0"/>
          </a:p>
        </p:txBody>
      </p:sp>
      <p:pic>
        <p:nvPicPr>
          <p:cNvPr id="135172" name="Picture 1" descr="page1image1143074832">
            <a:extLst>
              <a:ext uri="{FF2B5EF4-FFF2-40B4-BE49-F238E27FC236}">
                <a16:creationId xmlns:a16="http://schemas.microsoft.com/office/drawing/2014/main" id="{5748CC8D-A9A7-1C9C-1D14-343FCD6CD2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3" name="Picture 3" descr="page1image1143074832">
            <a:extLst>
              <a:ext uri="{FF2B5EF4-FFF2-40B4-BE49-F238E27FC236}">
                <a16:creationId xmlns:a16="http://schemas.microsoft.com/office/drawing/2014/main" id="{73E89C1F-8593-CF72-61AE-E2FC732AD9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Content Placeholder 4" descr="A picture containing text, road, way, highway&#10;&#10;Description automatically generated">
            <a:extLst>
              <a:ext uri="{FF2B5EF4-FFF2-40B4-BE49-F238E27FC236}">
                <a16:creationId xmlns:a16="http://schemas.microsoft.com/office/drawing/2014/main" id="{3FAFECAD-A236-C032-DFE3-8A02D4CE12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59125" y="571501"/>
            <a:ext cx="5873750" cy="6308725"/>
          </a:xfr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3">
            <a:extLst>
              <a:ext uri="{FF2B5EF4-FFF2-40B4-BE49-F238E27FC236}">
                <a16:creationId xmlns:a16="http://schemas.microsoft.com/office/drawing/2014/main" id="{4A8030F8-DA94-0056-4678-732DC76E4248}"/>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F50E12ED-EDD7-EAF8-AAC3-347D88386CC1}"/>
              </a:ext>
            </a:extLst>
          </p:cNvPr>
          <p:cNvSpPr>
            <a:spLocks noGrp="1"/>
          </p:cNvSpPr>
          <p:nvPr>
            <p:ph idx="1"/>
          </p:nvPr>
        </p:nvSpPr>
        <p:spPr/>
        <p:txBody>
          <a:bodyPr>
            <a:normAutofit lnSpcReduction="10000"/>
          </a:bodyPr>
          <a:lstStyle/>
          <a:p>
            <a:pPr marL="0" indent="0" algn="ctr">
              <a:buNone/>
              <a:defRPr/>
            </a:pPr>
            <a:r>
              <a:rPr lang="en-US" i="1" dirty="0"/>
              <a:t>The National District Attorneys Association:</a:t>
            </a:r>
          </a:p>
          <a:p>
            <a:pPr marL="0" indent="0" algn="ctr">
              <a:buNone/>
              <a:defRPr/>
            </a:pPr>
            <a:endParaRPr lang="en-US" dirty="0"/>
          </a:p>
          <a:p>
            <a:pPr>
              <a:defRPr/>
            </a:pPr>
            <a:r>
              <a:rPr lang="en-US" sz="2800" b="1" u="sng" dirty="0"/>
              <a:t>A Prosecutor’s Guide to the Basics of Commercial Motor Vehicle Licensing and Violations</a:t>
            </a:r>
            <a:br>
              <a:rPr lang="en-US" sz="2800" b="1" u="sng" dirty="0"/>
            </a:br>
            <a:endParaRPr lang="en-US" sz="2800" dirty="0"/>
          </a:p>
          <a:p>
            <a:pPr>
              <a:defRPr/>
            </a:pPr>
            <a:r>
              <a:rPr lang="en-US" sz="2800" b="1" u="sng" dirty="0">
                <a:hlinkClick r:id="rId2"/>
              </a:rPr>
              <a:t>https://www.tdcaa.com/wp-content/uploads/DE-A-Prosecutors-Guide-to-Basics-of-Commercial-Vehicle-Licensing-and-Violations.pdf</a:t>
            </a:r>
            <a:endParaRPr lang="en-US" sz="2800" dirty="0"/>
          </a:p>
          <a:p>
            <a:pPr>
              <a:defRPr/>
            </a:pPr>
            <a:endParaRPr lang="en-US" dirty="0"/>
          </a:p>
        </p:txBody>
      </p:sp>
      <p:pic>
        <p:nvPicPr>
          <p:cNvPr id="137220" name="Picture 1" descr="page1image1143074832">
            <a:extLst>
              <a:ext uri="{FF2B5EF4-FFF2-40B4-BE49-F238E27FC236}">
                <a16:creationId xmlns:a16="http://schemas.microsoft.com/office/drawing/2014/main" id="{726CACA8-14E5-5BB6-6122-437652F3B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1" name="Picture 3" descr="page1image1143074832">
            <a:extLst>
              <a:ext uri="{FF2B5EF4-FFF2-40B4-BE49-F238E27FC236}">
                <a16:creationId xmlns:a16="http://schemas.microsoft.com/office/drawing/2014/main" id="{B0E44C49-5B26-683E-95F7-DEE6B7E7F1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3">
            <a:extLst>
              <a:ext uri="{FF2B5EF4-FFF2-40B4-BE49-F238E27FC236}">
                <a16:creationId xmlns:a16="http://schemas.microsoft.com/office/drawing/2014/main" id="{7DBA8BA8-9470-15E3-C3CA-85BA58E241F7}"/>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6CD1A2F4-8AE7-4537-DD48-BE9CF5EAA65F}"/>
              </a:ext>
            </a:extLst>
          </p:cNvPr>
          <p:cNvSpPr>
            <a:spLocks noGrp="1"/>
          </p:cNvSpPr>
          <p:nvPr>
            <p:ph idx="1"/>
          </p:nvPr>
        </p:nvSpPr>
        <p:spPr/>
        <p:txBody>
          <a:bodyPr/>
          <a:lstStyle/>
          <a:p>
            <a:pPr>
              <a:defRPr/>
            </a:pPr>
            <a:endParaRPr lang="en-US" b="1" u="sng" dirty="0"/>
          </a:p>
          <a:p>
            <a:pPr marL="0" indent="0">
              <a:buNone/>
              <a:defRPr/>
            </a:pPr>
            <a:r>
              <a:rPr lang="en-US" sz="2800" dirty="0"/>
              <a:t>"When prosecutors or judges </a:t>
            </a:r>
            <a:r>
              <a:rPr lang="en-US" sz="2800" i="1" dirty="0"/>
              <a:t>treat CDL holders differently</a:t>
            </a:r>
            <a:r>
              <a:rPr lang="en-US" sz="2800" dirty="0"/>
              <a:t>, allowing their </a:t>
            </a:r>
            <a:r>
              <a:rPr lang="en-US" sz="2800" u="sng" dirty="0"/>
              <a:t>convictions</a:t>
            </a:r>
            <a:r>
              <a:rPr lang="en-US" sz="2800" dirty="0"/>
              <a:t> to be deferred, dismissed, or to go unreported, this may be considered masking which is prohibited by the FMCSRs and some state statutes.”  (p. 26.)</a:t>
            </a:r>
          </a:p>
          <a:p>
            <a:pPr marL="0" indent="0">
              <a:buNone/>
              <a:defRPr/>
            </a:pPr>
            <a:endParaRPr lang="en-US" dirty="0"/>
          </a:p>
        </p:txBody>
      </p:sp>
      <p:pic>
        <p:nvPicPr>
          <p:cNvPr id="138244" name="Picture 1" descr="page1image1143074832">
            <a:extLst>
              <a:ext uri="{FF2B5EF4-FFF2-40B4-BE49-F238E27FC236}">
                <a16:creationId xmlns:a16="http://schemas.microsoft.com/office/drawing/2014/main" id="{856E0B76-114B-9E4F-4C35-89E65CA404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Picture 3" descr="page1image1143074832">
            <a:extLst>
              <a:ext uri="{FF2B5EF4-FFF2-40B4-BE49-F238E27FC236}">
                <a16:creationId xmlns:a16="http://schemas.microsoft.com/office/drawing/2014/main" id="{3F19B4E6-A605-6D05-F275-92AF725B77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3">
            <a:extLst>
              <a:ext uri="{FF2B5EF4-FFF2-40B4-BE49-F238E27FC236}">
                <a16:creationId xmlns:a16="http://schemas.microsoft.com/office/drawing/2014/main" id="{19631211-B9C7-45D3-16B5-F812AC503766}"/>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863B8DC8-F5A7-F2B5-9D29-D7EBE6E83612}"/>
              </a:ext>
            </a:extLst>
          </p:cNvPr>
          <p:cNvSpPr>
            <a:spLocks noGrp="1"/>
          </p:cNvSpPr>
          <p:nvPr>
            <p:ph idx="1"/>
          </p:nvPr>
        </p:nvSpPr>
        <p:spPr/>
        <p:txBody>
          <a:bodyPr/>
          <a:lstStyle/>
          <a:p>
            <a:pPr>
              <a:defRPr/>
            </a:pPr>
            <a:endParaRPr lang="en-US" b="1" u="sng" dirty="0"/>
          </a:p>
          <a:p>
            <a:pPr marL="0" indent="0">
              <a:buNone/>
              <a:defRPr/>
            </a:pPr>
            <a:r>
              <a:rPr lang="en-US" dirty="0"/>
              <a:t>"</a:t>
            </a:r>
            <a:r>
              <a:rPr lang="en-US" sz="2700" dirty="0"/>
              <a:t>Generally, masking as contemplated by 49 CFR 384.226,</a:t>
            </a:r>
            <a:r>
              <a:rPr lang="en-US" sz="2700" i="1" u="sng" dirty="0"/>
              <a:t> requires adjudication or, at least, factual finding of guilt</a:t>
            </a:r>
            <a:r>
              <a:rPr lang="en-US" sz="2700" dirty="0"/>
              <a:t> followed by some action that intends to avoid the record or mandated consequences of conviction.” (p. 27).</a:t>
            </a:r>
          </a:p>
          <a:p>
            <a:pPr>
              <a:defRPr/>
            </a:pPr>
            <a:endParaRPr lang="en-US" dirty="0"/>
          </a:p>
        </p:txBody>
      </p:sp>
      <p:pic>
        <p:nvPicPr>
          <p:cNvPr id="139268" name="Picture 1" descr="page1image1143074832">
            <a:extLst>
              <a:ext uri="{FF2B5EF4-FFF2-40B4-BE49-F238E27FC236}">
                <a16:creationId xmlns:a16="http://schemas.microsoft.com/office/drawing/2014/main" id="{2F421DE2-9F45-5698-EC1A-553054180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9" name="Picture 3" descr="page1image1143074832">
            <a:extLst>
              <a:ext uri="{FF2B5EF4-FFF2-40B4-BE49-F238E27FC236}">
                <a16:creationId xmlns:a16="http://schemas.microsoft.com/office/drawing/2014/main" id="{6557F9BD-D1B8-EBF5-FCF9-2CE956037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3">
            <a:extLst>
              <a:ext uri="{FF2B5EF4-FFF2-40B4-BE49-F238E27FC236}">
                <a16:creationId xmlns:a16="http://schemas.microsoft.com/office/drawing/2014/main" id="{0DC8137A-8825-FFA3-051B-F2609B7A9A1C}"/>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BC46F6FA-28B6-061D-B34C-ABCF0204B794}"/>
              </a:ext>
            </a:extLst>
          </p:cNvPr>
          <p:cNvSpPr>
            <a:spLocks noGrp="1"/>
          </p:cNvSpPr>
          <p:nvPr>
            <p:ph idx="1"/>
          </p:nvPr>
        </p:nvSpPr>
        <p:spPr/>
        <p:txBody>
          <a:bodyPr/>
          <a:lstStyle/>
          <a:p>
            <a:pPr>
              <a:defRPr/>
            </a:pPr>
            <a:endParaRPr lang="en-US" b="1" u="sng" dirty="0"/>
          </a:p>
          <a:p>
            <a:pPr marL="0" indent="0">
              <a:buNone/>
              <a:defRPr/>
            </a:pPr>
            <a:r>
              <a:rPr lang="en-US" sz="2700" dirty="0"/>
              <a:t>And most importantly, the District Attorneys Guide contains this statement:</a:t>
            </a:r>
          </a:p>
          <a:p>
            <a:pPr marL="0" indent="0">
              <a:buNone/>
              <a:defRPr/>
            </a:pPr>
            <a:endParaRPr lang="en-US" sz="2700" dirty="0"/>
          </a:p>
          <a:p>
            <a:pPr marL="0" indent="0">
              <a:buNone/>
              <a:defRPr/>
            </a:pPr>
            <a:r>
              <a:rPr lang="en-US" sz="2700" dirty="0"/>
              <a:t>"</a:t>
            </a:r>
            <a:r>
              <a:rPr lang="en-US" sz="2700" b="1" i="1" dirty="0"/>
              <a:t>The anti-masking provision does not prevent plea bargaining or dismissal of charges</a:t>
            </a:r>
            <a:r>
              <a:rPr lang="en-US" sz="2700" dirty="0"/>
              <a:t>.” (p. 27).</a:t>
            </a:r>
          </a:p>
          <a:p>
            <a:pPr marL="0" indent="0">
              <a:buNone/>
              <a:defRPr/>
            </a:pPr>
            <a:endParaRPr lang="en-US" dirty="0"/>
          </a:p>
        </p:txBody>
      </p:sp>
      <p:pic>
        <p:nvPicPr>
          <p:cNvPr id="140292" name="Picture 1" descr="page1image1143074832">
            <a:extLst>
              <a:ext uri="{FF2B5EF4-FFF2-40B4-BE49-F238E27FC236}">
                <a16:creationId xmlns:a16="http://schemas.microsoft.com/office/drawing/2014/main" id="{C1C78E0B-EE28-89B5-EC12-03201812F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3" descr="page1image1143074832">
            <a:extLst>
              <a:ext uri="{FF2B5EF4-FFF2-40B4-BE49-F238E27FC236}">
                <a16:creationId xmlns:a16="http://schemas.microsoft.com/office/drawing/2014/main" id="{9764872F-A6C6-AC99-70D1-9C2CCC9A50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3">
            <a:extLst>
              <a:ext uri="{FF2B5EF4-FFF2-40B4-BE49-F238E27FC236}">
                <a16:creationId xmlns:a16="http://schemas.microsoft.com/office/drawing/2014/main" id="{71C9C691-40B6-91A3-583A-7CE3E4FEE7A5}"/>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06E03F41-1F23-F070-9BD8-2DDD553D4DC0}"/>
              </a:ext>
            </a:extLst>
          </p:cNvPr>
          <p:cNvSpPr>
            <a:spLocks noGrp="1"/>
          </p:cNvSpPr>
          <p:nvPr>
            <p:ph idx="1"/>
          </p:nvPr>
        </p:nvSpPr>
        <p:spPr/>
        <p:txBody>
          <a:bodyPr>
            <a:normAutofit fontScale="92500" lnSpcReduction="20000"/>
          </a:bodyPr>
          <a:lstStyle/>
          <a:p>
            <a:pPr>
              <a:defRPr/>
            </a:pPr>
            <a:endParaRPr lang="en-US" b="1" u="sng" dirty="0"/>
          </a:p>
          <a:p>
            <a:pPr marL="0" indent="0">
              <a:buNone/>
              <a:defRPr/>
            </a:pPr>
            <a:r>
              <a:rPr lang="en-US" sz="2600" dirty="0"/>
              <a:t>Similarly, The National Traffic Law Center (NTLC) publishes a periodic newsletter called "</a:t>
            </a:r>
            <a:r>
              <a:rPr lang="en-US" sz="2600" i="1" dirty="0"/>
              <a:t>Between The Lines</a:t>
            </a:r>
            <a:r>
              <a:rPr lang="en-US" sz="2600" dirty="0"/>
              <a:t>”.  The NTLC, which appears to be run by the NDAA, states that it is "a resource designed to benefit prosecutors, judges, law enforcement officers and others in the justice system.”  </a:t>
            </a:r>
          </a:p>
          <a:p>
            <a:pPr marL="0" indent="0">
              <a:buNone/>
              <a:defRPr/>
            </a:pPr>
            <a:endParaRPr lang="en-US" sz="2600" dirty="0"/>
          </a:p>
          <a:p>
            <a:pPr marL="0" indent="0">
              <a:buNone/>
              <a:defRPr/>
            </a:pPr>
            <a:r>
              <a:rPr lang="en-US" sz="2600" dirty="0"/>
              <a:t>In their July 2019 publication, the NTLC published an article entitled </a:t>
            </a:r>
            <a:r>
              <a:rPr lang="en-US" sz="2600" i="1" dirty="0"/>
              <a:t>"Mastering Masking: Why and How to Avoid Masking CDL-Holder Convictions” </a:t>
            </a:r>
            <a:endParaRPr lang="en-US" sz="2600" dirty="0"/>
          </a:p>
          <a:p>
            <a:pPr marL="0" indent="0">
              <a:buNone/>
              <a:defRPr/>
            </a:pPr>
            <a:endParaRPr lang="en-US" sz="2600" dirty="0"/>
          </a:p>
          <a:p>
            <a:pPr>
              <a:defRPr/>
            </a:pPr>
            <a:r>
              <a:rPr lang="en-US" sz="2250" i="1" dirty="0">
                <a:hlinkClick r:id="rId2"/>
              </a:rPr>
              <a:t>https://ndaa.org/wp-content/uploads/July-BTL-Masking.pdf</a:t>
            </a:r>
            <a:endParaRPr lang="en-US" sz="2250" dirty="0"/>
          </a:p>
          <a:p>
            <a:pPr marL="0" indent="0">
              <a:buNone/>
              <a:defRPr/>
            </a:pPr>
            <a:endParaRPr lang="en-US" dirty="0"/>
          </a:p>
        </p:txBody>
      </p:sp>
      <p:pic>
        <p:nvPicPr>
          <p:cNvPr id="141316" name="Picture 1" descr="page1image1143074832">
            <a:extLst>
              <a:ext uri="{FF2B5EF4-FFF2-40B4-BE49-F238E27FC236}">
                <a16:creationId xmlns:a16="http://schemas.microsoft.com/office/drawing/2014/main" id="{DA558D74-6015-DEB4-99A6-1E73B579CB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7" name="Picture 3" descr="page1image1143074832">
            <a:extLst>
              <a:ext uri="{FF2B5EF4-FFF2-40B4-BE49-F238E27FC236}">
                <a16:creationId xmlns:a16="http://schemas.microsoft.com/office/drawing/2014/main" id="{F9DE7ED4-77B2-E23E-E6C9-EF7EF7F58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3">
            <a:extLst>
              <a:ext uri="{FF2B5EF4-FFF2-40B4-BE49-F238E27FC236}">
                <a16:creationId xmlns:a16="http://schemas.microsoft.com/office/drawing/2014/main" id="{4336E946-C5EA-1228-26DC-A84EABC1CA93}"/>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142339" name="Content Placeholder 4">
            <a:extLst>
              <a:ext uri="{FF2B5EF4-FFF2-40B4-BE49-F238E27FC236}">
                <a16:creationId xmlns:a16="http://schemas.microsoft.com/office/drawing/2014/main" id="{8F924114-A48D-107C-879D-625E885907A5}"/>
              </a:ext>
            </a:extLst>
          </p:cNvPr>
          <p:cNvSpPr>
            <a:spLocks noGrp="1" noChangeArrowheads="1"/>
          </p:cNvSpPr>
          <p:nvPr>
            <p:ph idx="1"/>
          </p:nvPr>
        </p:nvSpPr>
        <p:spPr/>
        <p:txBody>
          <a:bodyPr/>
          <a:lstStyle/>
          <a:p>
            <a:pPr marL="0" indent="0">
              <a:buNone/>
            </a:pPr>
            <a:endParaRPr lang="en-US" altLang="en-US" b="1" u="sng"/>
          </a:p>
          <a:p>
            <a:pPr marL="0" indent="0">
              <a:buNone/>
            </a:pPr>
            <a:r>
              <a:rPr lang="en-US" altLang="en-US" sz="2700"/>
              <a:t>"The prohibition against masking is </a:t>
            </a:r>
            <a:r>
              <a:rPr lang="en-US" altLang="en-US" sz="2700" b="1"/>
              <a:t>not meant to bar plea negotiations</a:t>
            </a:r>
            <a:r>
              <a:rPr lang="en-US" altLang="en-US" sz="2700"/>
              <a:t> in cases involving a violation by a CLP or CDL holder. Caseloads are large, particularly in courtrooms handling traffic offenses. Offenders often are charged with multiple offenses arising from the same incident.”</a:t>
            </a:r>
          </a:p>
        </p:txBody>
      </p:sp>
      <p:pic>
        <p:nvPicPr>
          <p:cNvPr id="142340" name="Picture 1" descr="page1image1143074832">
            <a:extLst>
              <a:ext uri="{FF2B5EF4-FFF2-40B4-BE49-F238E27FC236}">
                <a16:creationId xmlns:a16="http://schemas.microsoft.com/office/drawing/2014/main" id="{ADD48C96-8E5C-BEF9-6FFC-E38F16C557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3" descr="page1image1143074832">
            <a:extLst>
              <a:ext uri="{FF2B5EF4-FFF2-40B4-BE49-F238E27FC236}">
                <a16:creationId xmlns:a16="http://schemas.microsoft.com/office/drawing/2014/main" id="{46497E71-346D-B1F7-A569-AE927445E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3">
            <a:extLst>
              <a:ext uri="{FF2B5EF4-FFF2-40B4-BE49-F238E27FC236}">
                <a16:creationId xmlns:a16="http://schemas.microsoft.com/office/drawing/2014/main" id="{B00DED54-D974-3FA6-30D3-1F00803F9418}"/>
              </a:ext>
            </a:extLst>
          </p:cNvPr>
          <p:cNvSpPr>
            <a:spLocks noGrp="1" noChangeArrowheads="1"/>
          </p:cNvSpPr>
          <p:nvPr>
            <p:ph type="title"/>
          </p:nvPr>
        </p:nvSpPr>
        <p:spPr/>
        <p:txBody>
          <a:bodyPr/>
          <a:lstStyle/>
          <a:p>
            <a:pPr algn="ctr"/>
            <a:r>
              <a:rPr lang="en-US" altLang="en-US" b="1">
                <a:latin typeface="Aharoni" panose="02010803020104030203" pitchFamily="2" charset="-79"/>
                <a:cs typeface="Aharoni" panose="02010803020104030203" pitchFamily="2" charset="-79"/>
              </a:rPr>
              <a:t>M A S K I N G</a:t>
            </a:r>
          </a:p>
        </p:txBody>
      </p:sp>
      <p:sp>
        <p:nvSpPr>
          <p:cNvPr id="5" name="Content Placeholder 4">
            <a:extLst>
              <a:ext uri="{FF2B5EF4-FFF2-40B4-BE49-F238E27FC236}">
                <a16:creationId xmlns:a16="http://schemas.microsoft.com/office/drawing/2014/main" id="{749C005A-EECF-CBF0-43CE-5F5975EDB33F}"/>
              </a:ext>
            </a:extLst>
          </p:cNvPr>
          <p:cNvSpPr>
            <a:spLocks noGrp="1"/>
          </p:cNvSpPr>
          <p:nvPr>
            <p:ph idx="1"/>
          </p:nvPr>
        </p:nvSpPr>
        <p:spPr/>
        <p:txBody>
          <a:bodyPr/>
          <a:lstStyle/>
          <a:p>
            <a:pPr>
              <a:defRPr/>
            </a:pPr>
            <a:endParaRPr lang="en-US" b="1" u="sng" dirty="0"/>
          </a:p>
          <a:p>
            <a:pPr marL="0" indent="0">
              <a:buNone/>
              <a:defRPr/>
            </a:pPr>
            <a:r>
              <a:rPr lang="en-US" sz="2800" dirty="0"/>
              <a:t>“Not every charge is provable to the standard of beyond a reasonable doubt. The statute and regulation prohibiting masking </a:t>
            </a:r>
            <a:r>
              <a:rPr lang="en-US" sz="2800" b="1" dirty="0"/>
              <a:t>do not bar negotiations entered in good faith and supported by facts and law</a:t>
            </a:r>
            <a:r>
              <a:rPr lang="en-US" sz="2800" dirty="0"/>
              <a:t>. The anti-masking regulation cannot supersede a defendant’s due process or other Constitutionally protected rights." </a:t>
            </a:r>
          </a:p>
          <a:p>
            <a:pPr marL="0" indent="0">
              <a:buNone/>
              <a:defRPr/>
            </a:pPr>
            <a:endParaRPr lang="en-US" dirty="0"/>
          </a:p>
        </p:txBody>
      </p:sp>
      <p:pic>
        <p:nvPicPr>
          <p:cNvPr id="143364" name="Picture 1" descr="page1image1143074832">
            <a:extLst>
              <a:ext uri="{FF2B5EF4-FFF2-40B4-BE49-F238E27FC236}">
                <a16:creationId xmlns:a16="http://schemas.microsoft.com/office/drawing/2014/main" id="{D96E648B-0936-E9A4-5CCB-E2B76D54AD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5" name="Picture 3" descr="page1image1143074832">
            <a:extLst>
              <a:ext uri="{FF2B5EF4-FFF2-40B4-BE49-F238E27FC236}">
                <a16:creationId xmlns:a16="http://schemas.microsoft.com/office/drawing/2014/main" id="{F714C0BF-BED3-27CC-D327-17559002CD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Picture 3">
            <a:extLst>
              <a:ext uri="{FF2B5EF4-FFF2-40B4-BE49-F238E27FC236}">
                <a16:creationId xmlns:a16="http://schemas.microsoft.com/office/drawing/2014/main" id="{CBD348C4-CFB0-4D1E-1B8D-9BA5C2AD03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663" y="727076"/>
            <a:ext cx="9620251" cy="527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9" name="Slide Number Placeholder 1">
            <a:extLst>
              <a:ext uri="{FF2B5EF4-FFF2-40B4-BE49-F238E27FC236}">
                <a16:creationId xmlns:a16="http://schemas.microsoft.com/office/drawing/2014/main" id="{1D2FCA9A-EEB3-AB7E-457F-45E3E633D770}"/>
              </a:ext>
            </a:extLst>
          </p:cNvPr>
          <p:cNvSpPr>
            <a:spLocks noGrp="1" noChangeArrowheads="1"/>
          </p:cNvSpPr>
          <p:nvPr>
            <p:ph type="sldNum" sz="quarter" idx="10"/>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Times New Roman" panose="02020603050405020304" pitchFamily="18" charset="0"/>
                <a:ea typeface="MS PGothic" panose="020B0600070205080204" pitchFamily="34" charset="-128"/>
                <a:cs typeface="+mn-cs"/>
              </a:defRPr>
            </a:lvl9pPr>
          </a:lstStyle>
          <a:p>
            <a:pPr>
              <a:defRPr/>
            </a:pPr>
            <a:fld id="{336F5EBA-0B6F-4B83-821C-EC260058B78A}" type="slidenum">
              <a:rPr lang="en-US" altLang="en-US" smtClean="0"/>
              <a:pPr>
                <a:defRPr/>
              </a:pPr>
              <a:t>115</a:t>
            </a:fld>
            <a:endParaRPr lang="en-US" altLang="en-US">
              <a:latin typeface="Arial" panose="020B0604020202020204" pitchFamily="34" charset="0"/>
            </a:endParaRP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6A222EB-A81E-4238-B08D-AAB1828C8E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14676C-074B-475A-8346-9C901C86C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79C4C8E-197B-4679-AE96-B5147F971C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alpha val="70000"/>
              </a:schemeClr>
            </a:solidFill>
            <a:miter lim="800000"/>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8086B987-F658-7326-9C93-48AAA073AB33}"/>
              </a:ext>
            </a:extLst>
          </p:cNvPr>
          <p:cNvSpPr>
            <a:spLocks noGrp="1"/>
          </p:cNvSpPr>
          <p:nvPr>
            <p:ph type="subTitle" idx="1"/>
          </p:nvPr>
        </p:nvSpPr>
        <p:spPr>
          <a:xfrm>
            <a:off x="446319" y="1266958"/>
            <a:ext cx="3777335" cy="4528457"/>
          </a:xfrm>
        </p:spPr>
        <p:txBody>
          <a:bodyPr anchor="ctr">
            <a:normAutofit/>
          </a:bodyPr>
          <a:lstStyle/>
          <a:p>
            <a:pPr algn="r">
              <a:lnSpc>
                <a:spcPct val="90000"/>
              </a:lnSpc>
            </a:pPr>
            <a:r>
              <a:rPr lang="en-US" sz="1700" dirty="0">
                <a:solidFill>
                  <a:schemeClr val="tx2"/>
                </a:solidFill>
              </a:rPr>
              <a:t>CONTACT INFORMATION:</a:t>
            </a:r>
          </a:p>
          <a:p>
            <a:pPr algn="r">
              <a:lnSpc>
                <a:spcPct val="90000"/>
              </a:lnSpc>
            </a:pPr>
            <a:endParaRPr lang="en-US" sz="1700" dirty="0">
              <a:solidFill>
                <a:schemeClr val="tx2"/>
              </a:solidFill>
            </a:endParaRPr>
          </a:p>
          <a:p>
            <a:pPr algn="r">
              <a:lnSpc>
                <a:spcPct val="90000"/>
              </a:lnSpc>
            </a:pPr>
            <a:r>
              <a:rPr lang="en-US" sz="1700" dirty="0">
                <a:solidFill>
                  <a:schemeClr val="tx2"/>
                </a:solidFill>
              </a:rPr>
              <a:t>Rick Ryczek</a:t>
            </a:r>
          </a:p>
          <a:p>
            <a:pPr algn="r">
              <a:lnSpc>
                <a:spcPct val="90000"/>
              </a:lnSpc>
            </a:pPr>
            <a:r>
              <a:rPr lang="en-US" sz="1700" dirty="0">
                <a:solidFill>
                  <a:schemeClr val="tx2"/>
                </a:solidFill>
              </a:rPr>
              <a:t>The Ryczek firm, p.c.</a:t>
            </a:r>
          </a:p>
          <a:p>
            <a:pPr algn="r">
              <a:lnSpc>
                <a:spcPct val="90000"/>
              </a:lnSpc>
            </a:pPr>
            <a:endParaRPr lang="en-US" sz="1700" dirty="0">
              <a:solidFill>
                <a:schemeClr val="tx2"/>
              </a:solidFill>
            </a:endParaRPr>
          </a:p>
          <a:p>
            <a:pPr algn="r">
              <a:lnSpc>
                <a:spcPct val="90000"/>
              </a:lnSpc>
            </a:pPr>
            <a:r>
              <a:rPr lang="en-US" sz="1700" dirty="0">
                <a:solidFill>
                  <a:schemeClr val="tx2"/>
                </a:solidFill>
              </a:rPr>
              <a:t>BEN SESSIONS</a:t>
            </a:r>
          </a:p>
          <a:p>
            <a:pPr algn="r">
              <a:lnSpc>
                <a:spcPct val="90000"/>
              </a:lnSpc>
            </a:pPr>
            <a:r>
              <a:rPr lang="en-US" sz="1700" dirty="0">
                <a:solidFill>
                  <a:schemeClr val="tx2"/>
                </a:solidFill>
              </a:rPr>
              <a:t>Sessions &amp; Fleischman, LLC</a:t>
            </a:r>
          </a:p>
          <a:p>
            <a:pPr algn="r">
              <a:lnSpc>
                <a:spcPct val="90000"/>
              </a:lnSpc>
            </a:pPr>
            <a:r>
              <a:rPr lang="en-US" sz="1700" dirty="0">
                <a:solidFill>
                  <a:schemeClr val="tx2"/>
                </a:solidFill>
              </a:rPr>
              <a:t>(470) 225-7710</a:t>
            </a:r>
          </a:p>
          <a:p>
            <a:pPr algn="r">
              <a:lnSpc>
                <a:spcPct val="90000"/>
              </a:lnSpc>
            </a:pPr>
            <a:r>
              <a:rPr lang="en-US" sz="1700" dirty="0">
                <a:solidFill>
                  <a:schemeClr val="tx2"/>
                </a:solidFill>
                <a:hlinkClick r:id="rId3"/>
              </a:rPr>
              <a:t>BEN@THESESSIONSLAWFIRM.COM</a:t>
            </a:r>
            <a:endParaRPr lang="en-US" sz="1700" dirty="0">
              <a:solidFill>
                <a:schemeClr val="tx2"/>
              </a:solidFill>
            </a:endParaRPr>
          </a:p>
          <a:p>
            <a:pPr algn="r">
              <a:lnSpc>
                <a:spcPct val="90000"/>
              </a:lnSpc>
            </a:pPr>
            <a:endParaRPr lang="en-US" sz="1700" dirty="0">
              <a:solidFill>
                <a:schemeClr val="tx2"/>
              </a:solidFill>
            </a:endParaRPr>
          </a:p>
          <a:p>
            <a:pPr algn="r">
              <a:lnSpc>
                <a:spcPct val="90000"/>
              </a:lnSpc>
            </a:pPr>
            <a:endParaRPr lang="en-US" sz="1700" dirty="0">
              <a:solidFill>
                <a:schemeClr val="tx2"/>
              </a:solidFill>
            </a:endParaRPr>
          </a:p>
        </p:txBody>
      </p:sp>
      <p:pic>
        <p:nvPicPr>
          <p:cNvPr id="13314" name="Picture 2" descr="Contact Us - The Gathering Source">
            <a:extLst>
              <a:ext uri="{FF2B5EF4-FFF2-40B4-BE49-F238E27FC236}">
                <a16:creationId xmlns:a16="http://schemas.microsoft.com/office/drawing/2014/main" id="{1839D7BC-BF26-DDCE-CB57-475F2624F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694" y="2578100"/>
            <a:ext cx="4813300" cy="170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7217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3830</TotalTime>
  <Words>9475</Words>
  <Application>Microsoft Office PowerPoint</Application>
  <PresentationFormat>Widescreen</PresentationFormat>
  <Paragraphs>778</Paragraphs>
  <Slides>116</Slides>
  <Notes>60</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116</vt:i4>
      </vt:variant>
    </vt:vector>
  </HeadingPairs>
  <TitlesOfParts>
    <vt:vector size="135" baseType="lpstr">
      <vt:lpstr>Aharoni</vt:lpstr>
      <vt:lpstr>Aptos</vt:lpstr>
      <vt:lpstr>Arial</vt:lpstr>
      <vt:lpstr>Avenir</vt:lpstr>
      <vt:lpstr>Blokletters-Balpen</vt:lpstr>
      <vt:lpstr>Bodoni SvtyTwo ITC TT-Bold</vt:lpstr>
      <vt:lpstr>Bodoni SvtyTwo ITC TT-BookIta</vt:lpstr>
      <vt:lpstr>Calibri</vt:lpstr>
      <vt:lpstr>Century Gothic</vt:lpstr>
      <vt:lpstr>Courier</vt:lpstr>
      <vt:lpstr>Garamond</vt:lpstr>
      <vt:lpstr>Georgia</vt:lpstr>
      <vt:lpstr>Open Sans</vt:lpstr>
      <vt:lpstr>Rajdhani</vt:lpstr>
      <vt:lpstr>Source Sans Pro</vt:lpstr>
      <vt:lpstr>Times New Roman</vt:lpstr>
      <vt:lpstr>Wingdings 3</vt:lpstr>
      <vt:lpstr>ヒラギノ角ゴ Pro W3</vt:lpstr>
      <vt:lpstr>Ion</vt:lpstr>
      <vt:lpstr>DUI Update: 2024 </vt:lpstr>
      <vt:lpstr>PowerPoint Presentation</vt:lpstr>
      <vt:lpstr>OVERVIEW OF THE GOOD NEWS</vt:lpstr>
      <vt:lpstr>My Goals</vt:lpstr>
      <vt:lpstr>Is there anything more anxiety-ridden than hearing that whining about “but these motions aren’t particularized?</vt:lpstr>
      <vt:lpstr>Particularization wasn’t ever really a problem, but this is just a reminder…</vt:lpstr>
      <vt:lpstr>We love cases that increase the burden on the state at motions. </vt:lpstr>
      <vt:lpstr>The greatest gift of this year - Jones</vt:lpstr>
      <vt:lpstr>Basics of the Constitutional Speedy Analysis</vt:lpstr>
      <vt:lpstr>Constitutional Speedy Motions: Where do they fail? </vt:lpstr>
      <vt:lpstr>PRE-TRIAL MOTIONS</vt:lpstr>
      <vt:lpstr>Daubert Motions</vt:lpstr>
      <vt:lpstr>SENTENCING</vt:lpstr>
      <vt:lpstr>SENTENCING</vt:lpstr>
      <vt:lpstr>SENTENCING LAW</vt:lpstr>
      <vt:lpstr>LAW OF MERGER</vt:lpstr>
      <vt:lpstr>LAW OF MERGER</vt:lpstr>
      <vt:lpstr>MERGER- AS A MATTER OF LAW</vt:lpstr>
      <vt:lpstr>MERGER- AS A MATTER OF LAW</vt:lpstr>
      <vt:lpstr>MERGERS</vt:lpstr>
      <vt:lpstr>SEARCH WARRANTS</vt:lpstr>
      <vt:lpstr>Search Warrants – The Basics</vt:lpstr>
      <vt:lpstr>ANY QUESTIONS?</vt:lpstr>
      <vt:lpstr>           DUI LAW UPDATE </vt:lpstr>
      <vt:lpstr>PowerPoint Presentation</vt:lpstr>
      <vt:lpstr>PowerPoint Presentation</vt:lpstr>
      <vt:lpstr>PowerPoint Presentation</vt:lpstr>
      <vt:lpstr>PowerPoint Presentation</vt:lpstr>
      <vt:lpstr>PowerPoint Presentation</vt:lpstr>
      <vt:lpstr>General Demurrers</vt:lpstr>
      <vt:lpstr>General Demurrers OR Special Demurrer? </vt:lpstr>
      <vt:lpstr>General Demurrer OR Special Demurrer? Things have changed a lot since 2019…</vt:lpstr>
      <vt:lpstr>General Demurrers</vt:lpstr>
      <vt:lpstr>ALS Agreements</vt:lpstr>
      <vt:lpstr>ALS Agreements</vt:lpstr>
      <vt:lpstr>Jurisdiction to Stop/Arrest</vt:lpstr>
      <vt:lpstr>Jurisdiction to Stop/Arrest</vt:lpstr>
      <vt:lpstr>Preliminary Issues Jurisdiction </vt:lpstr>
      <vt:lpstr>Preliminary Issues Jurisdiction </vt:lpstr>
      <vt:lpstr>Preliminary Issues: Jurisdiction </vt:lpstr>
      <vt:lpstr>Stop Issues: Roadblocks</vt:lpstr>
      <vt:lpstr>PowerPoint Presentation</vt:lpstr>
      <vt:lpstr>Stop Issues: Roadblocks</vt:lpstr>
      <vt:lpstr>Stop Issues: Running Tags</vt:lpstr>
      <vt:lpstr>What about prior DUIs?</vt:lpstr>
      <vt:lpstr>Preliminary Issues: Prior DUIs</vt:lpstr>
      <vt:lpstr>Preliminary Issues: Probable Cause</vt:lpstr>
      <vt:lpstr>Preliminary Issues: Probable Cause</vt:lpstr>
      <vt:lpstr>Field Sobriety Tests</vt:lpstr>
      <vt:lpstr>PowerPoint Presentation</vt:lpstr>
      <vt:lpstr>HGN Test</vt:lpstr>
      <vt:lpstr>HGN Test</vt:lpstr>
      <vt:lpstr>Harper/Izer</vt:lpstr>
      <vt:lpstr>Daubert</vt:lpstr>
      <vt:lpstr>Daubert</vt:lpstr>
      <vt:lpstr>Daubert</vt:lpstr>
      <vt:lpstr>Implied Consent Updates</vt:lpstr>
      <vt:lpstr>PowerPoint Presentation</vt:lpstr>
      <vt:lpstr>PowerPoint Presentation</vt:lpstr>
      <vt:lpstr>PowerPoint Presentation</vt:lpstr>
      <vt:lpstr>   O.C.G.A. § 40-5-55 </vt:lpstr>
      <vt:lpstr>PowerPoint Presentation</vt:lpstr>
      <vt:lpstr>PowerPoint Presentation</vt:lpstr>
      <vt:lpstr>Implied Consent Doctrine Has Evolved</vt:lpstr>
      <vt:lpstr>     Statutory Implied Consent Issues: Rapid Fire</vt:lpstr>
      <vt:lpstr>Statutory Implied Consent Issues: Rapid Fire</vt:lpstr>
      <vt:lpstr>PowerPoint Presentation</vt:lpstr>
      <vt:lpstr>PowerPoint Presentation</vt:lpstr>
      <vt:lpstr>Let’s look at the changes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Williams v. State, 296 Ga. 817 (2015)</vt:lpstr>
      <vt:lpstr>Williams v. State, 296 Ga. 817 (2015)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about Urine tests?</vt:lpstr>
      <vt:lpstr>State v. Awad, 357 Ga. App. 255 (2020).</vt:lpstr>
      <vt:lpstr>State v. Awad, 313 Ga. 99 (2022).</vt:lpstr>
      <vt:lpstr>State v. Awad, 313 Ga. 99 (2022).</vt:lpstr>
      <vt:lpstr>State v. Awad, 313 Ga. 99 (2022).</vt:lpstr>
      <vt:lpstr>Bradberry – PBT Refusal</vt:lpstr>
      <vt:lpstr>Ammons –FST Refusal</vt:lpstr>
      <vt:lpstr>     Post-Conviction  </vt:lpstr>
      <vt:lpstr>M A S K I N G</vt:lpstr>
      <vt:lpstr>M A S K I N G</vt:lpstr>
      <vt:lpstr>PowerPoint Presentation</vt:lpstr>
      <vt:lpstr>M A S K I N G</vt:lpstr>
      <vt:lpstr>M A S K I N G</vt:lpstr>
      <vt:lpstr>M A S K I N G</vt:lpstr>
      <vt:lpstr>M A S K I N G</vt:lpstr>
      <vt:lpstr>M A S K I N G</vt:lpstr>
      <vt:lpstr>M A S K I N G</vt:lpstr>
      <vt:lpstr>M A S K I N 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To Know: Vehicular Homicide</dc:title>
  <dc:creator>Iniobong Ekpo</dc:creator>
  <cp:lastModifiedBy>. .</cp:lastModifiedBy>
  <cp:revision>21</cp:revision>
  <dcterms:created xsi:type="dcterms:W3CDTF">2024-05-14T02:04:31Z</dcterms:created>
  <dcterms:modified xsi:type="dcterms:W3CDTF">2024-10-17T00:33:32Z</dcterms:modified>
</cp:coreProperties>
</file>