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6" r:id="rId2"/>
    <p:sldId id="272" r:id="rId3"/>
    <p:sldId id="273" r:id="rId4"/>
    <p:sldId id="333" r:id="rId5"/>
    <p:sldId id="335" r:id="rId6"/>
    <p:sldId id="293" r:id="rId7"/>
    <p:sldId id="258" r:id="rId8"/>
    <p:sldId id="336" r:id="rId9"/>
    <p:sldId id="334" r:id="rId10"/>
    <p:sldId id="337" r:id="rId11"/>
    <p:sldId id="338" r:id="rId12"/>
    <p:sldId id="339" r:id="rId13"/>
    <p:sldId id="340" r:id="rId14"/>
    <p:sldId id="287" r:id="rId1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08" autoAdjust="0"/>
    <p:restoredTop sz="94630" autoAdjust="0"/>
  </p:normalViewPr>
  <p:slideViewPr>
    <p:cSldViewPr snapToGrid="0" snapToObjects="1">
      <p:cViewPr varScale="1">
        <p:scale>
          <a:sx n="42" d="100"/>
          <a:sy n="42" d="100"/>
        </p:scale>
        <p:origin x="928" y="60"/>
      </p:cViewPr>
      <p:guideLst>
        <p:guide orient="horz" pos="3072"/>
        <p:guide pos="4096"/>
      </p:guideLst>
    </p:cSldViewPr>
  </p:slideViewPr>
  <p:outlineViewPr>
    <p:cViewPr>
      <p:scale>
        <a:sx n="33" d="100"/>
        <a:sy n="33" d="100"/>
      </p:scale>
      <p:origin x="0" y="415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80B01-A8B9-254D-B079-D09A8F83BF30}" type="datetimeFigureOut">
              <a:rPr lang="en-US" smtClean="0"/>
              <a:t>12/2/2021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2334D6-B9F1-3B47-B2B8-EA386E8ED2A2}" type="slidenum">
              <a:rPr lang="en-US" smtClean="0"/>
              <a:t>‹#›</a:t>
            </a:fld>
            <a:endParaRPr lang="en-US"/>
          </a:p>
        </p:txBody>
      </p:sp>
    </p:spTree>
    <p:extLst>
      <p:ext uri="{BB962C8B-B14F-4D97-AF65-F5344CB8AC3E}">
        <p14:creationId xmlns:p14="http://schemas.microsoft.com/office/powerpoint/2010/main" val="259379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76621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thesessionslawfirm.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p:nvPr/>
        </p:nvSpPr>
        <p:spPr>
          <a:xfrm>
            <a:off x="2159992" y="6681228"/>
            <a:ext cx="8684816" cy="231858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1400"/>
            </a:pPr>
            <a:endParaRPr sz="2400" dirty="0"/>
          </a:p>
          <a:p>
            <a:pPr>
              <a:defRPr sz="1400"/>
            </a:pPr>
            <a:endParaRPr sz="2400" dirty="0"/>
          </a:p>
          <a:p>
            <a:pPr>
              <a:defRPr sz="1400"/>
            </a:pPr>
            <a:r>
              <a:rPr sz="2400" dirty="0">
                <a:hlinkClick r:id="rId2"/>
              </a:rPr>
              <a:t>The Sessions Law Firm, LLC</a:t>
            </a:r>
            <a:endParaRPr sz="2400" dirty="0"/>
          </a:p>
          <a:p>
            <a:pPr>
              <a:defRPr sz="1400"/>
            </a:pPr>
            <a:r>
              <a:rPr lang="en-US" sz="2400" dirty="0"/>
              <a:t>3155 Roswell Rd., Ste. 220</a:t>
            </a:r>
          </a:p>
          <a:p>
            <a:pPr>
              <a:defRPr sz="1400"/>
            </a:pPr>
            <a:r>
              <a:rPr lang="en-US" sz="2400" dirty="0"/>
              <a:t>Atlanta, GA 30305</a:t>
            </a:r>
            <a:endParaRPr sz="2400" dirty="0"/>
          </a:p>
          <a:p>
            <a:pPr>
              <a:defRPr sz="1400"/>
            </a:pPr>
            <a:r>
              <a:rPr sz="2400" dirty="0"/>
              <a:t>Telephone: (470) 225-7710</a:t>
            </a:r>
          </a:p>
        </p:txBody>
      </p:sp>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pic>
        <p:nvPicPr>
          <p:cNvPr id="3" name="Picture 2" descr="Logo, company name&#10;&#10;Description automatically generated">
            <a:extLst>
              <a:ext uri="{FF2B5EF4-FFF2-40B4-BE49-F238E27FC236}">
                <a16:creationId xmlns:a16="http://schemas.microsoft.com/office/drawing/2014/main" id="{DE10C910-C011-4842-B4E1-E1E41F457E1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56800" y="6975486"/>
            <a:ext cx="2565400" cy="25654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pic>
        <p:nvPicPr>
          <p:cNvPr id="4" name="Picture 3" descr="Logo, company name&#10;&#10;Description automatically generated">
            <a:extLst>
              <a:ext uri="{FF2B5EF4-FFF2-40B4-BE49-F238E27FC236}">
                <a16:creationId xmlns:a16="http://schemas.microsoft.com/office/drawing/2014/main" id="{79F916D3-017D-4E2A-98EF-2E7466D02B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975486"/>
            <a:ext cx="2565400" cy="2565400"/>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pic>
        <p:nvPicPr>
          <p:cNvPr id="4" name="Picture 3" descr="Logo, company name&#10;&#10;Description automatically generated">
            <a:extLst>
              <a:ext uri="{FF2B5EF4-FFF2-40B4-BE49-F238E27FC236}">
                <a16:creationId xmlns:a16="http://schemas.microsoft.com/office/drawing/2014/main" id="{6A755C93-C6AB-4722-9C2B-715319B9D2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975486"/>
            <a:ext cx="2565400" cy="2565400"/>
          </a:xfrm>
          <a:prstGeom prst="rect">
            <a:avLst/>
          </a:prstGeom>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112042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6" r:id="rId5"/>
    <p:sldLayoutId id="2147483657" r:id="rId6"/>
    <p:sldLayoutId id="2147483658" r:id="rId7"/>
    <p:sldLayoutId id="2147483661" r:id="rId8"/>
    <p:sldLayoutId id="2147483662" r:id="rId9"/>
  </p:sldLayoutIdLst>
  <p:transition spd="med"/>
  <p:hf sldNum="0" hdr="0" dt="0"/>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NUL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body" idx="13"/>
          </p:nvPr>
        </p:nvSpPr>
        <p:spPr>
          <a:xfrm>
            <a:off x="508000" y="6842048"/>
            <a:ext cx="7200900" cy="895502"/>
          </a:xfrm>
          <a:prstGeom prst="rect">
            <a:avLst/>
          </a:prstGeom>
        </p:spPr>
        <p:txBody>
          <a:bodyPr/>
          <a:lstStyle/>
          <a:p>
            <a:r>
              <a:rPr lang="en-US" dirty="0">
                <a:latin typeface="Times New Roman" panose="02020603050405020304" pitchFamily="18" charset="0"/>
                <a:cs typeface="Times New Roman" panose="02020603050405020304" pitchFamily="18" charset="0"/>
              </a:rPr>
              <a:t>Defense of Drinking Drivers Seminar</a:t>
            </a:r>
          </a:p>
          <a:p>
            <a:r>
              <a:rPr lang="en-US" i="0" dirty="0">
                <a:latin typeface="Times New Roman" panose="02020603050405020304" pitchFamily="18" charset="0"/>
                <a:cs typeface="Times New Roman" panose="02020603050405020304" pitchFamily="18" charset="0"/>
              </a:rPr>
              <a:t>December 3, 2021</a:t>
            </a:r>
            <a:endParaRPr i="0" dirty="0">
              <a:latin typeface="Times New Roman" panose="02020603050405020304" pitchFamily="18" charset="0"/>
              <a:cs typeface="Times New Roman" panose="02020603050405020304" pitchFamily="18" charset="0"/>
            </a:endParaRPr>
          </a:p>
        </p:txBody>
      </p:sp>
      <p:sp>
        <p:nvSpPr>
          <p:cNvPr id="146" name="Shape 146"/>
          <p:cNvSpPr>
            <a:spLocks noGrp="1"/>
          </p:cNvSpPr>
          <p:nvPr>
            <p:ph type="ctrTitle"/>
          </p:nvPr>
        </p:nvSpPr>
        <p:spPr>
          <a:prstGeom prst="rect">
            <a:avLst/>
          </a:prstGeom>
        </p:spPr>
        <p:txBody>
          <a:bodyPr>
            <a:normAutofit/>
          </a:bodyPr>
          <a:lstStyle>
            <a:lvl1pPr defTabSz="549148">
              <a:spcBef>
                <a:spcPts val="1500"/>
              </a:spcBef>
              <a:defRPr sz="6580"/>
            </a:lvl1pPr>
          </a:lstStyle>
          <a:p>
            <a:r>
              <a:rPr lang="en-US" sz="5400" dirty="0">
                <a:latin typeface="Times New Roman" panose="02020603050405020304" pitchFamily="18" charset="0"/>
                <a:cs typeface="Times New Roman" panose="02020603050405020304" pitchFamily="18" charset="0"/>
              </a:rPr>
              <a:t>Fighting Warrants in DUI Cases</a:t>
            </a:r>
            <a:endParaRPr sz="5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830365" y="1787590"/>
            <a:ext cx="8277649"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dirty="0">
                <a:latin typeface="Times New Roman" panose="02020603050405020304" pitchFamily="18" charset="0"/>
                <a:cs typeface="Times New Roman" panose="02020603050405020304" pitchFamily="18" charset="0"/>
              </a:rPr>
              <a:t>ALL MATERIALS at:</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https://</a:t>
            </a:r>
            <a:r>
              <a:rPr lang="en-US" sz="3200" dirty="0" err="1">
                <a:latin typeface="Times New Roman" panose="02020603050405020304" pitchFamily="18" charset="0"/>
                <a:cs typeface="Times New Roman" panose="02020603050405020304" pitchFamily="18" charset="0"/>
              </a:rPr>
              <a:t>www.thesessionslawfirm.com</a:t>
            </a:r>
            <a:r>
              <a:rPr lang="en-US" sz="3200" dirty="0">
                <a:latin typeface="Times New Roman" panose="02020603050405020304" pitchFamily="18" charset="0"/>
                <a:cs typeface="Times New Roman" panose="02020603050405020304" pitchFamily="18" charset="0"/>
              </a:rPr>
              <a:t>/resources/</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normAutofit fontScale="90000"/>
          </a:bodyPr>
          <a:lstStyle>
            <a:lvl1pPr algn="l" defTabSz="490727">
              <a:spcBef>
                <a:spcPts val="1300"/>
              </a:spcBef>
              <a:defRPr sz="5880"/>
            </a:lvl1pPr>
          </a:lstStyle>
          <a:p>
            <a:r>
              <a:rPr lang="en-US" b="1" dirty="0">
                <a:latin typeface="Times New Roman" panose="02020603050405020304" pitchFamily="18" charset="0"/>
                <a:cs typeface="Times New Roman" panose="02020603050405020304" pitchFamily="18" charset="0"/>
              </a:rPr>
              <a:t>What’s the deal with search warrants?</a:t>
            </a:r>
            <a:endParaRPr b="1" dirty="0">
              <a:latin typeface="Times New Roman" panose="02020603050405020304" pitchFamily="18" charset="0"/>
              <a:cs typeface="Times New Roman" panose="02020603050405020304" pitchFamily="18" charset="0"/>
            </a:endParaRPr>
          </a:p>
        </p:txBody>
      </p:sp>
      <p:sp>
        <p:nvSpPr>
          <p:cNvPr id="193" name="Shape 193"/>
          <p:cNvSpPr>
            <a:spLocks noGrp="1"/>
          </p:cNvSpPr>
          <p:nvPr>
            <p:ph type="body" idx="1"/>
          </p:nvPr>
        </p:nvSpPr>
        <p:spPr>
          <a:xfrm>
            <a:off x="508000" y="2628900"/>
            <a:ext cx="11988800" cy="4318000"/>
          </a:xfrm>
          <a:prstGeom prst="rect">
            <a:avLst/>
          </a:prstGeom>
        </p:spPr>
        <p:txBody>
          <a:bodyPr>
            <a:normAutofit fontScale="92500" lnSpcReduction="20000"/>
          </a:bodyPr>
          <a:lstStyle/>
          <a:p>
            <a:pPr algn="ctr"/>
            <a:r>
              <a:rPr lang="en-US" b="0" i="0" dirty="0">
                <a:solidFill>
                  <a:srgbClr val="000000"/>
                </a:solidFill>
                <a:effectLst/>
                <a:latin typeface="Times New Roman" panose="02020603050405020304" pitchFamily="18" charset="0"/>
                <a:cs typeface="Times New Roman" panose="02020603050405020304" pitchFamily="18" charset="0"/>
              </a:rPr>
              <a:t>They’re difficult to challenge.</a:t>
            </a:r>
          </a:p>
          <a:p>
            <a:pPr algn="ctr"/>
            <a:endParaRPr lang="en-US" b="0" i="0" dirty="0">
              <a:solidFill>
                <a:srgbClr val="000000"/>
              </a:solidFill>
              <a:effectLst/>
              <a:latin typeface="Times New Roman" panose="02020603050405020304" pitchFamily="18" charset="0"/>
              <a:cs typeface="Times New Roman" panose="02020603050405020304" pitchFamily="18" charset="0"/>
            </a:endParaRPr>
          </a:p>
          <a:p>
            <a:pPr algn="ctr"/>
            <a:r>
              <a:rPr lang="en-US" dirty="0">
                <a:solidFill>
                  <a:srgbClr val="000000"/>
                </a:solidFill>
                <a:latin typeface="Times New Roman" panose="02020603050405020304" pitchFamily="18" charset="0"/>
                <a:cs typeface="Times New Roman" panose="02020603050405020304" pitchFamily="18" charset="0"/>
              </a:rPr>
              <a:t>They’re becoming more prevalent.</a:t>
            </a:r>
          </a:p>
          <a:p>
            <a:pPr algn="ctr"/>
            <a:endParaRPr lang="en-US" dirty="0">
              <a:solidFill>
                <a:srgbClr val="000000"/>
              </a:solidFill>
              <a:latin typeface="Times New Roman" panose="02020603050405020304" pitchFamily="18" charset="0"/>
              <a:cs typeface="Times New Roman" panose="02020603050405020304" pitchFamily="18" charset="0"/>
            </a:endParaRPr>
          </a:p>
          <a:p>
            <a:pPr algn="ctr"/>
            <a:r>
              <a:rPr lang="en-US" dirty="0">
                <a:solidFill>
                  <a:srgbClr val="000000"/>
                </a:solidFill>
                <a:latin typeface="Times New Roman" panose="02020603050405020304" pitchFamily="18" charset="0"/>
                <a:cs typeface="Times New Roman" panose="02020603050405020304" pitchFamily="18" charset="0"/>
              </a:rPr>
              <a:t>The absence of them creates a good argument for us.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endParaRPr lang="en-US" b="0" i="0" dirty="0">
              <a:solidFill>
                <a:srgbClr val="000000"/>
              </a:solidFill>
              <a:effectLst/>
              <a:latin typeface="Times New Roman" panose="02020603050405020304" pitchFamily="18" charset="0"/>
              <a:cs typeface="Times New Roman" panose="02020603050405020304" pitchFamily="18" charset="0"/>
            </a:endParaRPr>
          </a:p>
        </p:txBody>
      </p:sp>
      <p:pic>
        <p:nvPicPr>
          <p:cNvPr id="4" name="Picture 3" descr="Logo, company name&#10;&#10;Description automatically generated">
            <a:extLst>
              <a:ext uri="{FF2B5EF4-FFF2-40B4-BE49-F238E27FC236}">
                <a16:creationId xmlns:a16="http://schemas.microsoft.com/office/drawing/2014/main" id="{0C66B152-E8A0-4021-933B-D2347C0D20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6800" y="6975486"/>
            <a:ext cx="2565400" cy="2565400"/>
          </a:xfrm>
          <a:prstGeom prst="rect">
            <a:avLst/>
          </a:prstGeom>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sz="4400" dirty="0">
                <a:latin typeface="Times New Roman" panose="02020603050405020304" pitchFamily="18" charset="0"/>
                <a:cs typeface="Times New Roman" panose="02020603050405020304" pitchFamily="18" charset="0"/>
              </a:rPr>
              <a:t>What do you need to get started?</a:t>
            </a:r>
            <a:endParaRPr sz="4400" dirty="0">
              <a:latin typeface="Times New Roman" panose="02020603050405020304" pitchFamily="18" charset="0"/>
              <a:cs typeface="Times New Roman" panose="02020603050405020304" pitchFamily="18" charset="0"/>
            </a:endParaRPr>
          </a:p>
        </p:txBody>
      </p:sp>
      <p:sp>
        <p:nvSpPr>
          <p:cNvPr id="196" name="Shape 196"/>
          <p:cNvSpPr>
            <a:spLocks noGrp="1"/>
          </p:cNvSpPr>
          <p:nvPr>
            <p:ph type="body" idx="1"/>
          </p:nvPr>
        </p:nvSpPr>
        <p:spPr>
          <a:xfrm>
            <a:off x="508000" y="2019300"/>
            <a:ext cx="11988800" cy="6096000"/>
          </a:xfrm>
          <a:prstGeom prst="rect">
            <a:avLst/>
          </a:prstGeom>
        </p:spPr>
        <p:txBody>
          <a:bodyPr/>
          <a:lstStyle/>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dirty="0"/>
              <a:t> </a:t>
            </a:r>
            <a:r>
              <a:rPr lang="en-US" sz="2800" dirty="0">
                <a:latin typeface="Times New Roman" panose="02020603050405020304" pitchFamily="18" charset="0"/>
                <a:ea typeface="+mn-ea"/>
                <a:cs typeface="Times New Roman" panose="02020603050405020304" pitchFamily="18" charset="0"/>
                <a:sym typeface="Bodoni SvtyTwo ITC TT-Book"/>
              </a:rPr>
              <a:t>Get the warrant. </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2800" dirty="0">
              <a:latin typeface="Times New Roman" panose="02020603050405020304" pitchFamily="18" charset="0"/>
              <a:ea typeface="+mn-ea"/>
              <a:cs typeface="Times New Roman" panose="02020603050405020304" pitchFamily="18" charset="0"/>
              <a:sym typeface="Bodoni SvtyTwo ITC TT-Book"/>
            </a:endParaRP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2800" dirty="0">
                <a:latin typeface="Times New Roman" panose="02020603050405020304" pitchFamily="18" charset="0"/>
                <a:ea typeface="+mn-ea"/>
                <a:cs typeface="Times New Roman" panose="02020603050405020304" pitchFamily="18" charset="0"/>
                <a:sym typeface="Bodoni SvtyTwo ITC TT-Book"/>
              </a:rPr>
              <a:t>Get the affidavit. </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2800" dirty="0">
              <a:latin typeface="Times New Roman" panose="02020603050405020304" pitchFamily="18" charset="0"/>
              <a:ea typeface="+mn-ea"/>
              <a:cs typeface="Times New Roman" panose="02020603050405020304" pitchFamily="18" charset="0"/>
              <a:sym typeface="Bodoni SvtyTwo ITC TT-Book"/>
            </a:endParaRP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2800" dirty="0">
                <a:latin typeface="Times New Roman" panose="02020603050405020304" pitchFamily="18" charset="0"/>
                <a:ea typeface="+mn-ea"/>
                <a:cs typeface="Times New Roman" panose="02020603050405020304" pitchFamily="18" charset="0"/>
                <a:sym typeface="Bodoni SvtyTwo ITC TT-Book"/>
              </a:rPr>
              <a:t>If there is anything outside of the affidavit that the Judge relied upon in considering the application, </a:t>
            </a:r>
            <a:r>
              <a:rPr lang="en-US" sz="2800" i="1" dirty="0">
                <a:latin typeface="Times New Roman" panose="02020603050405020304" pitchFamily="18" charset="0"/>
                <a:ea typeface="+mn-ea"/>
                <a:cs typeface="Times New Roman" panose="02020603050405020304" pitchFamily="18" charset="0"/>
                <a:sym typeface="Bodoni SvtyTwo ITC TT-Book"/>
              </a:rPr>
              <a:t>try </a:t>
            </a:r>
            <a:r>
              <a:rPr lang="en-US" sz="2800" dirty="0">
                <a:latin typeface="Times New Roman" panose="02020603050405020304" pitchFamily="18" charset="0"/>
                <a:ea typeface="+mn-ea"/>
                <a:cs typeface="Times New Roman" panose="02020603050405020304" pitchFamily="18" charset="0"/>
                <a:sym typeface="Bodoni SvtyTwo ITC TT-Book"/>
              </a:rPr>
              <a:t>to get it. </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2800" dirty="0">
              <a:latin typeface="Times New Roman" panose="02020603050405020304" pitchFamily="18" charset="0"/>
              <a:ea typeface="+mn-ea"/>
              <a:cs typeface="Times New Roman" panose="02020603050405020304" pitchFamily="18" charset="0"/>
              <a:sym typeface="Bodoni SvtyTwo ITC TT-Book"/>
            </a:endParaRPr>
          </a:p>
          <a:p>
            <a:pPr marL="0" indent="0" defTabSz="457200">
              <a:spcBef>
                <a:spcPts val="0"/>
              </a:spcBef>
              <a:buSzTx/>
              <a:buNone/>
              <a:defRPr sz="2600">
                <a:solidFill>
                  <a:srgbClr val="000000"/>
                </a:solidFill>
                <a:latin typeface="Helvetica"/>
                <a:ea typeface="Helvetica"/>
                <a:cs typeface="Helvetica"/>
                <a:sym typeface="Helvetica"/>
              </a:defRPr>
            </a:pPr>
            <a:r>
              <a:rPr lang="en-US" sz="2800" dirty="0">
                <a:latin typeface="Times New Roman" panose="02020603050405020304" pitchFamily="18" charset="0"/>
                <a:ea typeface="+mn-ea"/>
                <a:cs typeface="Times New Roman" panose="02020603050405020304" pitchFamily="18" charset="0"/>
                <a:sym typeface="Bodoni SvtyTwo ITC TT-Book"/>
              </a:rPr>
              <a:t>Try to get these things outside of discovery. If you’re getting them from the State, they’re going to have them too. </a:t>
            </a:r>
          </a:p>
          <a:p>
            <a:pPr marL="0" indent="0" algn="ctr" defTabSz="457200">
              <a:spcBef>
                <a:spcPts val="0"/>
              </a:spcBef>
              <a:buSzTx/>
              <a:buNone/>
              <a:defRPr sz="2600">
                <a:solidFill>
                  <a:srgbClr val="000000"/>
                </a:solidFill>
                <a:latin typeface="Helvetica"/>
                <a:ea typeface="Helvetica"/>
                <a:cs typeface="Helvetica"/>
                <a:sym typeface="Helvetica"/>
              </a:defRPr>
            </a:pPr>
            <a:endParaRPr lang="en-US" sz="2800" b="1" dirty="0">
              <a:latin typeface="Times New Roman" panose="02020603050405020304" pitchFamily="18" charset="0"/>
              <a:ea typeface="+mn-ea"/>
              <a:cs typeface="Times New Roman" panose="02020603050405020304" pitchFamily="18" charset="0"/>
              <a:sym typeface="Bodoni SvtyTwo ITC TT-Book"/>
            </a:endParaRPr>
          </a:p>
          <a:p>
            <a:pPr marL="0" indent="0" algn="ctr" defTabSz="457200">
              <a:spcBef>
                <a:spcPts val="0"/>
              </a:spcBef>
              <a:buSzTx/>
              <a:buNone/>
              <a:defRPr sz="2600">
                <a:solidFill>
                  <a:srgbClr val="000000"/>
                </a:solidFill>
                <a:latin typeface="Helvetica"/>
                <a:ea typeface="Helvetica"/>
                <a:cs typeface="Helvetica"/>
                <a:sym typeface="Helvetica"/>
              </a:defRPr>
            </a:pPr>
            <a:r>
              <a:rPr lang="en-US" sz="2800" b="1" dirty="0">
                <a:latin typeface="Times New Roman" panose="02020603050405020304" pitchFamily="18" charset="0"/>
                <a:ea typeface="+mn-ea"/>
                <a:cs typeface="Times New Roman" panose="02020603050405020304" pitchFamily="18" charset="0"/>
                <a:sym typeface="Bodoni SvtyTwo ITC TT-Book"/>
              </a:rPr>
              <a:t>You’re best day is one where they don’t have them.</a:t>
            </a:r>
            <a:endParaRPr sz="2800" b="1" dirty="0">
              <a:latin typeface="Times New Roman" panose="02020603050405020304" pitchFamily="18" charset="0"/>
              <a:ea typeface="+mn-ea"/>
              <a:cs typeface="Times New Roman" panose="02020603050405020304" pitchFamily="18" charset="0"/>
              <a:sym typeface="Bodoni SvtyTwo ITC TT-Book"/>
            </a:endParaRPr>
          </a:p>
        </p:txBody>
      </p:sp>
      <p:pic>
        <p:nvPicPr>
          <p:cNvPr id="6" name="Picture 5" descr="Logo, company name&#10;&#10;Description automatically generated">
            <a:extLst>
              <a:ext uri="{FF2B5EF4-FFF2-40B4-BE49-F238E27FC236}">
                <a16:creationId xmlns:a16="http://schemas.microsoft.com/office/drawing/2014/main" id="{0AA068C2-DDE9-41BF-BB6D-2688F77785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482840"/>
            <a:ext cx="2058046" cy="2058046"/>
          </a:xfrm>
          <a:prstGeom prst="rect">
            <a:avLst/>
          </a:prstGeom>
        </p:spPr>
      </p:pic>
    </p:spTree>
    <p:extLst>
      <p:ext uri="{BB962C8B-B14F-4D97-AF65-F5344CB8AC3E}">
        <p14:creationId xmlns:p14="http://schemas.microsoft.com/office/powerpoint/2010/main" val="142388320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normAutofit fontScale="90000"/>
          </a:bodyPr>
          <a:lstStyle>
            <a:lvl1pPr algn="l" defTabSz="490727">
              <a:spcBef>
                <a:spcPts val="1300"/>
              </a:spcBef>
              <a:defRPr sz="5880"/>
            </a:lvl1pPr>
          </a:lstStyle>
          <a:p>
            <a:r>
              <a:rPr lang="en-US" dirty="0">
                <a:latin typeface="Times New Roman" panose="02020603050405020304" pitchFamily="18" charset="0"/>
                <a:cs typeface="Times New Roman" panose="02020603050405020304" pitchFamily="18" charset="0"/>
              </a:rPr>
              <a:t>Getting started challenging a search warrant</a:t>
            </a:r>
            <a:endParaRPr dirty="0">
              <a:latin typeface="Times New Roman" panose="02020603050405020304" pitchFamily="18" charset="0"/>
              <a:cs typeface="Times New Roman" panose="02020603050405020304" pitchFamily="18" charset="0"/>
            </a:endParaRPr>
          </a:p>
        </p:txBody>
      </p:sp>
      <p:sp>
        <p:nvSpPr>
          <p:cNvPr id="193" name="Shape 193"/>
          <p:cNvSpPr>
            <a:spLocks noGrp="1"/>
          </p:cNvSpPr>
          <p:nvPr>
            <p:ph type="body" idx="1"/>
          </p:nvPr>
        </p:nvSpPr>
        <p:spPr>
          <a:xfrm>
            <a:off x="508000" y="2628900"/>
            <a:ext cx="11988800" cy="4318000"/>
          </a:xfrm>
          <a:prstGeom prst="rect">
            <a:avLst/>
          </a:prstGeom>
        </p:spPr>
        <p:txBody>
          <a:bodyPr>
            <a:normAutofit fontScale="92500" lnSpcReduction="20000"/>
          </a:bodyPr>
          <a:lstStyle/>
          <a:p>
            <a:pPr marL="0" indent="0">
              <a:buNone/>
            </a:pPr>
            <a:r>
              <a:rPr lang="en-US" dirty="0">
                <a:solidFill>
                  <a:srgbClr val="000000"/>
                </a:solidFill>
                <a:latin typeface="Times New Roman" panose="02020603050405020304" pitchFamily="18" charset="0"/>
                <a:cs typeface="Times New Roman" panose="02020603050405020304" pitchFamily="18" charset="0"/>
              </a:rPr>
              <a:t>File your motion to suppress:</a:t>
            </a:r>
          </a:p>
          <a:p>
            <a:pPr marL="0" indent="0" algn="ctr">
              <a:buNone/>
            </a:pPr>
            <a:r>
              <a:rPr lang="en-US" b="0" i="0" dirty="0">
                <a:solidFill>
                  <a:srgbClr val="000000"/>
                </a:solidFill>
                <a:effectLst/>
                <a:latin typeface="Times New Roman" panose="02020603050405020304" pitchFamily="18" charset="0"/>
                <a:cs typeface="Times New Roman" panose="02020603050405020304" pitchFamily="18" charset="0"/>
              </a:rPr>
              <a:t>https://www.thesessionslawfirm.com/wp-content/uploads/2021/12/MTS-SEARCH-WARRANT.docx</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0" indent="0" algn="ctr">
              <a:buNone/>
            </a:pPr>
            <a:r>
              <a:rPr lang="en-US" dirty="0">
                <a:latin typeface="Times New Roman" panose="02020603050405020304" pitchFamily="18" charset="0"/>
                <a:cs typeface="Times New Roman" panose="02020603050405020304" pitchFamily="18" charset="0"/>
              </a:rPr>
              <a:t>DO NOT GET BOUNCED FOR FAILURE TO FILE WITHIN 10 DAYS OF ARRAIGNMENT. </a:t>
            </a:r>
          </a:p>
          <a:p>
            <a:pPr marL="0" indent="0" algn="ctr">
              <a:buNone/>
            </a:pPr>
            <a:r>
              <a:rPr lang="en-US" dirty="0">
                <a:latin typeface="Times New Roman" panose="02020603050405020304" pitchFamily="18" charset="0"/>
                <a:cs typeface="Times New Roman" panose="02020603050405020304" pitchFamily="18" charset="0"/>
              </a:rPr>
              <a:t>THIS IS A REAL PROBLEM POST-COVID.</a:t>
            </a:r>
            <a:br>
              <a:rPr lang="en-US" dirty="0">
                <a:latin typeface="Times New Roman" panose="02020603050405020304" pitchFamily="18" charset="0"/>
                <a:cs typeface="Times New Roman" panose="02020603050405020304" pitchFamily="18" charset="0"/>
              </a:rPr>
            </a:br>
            <a:endParaRPr lang="en-US" b="0" i="0" dirty="0">
              <a:solidFill>
                <a:srgbClr val="000000"/>
              </a:solidFill>
              <a:effectLst/>
              <a:latin typeface="Times New Roman" panose="02020603050405020304" pitchFamily="18" charset="0"/>
              <a:cs typeface="Times New Roman" panose="02020603050405020304" pitchFamily="18" charset="0"/>
            </a:endParaRPr>
          </a:p>
        </p:txBody>
      </p:sp>
      <p:pic>
        <p:nvPicPr>
          <p:cNvPr id="4" name="Picture 3" descr="Logo, company name&#10;&#10;Description automatically generated">
            <a:extLst>
              <a:ext uri="{FF2B5EF4-FFF2-40B4-BE49-F238E27FC236}">
                <a16:creationId xmlns:a16="http://schemas.microsoft.com/office/drawing/2014/main" id="{07F284EF-9A59-4A23-BAA4-01CE7EA50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0634" y="7284720"/>
            <a:ext cx="2256166" cy="2256166"/>
          </a:xfrm>
          <a:prstGeom prst="rect">
            <a:avLst/>
          </a:prstGeom>
        </p:spPr>
      </p:pic>
    </p:spTree>
    <p:extLst>
      <p:ext uri="{BB962C8B-B14F-4D97-AF65-F5344CB8AC3E}">
        <p14:creationId xmlns:p14="http://schemas.microsoft.com/office/powerpoint/2010/main" val="411362347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noAutofit/>
          </a:bodyPr>
          <a:lstStyle>
            <a:lvl1pPr algn="l" defTabSz="490727">
              <a:spcBef>
                <a:spcPts val="1300"/>
              </a:spcBef>
              <a:defRPr sz="5880"/>
            </a:lvl1pPr>
          </a:lstStyle>
          <a:p>
            <a:r>
              <a:rPr lang="en-US" sz="3200" dirty="0">
                <a:solidFill>
                  <a:srgbClr val="C00000"/>
                </a:solidFill>
                <a:latin typeface="Times New Roman" panose="02020603050405020304" pitchFamily="18" charset="0"/>
                <a:ea typeface="+mj-ea"/>
                <a:cs typeface="Times New Roman" panose="02020603050405020304" pitchFamily="18" charset="0"/>
                <a:sym typeface="Georgia Bold" charset="0"/>
              </a:rPr>
              <a:t>Motion to Suppress </a:t>
            </a:r>
            <a:r>
              <a:rPr lang="en-US" sz="3200" u="sng" dirty="0">
                <a:solidFill>
                  <a:srgbClr val="C00000"/>
                </a:solidFill>
                <a:latin typeface="Times New Roman" panose="02020603050405020304" pitchFamily="18" charset="0"/>
                <a:ea typeface="+mj-ea"/>
                <a:cs typeface="Times New Roman" panose="02020603050405020304" pitchFamily="18" charset="0"/>
                <a:sym typeface="Georgia Bold" charset="0"/>
              </a:rPr>
              <a:t>or</a:t>
            </a:r>
            <a:r>
              <a:rPr lang="en-US" sz="3200" dirty="0">
                <a:solidFill>
                  <a:srgbClr val="C00000"/>
                </a:solidFill>
                <a:latin typeface="Times New Roman" panose="02020603050405020304" pitchFamily="18" charset="0"/>
                <a:ea typeface="+mj-ea"/>
                <a:cs typeface="Times New Roman" panose="02020603050405020304" pitchFamily="18" charset="0"/>
                <a:sym typeface="Georgia Bold" charset="0"/>
              </a:rPr>
              <a:t> Motion in </a:t>
            </a:r>
            <a:r>
              <a:rPr lang="en-US" sz="3200" dirty="0" err="1">
                <a:solidFill>
                  <a:srgbClr val="C00000"/>
                </a:solidFill>
                <a:latin typeface="Times New Roman" panose="02020603050405020304" pitchFamily="18" charset="0"/>
                <a:ea typeface="+mj-ea"/>
                <a:cs typeface="Times New Roman" panose="02020603050405020304" pitchFamily="18" charset="0"/>
                <a:sym typeface="Georgia Bold" charset="0"/>
              </a:rPr>
              <a:t>Limine</a:t>
            </a:r>
            <a:r>
              <a:rPr lang="en-US" sz="3200" dirty="0">
                <a:solidFill>
                  <a:srgbClr val="C00000"/>
                </a:solidFill>
                <a:latin typeface="Times New Roman" panose="02020603050405020304" pitchFamily="18" charset="0"/>
                <a:ea typeface="+mj-ea"/>
                <a:cs typeface="Times New Roman" panose="02020603050405020304" pitchFamily="18" charset="0"/>
                <a:sym typeface="Georgia Bold" charset="0"/>
              </a:rPr>
              <a:t>:</a:t>
            </a:r>
            <a:br>
              <a:rPr lang="en-US" sz="3200" dirty="0">
                <a:solidFill>
                  <a:srgbClr val="C00000"/>
                </a:solidFill>
                <a:latin typeface="Times New Roman" panose="02020603050405020304" pitchFamily="18" charset="0"/>
                <a:ea typeface="+mj-ea"/>
                <a:cs typeface="Times New Roman" panose="02020603050405020304" pitchFamily="18" charset="0"/>
                <a:sym typeface="Georgia Bold" charset="0"/>
              </a:rPr>
            </a:br>
            <a:r>
              <a:rPr lang="en-US" sz="3200" dirty="0">
                <a:solidFill>
                  <a:srgbClr val="C00000"/>
                </a:solidFill>
                <a:latin typeface="Times New Roman" panose="02020603050405020304" pitchFamily="18" charset="0"/>
                <a:ea typeface="+mj-ea"/>
                <a:cs typeface="Times New Roman" panose="02020603050405020304" pitchFamily="18" charset="0"/>
                <a:sym typeface="Georgia Bold" charset="0"/>
              </a:rPr>
              <a:t> Yes, It Does Matter</a:t>
            </a:r>
            <a:endParaRPr sz="3200" dirty="0">
              <a:solidFill>
                <a:srgbClr val="C00000"/>
              </a:solidFill>
              <a:latin typeface="Times New Roman" panose="02020603050405020304" pitchFamily="18" charset="0"/>
              <a:cs typeface="Times New Roman" panose="02020603050405020304" pitchFamily="18" charset="0"/>
            </a:endParaRPr>
          </a:p>
        </p:txBody>
      </p:sp>
      <p:sp>
        <p:nvSpPr>
          <p:cNvPr id="193" name="Shape 193"/>
          <p:cNvSpPr>
            <a:spLocks noGrp="1"/>
          </p:cNvSpPr>
          <p:nvPr>
            <p:ph type="body" idx="1"/>
          </p:nvPr>
        </p:nvSpPr>
        <p:spPr>
          <a:xfrm>
            <a:off x="508000" y="2854336"/>
            <a:ext cx="11988800" cy="4061460"/>
          </a:xfrm>
          <a:prstGeom prst="rect">
            <a:avLst/>
          </a:prstGeom>
        </p:spPr>
        <p:txBody>
          <a:bodyPr>
            <a:normAutofit fontScale="62500" lnSpcReduction="20000"/>
          </a:bodyPr>
          <a:lstStyle/>
          <a:p>
            <a:pPr marL="0" indent="0" algn="ctr" eaLnBrk="1" hangingPunct="1">
              <a:buNone/>
              <a:defRPr/>
            </a:pPr>
            <a:r>
              <a:rPr lang="en-US" sz="4000" b="1" u="sng" dirty="0">
                <a:solidFill>
                  <a:schemeClr val="tx1"/>
                </a:solidFill>
                <a:latin typeface="Times New Roman" panose="02020603050405020304" pitchFamily="18" charset="0"/>
                <a:ea typeface="+mn-ea"/>
                <a:cs typeface="Times New Roman" panose="02020603050405020304" pitchFamily="18" charset="0"/>
                <a:sym typeface="Gill Sans" charset="0"/>
              </a:rPr>
              <a:t>AUTHORITY</a:t>
            </a:r>
          </a:p>
          <a:p>
            <a:pPr marL="0" indent="0" algn="l" eaLnBrk="1" hangingPunct="1">
              <a:buNone/>
              <a:defRPr/>
            </a:pPr>
            <a:r>
              <a:rPr lang="en-US" sz="4600" dirty="0">
                <a:solidFill>
                  <a:schemeClr val="tx1"/>
                </a:solidFill>
                <a:latin typeface="Times New Roman" panose="02020603050405020304" pitchFamily="18" charset="0"/>
                <a:ea typeface="+mn-ea"/>
                <a:cs typeface="Times New Roman" panose="02020603050405020304" pitchFamily="18" charset="0"/>
                <a:sym typeface="Gill Sans" charset="0"/>
              </a:rPr>
              <a:t>Motion to Suppress: </a:t>
            </a:r>
            <a:r>
              <a:rPr lang="en-US" sz="4600" dirty="0">
                <a:solidFill>
                  <a:schemeClr val="tx1"/>
                </a:solidFill>
                <a:latin typeface="Times New Roman" panose="02020603050405020304" pitchFamily="18" charset="0"/>
                <a:ea typeface="+mn-ea"/>
                <a:cs typeface="Times New Roman" panose="02020603050405020304" pitchFamily="18" charset="0"/>
                <a:sym typeface="Georgia" charset="0"/>
              </a:rPr>
              <a:t>O.C.G.A. 17-5-30, which is also referred to in older case law as Section 13 of an Act of 1966 (Ga.L.1966, pp. 567, 571; Code Ann. 27-313) </a:t>
            </a:r>
            <a:endParaRPr lang="en-US" sz="4600" dirty="0">
              <a:solidFill>
                <a:schemeClr val="tx1"/>
              </a:solidFill>
              <a:latin typeface="Times New Roman" panose="02020603050405020304" pitchFamily="18" charset="0"/>
              <a:ea typeface="+mn-ea"/>
              <a:cs typeface="Times New Roman" panose="02020603050405020304" pitchFamily="18" charset="0"/>
              <a:sym typeface="Gill Sans" charset="0"/>
            </a:endParaRPr>
          </a:p>
          <a:p>
            <a:pPr marL="0" indent="0" eaLnBrk="1" hangingPunct="1">
              <a:buNone/>
              <a:defRPr/>
            </a:pPr>
            <a:endParaRPr lang="en-US" sz="4600" dirty="0">
              <a:solidFill>
                <a:schemeClr val="tx1"/>
              </a:solidFill>
              <a:latin typeface="Times New Roman" panose="02020603050405020304" pitchFamily="18" charset="0"/>
              <a:ea typeface="+mn-ea"/>
              <a:cs typeface="Times New Roman" panose="02020603050405020304" pitchFamily="18" charset="0"/>
              <a:sym typeface="Gill Sans" charset="0"/>
            </a:endParaRPr>
          </a:p>
          <a:p>
            <a:pPr marL="0" indent="0" algn="l" eaLnBrk="1" hangingPunct="1">
              <a:buNone/>
              <a:defRPr/>
            </a:pPr>
            <a:r>
              <a:rPr lang="en-US" sz="4600" dirty="0">
                <a:solidFill>
                  <a:schemeClr val="tx1"/>
                </a:solidFill>
                <a:latin typeface="Times New Roman" panose="02020603050405020304" pitchFamily="18" charset="0"/>
                <a:ea typeface="+mn-ea"/>
                <a:cs typeface="Times New Roman" panose="02020603050405020304" pitchFamily="18" charset="0"/>
                <a:sym typeface="Gill Sans" charset="0"/>
              </a:rPr>
              <a:t>Motion in </a:t>
            </a:r>
            <a:r>
              <a:rPr lang="en-US" sz="4600" dirty="0" err="1">
                <a:solidFill>
                  <a:schemeClr val="tx1"/>
                </a:solidFill>
                <a:latin typeface="Times New Roman" panose="02020603050405020304" pitchFamily="18" charset="0"/>
                <a:ea typeface="+mn-ea"/>
                <a:cs typeface="Times New Roman" panose="02020603050405020304" pitchFamily="18" charset="0"/>
                <a:sym typeface="Gill Sans" charset="0"/>
              </a:rPr>
              <a:t>Limine</a:t>
            </a:r>
            <a:r>
              <a:rPr lang="en-US" sz="4600" dirty="0">
                <a:solidFill>
                  <a:schemeClr val="tx1"/>
                </a:solidFill>
                <a:latin typeface="Times New Roman" panose="02020603050405020304" pitchFamily="18" charset="0"/>
                <a:ea typeface="+mn-ea"/>
                <a:cs typeface="Times New Roman" panose="02020603050405020304" pitchFamily="18" charset="0"/>
                <a:sym typeface="Gill Sans" charset="0"/>
              </a:rPr>
              <a:t>: statutory, regulations, or common law</a:t>
            </a:r>
          </a:p>
          <a:p>
            <a:pPr marL="0" indent="0" algn="ctr">
              <a:buNone/>
            </a:pPr>
            <a:br>
              <a:rPr lang="en-US" dirty="0">
                <a:latin typeface="Times New Roman" panose="02020603050405020304" pitchFamily="18" charset="0"/>
                <a:cs typeface="Times New Roman" panose="02020603050405020304" pitchFamily="18" charset="0"/>
              </a:rPr>
            </a:br>
            <a:endParaRPr lang="en-US" b="0" i="0" dirty="0">
              <a:solidFill>
                <a:srgbClr val="000000"/>
              </a:solidFill>
              <a:effectLst/>
              <a:latin typeface="Times New Roman" panose="02020603050405020304" pitchFamily="18" charset="0"/>
              <a:cs typeface="Times New Roman" panose="02020603050405020304" pitchFamily="18" charset="0"/>
            </a:endParaRPr>
          </a:p>
        </p:txBody>
      </p:sp>
      <p:pic>
        <p:nvPicPr>
          <p:cNvPr id="4" name="Picture 3" descr="Logo, company name&#10;&#10;Description automatically generated">
            <a:extLst>
              <a:ext uri="{FF2B5EF4-FFF2-40B4-BE49-F238E27FC236}">
                <a16:creationId xmlns:a16="http://schemas.microsoft.com/office/drawing/2014/main" id="{07F284EF-9A59-4A23-BAA4-01CE7EA50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0634" y="7284720"/>
            <a:ext cx="2256166" cy="2256166"/>
          </a:xfrm>
          <a:prstGeom prst="rect">
            <a:avLst/>
          </a:prstGeom>
        </p:spPr>
      </p:pic>
    </p:spTree>
    <p:extLst>
      <p:ext uri="{BB962C8B-B14F-4D97-AF65-F5344CB8AC3E}">
        <p14:creationId xmlns:p14="http://schemas.microsoft.com/office/powerpoint/2010/main" val="19745218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DAEB2DF7-1241-4D1B-80E8-CD4019BE59CB}"/>
              </a:ext>
            </a:extLst>
          </p:cNvPr>
          <p:cNvSpPr>
            <a:spLocks noGrp="1" noChangeArrowheads="1"/>
          </p:cNvSpPr>
          <p:nvPr>
            <p:ph type="title"/>
          </p:nvPr>
        </p:nvSpPr>
        <p:spPr>
          <a:xfrm>
            <a:off x="619760" y="975360"/>
            <a:ext cx="10464800" cy="1066800"/>
          </a:xfrm>
        </p:spPr>
        <p:txBody>
          <a:bodyPr>
            <a:normAutofit fontScale="90000"/>
          </a:bodyPr>
          <a:lstStyle/>
          <a:p>
            <a:pPr algn="l" eaLnBrk="1" hangingPunct="1"/>
            <a:r>
              <a:rPr lang="en-US" altLang="en-US" sz="4400" b="1" dirty="0">
                <a:solidFill>
                  <a:srgbClr val="C00000"/>
                </a:solidFill>
                <a:latin typeface="Times New Roman" panose="02020603050405020304" pitchFamily="18" charset="0"/>
                <a:cs typeface="Times New Roman" panose="02020603050405020304" pitchFamily="18" charset="0"/>
                <a:sym typeface="Georgia Bold" panose="02040802050405020203" pitchFamily="18" charset="0"/>
              </a:rPr>
              <a:t>Motion to Suppress </a:t>
            </a:r>
            <a:r>
              <a:rPr lang="en-US" altLang="en-US" sz="4400" b="1" u="sng" dirty="0">
                <a:solidFill>
                  <a:srgbClr val="C00000"/>
                </a:solidFill>
                <a:latin typeface="Times New Roman" panose="02020603050405020304" pitchFamily="18" charset="0"/>
                <a:cs typeface="Times New Roman" panose="02020603050405020304" pitchFamily="18" charset="0"/>
                <a:sym typeface="Georgia Bold" panose="02040802050405020203" pitchFamily="18" charset="0"/>
              </a:rPr>
              <a:t>or</a:t>
            </a:r>
            <a:r>
              <a:rPr lang="en-US" altLang="en-US" sz="4400" b="1" dirty="0">
                <a:solidFill>
                  <a:srgbClr val="C00000"/>
                </a:solidFill>
                <a:latin typeface="Times New Roman" panose="02020603050405020304" pitchFamily="18" charset="0"/>
                <a:cs typeface="Times New Roman" panose="02020603050405020304" pitchFamily="18" charset="0"/>
                <a:sym typeface="Georgia Bold" panose="02040802050405020203" pitchFamily="18" charset="0"/>
              </a:rPr>
              <a:t> Motion in </a:t>
            </a:r>
            <a:r>
              <a:rPr lang="en-US" altLang="en-US" sz="4400" b="1" dirty="0" err="1">
                <a:solidFill>
                  <a:srgbClr val="C00000"/>
                </a:solidFill>
                <a:latin typeface="Times New Roman" panose="02020603050405020304" pitchFamily="18" charset="0"/>
                <a:cs typeface="Times New Roman" panose="02020603050405020304" pitchFamily="18" charset="0"/>
                <a:sym typeface="Georgia Bold" panose="02040802050405020203" pitchFamily="18" charset="0"/>
              </a:rPr>
              <a:t>Limine</a:t>
            </a:r>
            <a:r>
              <a:rPr lang="en-US" altLang="en-US" sz="4400" b="1" dirty="0">
                <a:solidFill>
                  <a:srgbClr val="C00000"/>
                </a:solidFill>
                <a:latin typeface="Times New Roman" panose="02020603050405020304" pitchFamily="18" charset="0"/>
                <a:cs typeface="Times New Roman" panose="02020603050405020304" pitchFamily="18" charset="0"/>
                <a:sym typeface="Georgia Bold" panose="02040802050405020203" pitchFamily="18" charset="0"/>
              </a:rPr>
              <a:t>: Yes, It Does Matter</a:t>
            </a:r>
            <a:br>
              <a:rPr lang="en-US" altLang="en-US" sz="4400" b="1" dirty="0">
                <a:solidFill>
                  <a:srgbClr val="000090"/>
                </a:solidFill>
                <a:latin typeface="Times New Roman" panose="02020603050405020304" pitchFamily="18" charset="0"/>
                <a:cs typeface="Times New Roman" panose="02020603050405020304" pitchFamily="18" charset="0"/>
                <a:sym typeface="Times New Roman" panose="02020603050405020304" pitchFamily="18" charset="0"/>
              </a:rPr>
            </a:br>
            <a:endParaRPr lang="en-US" altLang="en-US" sz="4400" b="1" dirty="0">
              <a:solidFill>
                <a:srgbClr val="00009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58371" name="Rectangle 3">
            <a:extLst>
              <a:ext uri="{FF2B5EF4-FFF2-40B4-BE49-F238E27FC236}">
                <a16:creationId xmlns:a16="http://schemas.microsoft.com/office/drawing/2014/main" id="{AB95AE74-799F-48D5-BA31-90E57D2C45CE}"/>
              </a:ext>
            </a:extLst>
          </p:cNvPr>
          <p:cNvSpPr>
            <a:spLocks noGrp="1" noChangeArrowheads="1"/>
          </p:cNvSpPr>
          <p:nvPr>
            <p:ph type="body" idx="1"/>
          </p:nvPr>
        </p:nvSpPr>
        <p:spPr>
          <a:xfrm>
            <a:off x="619760" y="2438400"/>
            <a:ext cx="11877040" cy="1066800"/>
          </a:xfrm>
        </p:spPr>
        <p:txBody>
          <a:bodyPr/>
          <a:lstStyle/>
          <a:p>
            <a:pPr marL="0" indent="0" algn="ctr" eaLnBrk="1" hangingPunct="1">
              <a:buNone/>
              <a:defRPr/>
            </a:pPr>
            <a:r>
              <a:rPr lang="en-US" sz="4400" u="sng" dirty="0">
                <a:solidFill>
                  <a:schemeClr val="tx1"/>
                </a:solidFill>
                <a:latin typeface="Georgia Bold" charset="0"/>
                <a:ea typeface="+mn-ea"/>
                <a:cs typeface="+mn-cs"/>
                <a:sym typeface="Gill Sans" charset="0"/>
              </a:rPr>
              <a:t>Time Limitations on Filing</a:t>
            </a:r>
          </a:p>
        </p:txBody>
      </p:sp>
      <p:sp>
        <p:nvSpPr>
          <p:cNvPr id="58372" name="Text Box 4">
            <a:extLst>
              <a:ext uri="{FF2B5EF4-FFF2-40B4-BE49-F238E27FC236}">
                <a16:creationId xmlns:a16="http://schemas.microsoft.com/office/drawing/2014/main" id="{5DAF51F6-638A-4DAF-9817-D9136FA45D3A}"/>
              </a:ext>
            </a:extLst>
          </p:cNvPr>
          <p:cNvSpPr txBox="1">
            <a:spLocks/>
          </p:cNvSpPr>
          <p:nvPr/>
        </p:nvSpPr>
        <p:spPr bwMode="auto">
          <a:xfrm>
            <a:off x="619760" y="3264058"/>
            <a:ext cx="11877040" cy="3354765"/>
          </a:xfrm>
          <a:prstGeom prst="rect">
            <a:avLst/>
          </a:prstGeom>
          <a:noFill/>
          <a:ln>
            <a:noFill/>
          </a:ln>
          <a:effectLst/>
          <a:extLst>
            <a:ext uri="{909E8E84-426E-40dd-AFC4-6F175D3DCCD1}">
              <a14:hiddenFill xmlns:a14="http://schemas.microsoft.com/office/drawing/2010/main" xmlns="">
                <a:blipFill dpi="0" rotWithShape="0">
                  <a:blip xmlns:r="http://schemas.openxmlformats.org/officeDocument/2006/relationships" r:embed="rId2"/>
                  <a:srcRect/>
                  <a:tile tx="0" ty="0" sx="100000" sy="100000" flip="none" algn="tl"/>
                </a:blipFill>
              </a14:hiddenFill>
            </a:ext>
            <a:ext uri="{91240B29-F687-4f45-9708-019B960494DF}">
              <a14:hiddenLine xmlns:a14="http://schemas.microsoft.com/office/drawing/2010/main" xmlns="" w="254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l">
              <a:defRPr/>
            </a:pPr>
            <a:endParaRPr lang="en-US" sz="3600" dirty="0">
              <a:solidFill>
                <a:schemeClr val="tx1"/>
              </a:solidFill>
              <a:latin typeface="Georgia" charset="0"/>
              <a:ea typeface="ＭＳ Ｐゴシック" charset="0"/>
              <a:sym typeface="Gill Sans" charset="0"/>
            </a:endParaRPr>
          </a:p>
          <a:p>
            <a:pPr algn="l">
              <a:defRPr/>
            </a:pPr>
            <a:r>
              <a:rPr lang="en-US" sz="4400" dirty="0">
                <a:solidFill>
                  <a:schemeClr val="tx1"/>
                </a:solidFill>
                <a:latin typeface="Georgia" charset="0"/>
                <a:ea typeface="ＭＳ Ｐゴシック" charset="0"/>
                <a:sym typeface="Gill Sans" charset="0"/>
              </a:rPr>
              <a:t>Motion to Suppress: within 10 days after the date of arraignment</a:t>
            </a:r>
          </a:p>
          <a:p>
            <a:pPr algn="l">
              <a:defRPr/>
            </a:pPr>
            <a:endParaRPr lang="en-US" sz="4400" dirty="0">
              <a:solidFill>
                <a:schemeClr val="tx1"/>
              </a:solidFill>
              <a:latin typeface="Georgia" charset="0"/>
              <a:ea typeface="ＭＳ Ｐゴシック" charset="0"/>
              <a:sym typeface="Gill Sans" charset="0"/>
            </a:endParaRPr>
          </a:p>
          <a:p>
            <a:pPr algn="l">
              <a:defRPr/>
            </a:pPr>
            <a:r>
              <a:rPr lang="en-US" sz="4400" dirty="0">
                <a:solidFill>
                  <a:schemeClr val="tx1"/>
                </a:solidFill>
                <a:latin typeface="Georgia" charset="0"/>
                <a:ea typeface="ＭＳ Ｐゴシック" charset="0"/>
                <a:sym typeface="Gill Sans" charset="0"/>
              </a:rPr>
              <a:t>Motion in </a:t>
            </a:r>
            <a:r>
              <a:rPr lang="en-US" sz="4400" dirty="0" err="1">
                <a:solidFill>
                  <a:schemeClr val="tx1"/>
                </a:solidFill>
                <a:latin typeface="Georgia" charset="0"/>
                <a:ea typeface="ＭＳ Ｐゴシック" charset="0"/>
                <a:sym typeface="Gill Sans" charset="0"/>
              </a:rPr>
              <a:t>Limine</a:t>
            </a:r>
            <a:r>
              <a:rPr lang="en-US" sz="4400" dirty="0">
                <a:solidFill>
                  <a:schemeClr val="tx1"/>
                </a:solidFill>
                <a:latin typeface="Georgia" charset="0"/>
                <a:ea typeface="ＭＳ Ｐゴシック" charset="0"/>
                <a:sym typeface="Gill Sans" charset="0"/>
              </a:rPr>
              <a:t>: at any time</a:t>
            </a:r>
          </a:p>
        </p:txBody>
      </p:sp>
      <p:pic>
        <p:nvPicPr>
          <p:cNvPr id="5" name="Picture 4" descr="Logo, company name&#10;&#10;Description automatically generated">
            <a:extLst>
              <a:ext uri="{FF2B5EF4-FFF2-40B4-BE49-F238E27FC236}">
                <a16:creationId xmlns:a16="http://schemas.microsoft.com/office/drawing/2014/main" id="{7A78870A-7DA1-42BF-91A7-66B9DFB3A7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0634" y="7284720"/>
            <a:ext cx="2256166" cy="2256166"/>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FC2670DE-DC2B-4DC9-B2E4-E4ADE4415521}"/>
              </a:ext>
            </a:extLst>
          </p:cNvPr>
          <p:cNvSpPr>
            <a:spLocks noGrp="1" noChangeArrowheads="1"/>
          </p:cNvSpPr>
          <p:nvPr>
            <p:ph type="title"/>
          </p:nvPr>
        </p:nvSpPr>
        <p:spPr>
          <a:xfrm>
            <a:off x="330200" y="482600"/>
            <a:ext cx="12674600" cy="2540000"/>
          </a:xfrm>
        </p:spPr>
        <p:txBody>
          <a:bodyPr/>
          <a:lstStyle/>
          <a:p>
            <a:pPr algn="l" eaLnBrk="1" hangingPunct="1"/>
            <a:r>
              <a:rPr lang="en-US" altLang="en-US" sz="4400" dirty="0">
                <a:solidFill>
                  <a:srgbClr val="C00000"/>
                </a:solidFill>
                <a:latin typeface="Georgia Bold" panose="02040802050405020203" pitchFamily="18" charset="0"/>
              </a:rPr>
              <a:t>Understanding Your Goals in a Motion Hearing</a:t>
            </a:r>
            <a:br>
              <a:rPr lang="en-US" altLang="en-US" sz="4400" dirty="0">
                <a:solidFill>
                  <a:srgbClr val="C00000"/>
                </a:solidFill>
              </a:rPr>
            </a:br>
            <a:endParaRPr lang="en-US" altLang="en-US" sz="4400" dirty="0">
              <a:solidFill>
                <a:srgbClr val="C00000"/>
              </a:solidFill>
            </a:endParaRPr>
          </a:p>
        </p:txBody>
      </p:sp>
      <p:sp>
        <p:nvSpPr>
          <p:cNvPr id="16386" name="Rectangle 2">
            <a:extLst>
              <a:ext uri="{FF2B5EF4-FFF2-40B4-BE49-F238E27FC236}">
                <a16:creationId xmlns:a16="http://schemas.microsoft.com/office/drawing/2014/main" id="{D462BE33-F223-4639-B047-3604545D69F5}"/>
              </a:ext>
            </a:extLst>
          </p:cNvPr>
          <p:cNvSpPr>
            <a:spLocks noGrp="1" noChangeArrowheads="1"/>
          </p:cNvSpPr>
          <p:nvPr>
            <p:ph type="body" idx="1"/>
          </p:nvPr>
        </p:nvSpPr>
        <p:spPr>
          <a:xfrm>
            <a:off x="543560" y="2514600"/>
            <a:ext cx="11694160" cy="5613400"/>
          </a:xfrm>
        </p:spPr>
        <p:txBody>
          <a:bodyPr>
            <a:normAutofit fontScale="92500" lnSpcReduction="20000"/>
          </a:bodyPr>
          <a:lstStyle/>
          <a:p>
            <a:pPr marL="0" indent="0"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Gill Sans" charset="0"/>
              </a:rPr>
              <a:t>Five Basic Purposes of Motions: </a:t>
            </a:r>
          </a:p>
          <a:p>
            <a:pPr marL="0" indent="0" eaLnBrk="1" hangingPunct="1">
              <a:buNone/>
              <a:defRPr/>
            </a:pPr>
            <a:endParaRPr lang="en-US" sz="4400" dirty="0">
              <a:solidFill>
                <a:schemeClr val="tx1"/>
              </a:solidFill>
              <a:latin typeface="Times New Roman" panose="02020603050405020304" pitchFamily="18" charset="0"/>
              <a:ea typeface="+mn-ea"/>
              <a:cs typeface="Times New Roman" panose="02020603050405020304" pitchFamily="18" charset="0"/>
              <a:sym typeface="Gill Sans" charset="0"/>
            </a:endParaRP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	1)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Exclusion of unfavorable evidence;</a:t>
            </a:r>
            <a:endPar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endParaRP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	2)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Trial preparation;</a:t>
            </a: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3)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Improving the plea offer; </a:t>
            </a: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4)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Diversion; and,</a:t>
            </a: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5)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Dismissal of the charges.</a:t>
            </a:r>
          </a:p>
          <a:p>
            <a:pPr marL="0" indent="0" eaLnBrk="1" hangingPunct="1">
              <a:buNone/>
              <a:defRPr/>
            </a:pPr>
            <a:endParaRPr lang="en-US" sz="4400" dirty="0">
              <a:solidFill>
                <a:schemeClr val="tx1"/>
              </a:solidFill>
              <a:latin typeface="Times New Roman" panose="02020603050405020304" pitchFamily="18" charset="0"/>
              <a:ea typeface="+mn-ea"/>
              <a:cs typeface="Times New Roman" panose="02020603050405020304" pitchFamily="18" charset="0"/>
              <a:sym typeface="Gill Sans" charset="0"/>
            </a:endParaRPr>
          </a:p>
        </p:txBody>
      </p:sp>
      <p:pic>
        <p:nvPicPr>
          <p:cNvPr id="4" name="Picture 3" descr="Logo, company name&#10;&#10;Description automatically generated">
            <a:extLst>
              <a:ext uri="{FF2B5EF4-FFF2-40B4-BE49-F238E27FC236}">
                <a16:creationId xmlns:a16="http://schemas.microsoft.com/office/drawing/2014/main" id="{B0781EBB-E931-435C-95D4-CED3C31352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482840"/>
            <a:ext cx="2058046" cy="2058046"/>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FC2670DE-DC2B-4DC9-B2E4-E4ADE4415521}"/>
              </a:ext>
            </a:extLst>
          </p:cNvPr>
          <p:cNvSpPr>
            <a:spLocks noGrp="1" noChangeArrowheads="1"/>
          </p:cNvSpPr>
          <p:nvPr>
            <p:ph type="title"/>
          </p:nvPr>
        </p:nvSpPr>
        <p:spPr>
          <a:xfrm>
            <a:off x="330200" y="482600"/>
            <a:ext cx="12674600" cy="2540000"/>
          </a:xfrm>
        </p:spPr>
        <p:txBody>
          <a:bodyPr/>
          <a:lstStyle/>
          <a:p>
            <a:pPr algn="l" eaLnBrk="1" hangingPunct="1"/>
            <a:r>
              <a:rPr lang="en-US" altLang="en-US" sz="4400" dirty="0">
                <a:solidFill>
                  <a:srgbClr val="C00000"/>
                </a:solidFill>
                <a:latin typeface="Times New Roman" panose="02020603050405020304" pitchFamily="18" charset="0"/>
                <a:cs typeface="Times New Roman" panose="02020603050405020304" pitchFamily="18" charset="0"/>
              </a:rPr>
              <a:t>Understanding Your Goals in a Motion Hearing</a:t>
            </a:r>
            <a:br>
              <a:rPr lang="en-US" altLang="en-US" sz="4400" dirty="0">
                <a:solidFill>
                  <a:srgbClr val="C00000"/>
                </a:solidFill>
              </a:rPr>
            </a:br>
            <a:endParaRPr lang="en-US" altLang="en-US" sz="4400" dirty="0">
              <a:solidFill>
                <a:srgbClr val="C00000"/>
              </a:solidFill>
            </a:endParaRPr>
          </a:p>
        </p:txBody>
      </p:sp>
      <p:sp>
        <p:nvSpPr>
          <p:cNvPr id="16386" name="Rectangle 2">
            <a:extLst>
              <a:ext uri="{FF2B5EF4-FFF2-40B4-BE49-F238E27FC236}">
                <a16:creationId xmlns:a16="http://schemas.microsoft.com/office/drawing/2014/main" id="{D462BE33-F223-4639-B047-3604545D69F5}"/>
              </a:ext>
            </a:extLst>
          </p:cNvPr>
          <p:cNvSpPr>
            <a:spLocks noGrp="1" noChangeArrowheads="1"/>
          </p:cNvSpPr>
          <p:nvPr>
            <p:ph type="body" idx="1"/>
          </p:nvPr>
        </p:nvSpPr>
        <p:spPr>
          <a:xfrm>
            <a:off x="543560" y="2514600"/>
            <a:ext cx="11694160" cy="5613400"/>
          </a:xfrm>
        </p:spPr>
        <p:txBody>
          <a:bodyPr>
            <a:normAutofit fontScale="92500" lnSpcReduction="20000"/>
          </a:bodyPr>
          <a:lstStyle/>
          <a:p>
            <a:pPr marL="0" indent="0"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Gill Sans" charset="0"/>
              </a:rPr>
              <a:t>Five Basic Purposes of Motions: </a:t>
            </a:r>
          </a:p>
          <a:p>
            <a:pPr marL="0" indent="0" eaLnBrk="1" hangingPunct="1">
              <a:buNone/>
              <a:defRPr/>
            </a:pPr>
            <a:endParaRPr lang="en-US" sz="4400" dirty="0">
              <a:solidFill>
                <a:schemeClr val="tx1"/>
              </a:solidFill>
              <a:latin typeface="Times New Roman" panose="02020603050405020304" pitchFamily="18" charset="0"/>
              <a:ea typeface="+mn-ea"/>
              <a:cs typeface="Times New Roman" panose="02020603050405020304" pitchFamily="18" charset="0"/>
              <a:sym typeface="Gill Sans" charset="0"/>
            </a:endParaRP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	1)    </a:t>
            </a:r>
            <a:r>
              <a:rPr lang="en-US" sz="4400" dirty="0">
                <a:solidFill>
                  <a:schemeClr val="tx1"/>
                </a:solidFill>
                <a:latin typeface="Times New Roman" panose="02020603050405020304" pitchFamily="18" charset="0"/>
                <a:ea typeface="+mn-ea"/>
                <a:cs typeface="Times New Roman" panose="02020603050405020304" pitchFamily="18" charset="0"/>
                <a:sym typeface="Helvetica" charset="0"/>
              </a:rPr>
              <a:t>Exclusion of unfavorable evidence;</a:t>
            </a:r>
            <a:endPar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endParaRPr>
          </a:p>
          <a:p>
            <a:pPr marL="0" indent="0" algn="l" eaLnBrk="1" hangingPunct="1">
              <a:buNone/>
              <a:defRPr/>
            </a:pPr>
            <a:r>
              <a:rPr lang="en-US" sz="4400" dirty="0">
                <a:solidFill>
                  <a:schemeClr val="tx1"/>
                </a:solidFill>
                <a:latin typeface="Times New Roman" panose="02020603050405020304" pitchFamily="18" charset="0"/>
                <a:ea typeface="+mn-ea"/>
                <a:cs typeface="Times New Roman" panose="02020603050405020304" pitchFamily="18" charset="0"/>
                <a:sym typeface="Times New Roman" charset="0"/>
              </a:rPr>
              <a:t>	2)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Trial preparation;</a:t>
            </a:r>
          </a:p>
          <a:p>
            <a:pPr marL="0" indent="0" algn="l" eaLnBrk="1" hangingPunct="1">
              <a:buNone/>
              <a:defRPr/>
            </a:pP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Times New Roman" charset="0"/>
              </a:rPr>
              <a:t>3)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Improving the plea offer; </a:t>
            </a:r>
          </a:p>
          <a:p>
            <a:pPr marL="0" indent="0" algn="l" eaLnBrk="1" hangingPunct="1">
              <a:buNone/>
              <a:defRPr/>
            </a:pP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Times New Roman" charset="0"/>
              </a:rPr>
              <a:t>4)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Diversion; and,</a:t>
            </a:r>
          </a:p>
          <a:p>
            <a:pPr marL="0" indent="0" algn="l" eaLnBrk="1" hangingPunct="1">
              <a:buNone/>
              <a:defRPr/>
            </a:pP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Times New Roman" charset="0"/>
              </a:rPr>
              <a:t>5)    </a:t>
            </a:r>
            <a:r>
              <a:rPr lang="en-US" sz="4400" strike="sngStrike" dirty="0">
                <a:solidFill>
                  <a:schemeClr val="tx1"/>
                </a:solidFill>
                <a:latin typeface="Times New Roman" panose="02020603050405020304" pitchFamily="18" charset="0"/>
                <a:ea typeface="+mn-ea"/>
                <a:cs typeface="Times New Roman" panose="02020603050405020304" pitchFamily="18" charset="0"/>
                <a:sym typeface="Helvetica" charset="0"/>
              </a:rPr>
              <a:t>Dismissal of the charges.</a:t>
            </a:r>
          </a:p>
          <a:p>
            <a:pPr marL="0" indent="0" eaLnBrk="1" hangingPunct="1">
              <a:buNone/>
              <a:defRPr/>
            </a:pPr>
            <a:endParaRPr lang="en-US" sz="4400" dirty="0">
              <a:solidFill>
                <a:schemeClr val="tx1"/>
              </a:solidFill>
              <a:latin typeface="Times New Roman" panose="02020603050405020304" pitchFamily="18" charset="0"/>
              <a:ea typeface="+mn-ea"/>
              <a:cs typeface="Times New Roman" panose="02020603050405020304" pitchFamily="18" charset="0"/>
              <a:sym typeface="Gill Sans" charset="0"/>
            </a:endParaRPr>
          </a:p>
        </p:txBody>
      </p:sp>
      <p:pic>
        <p:nvPicPr>
          <p:cNvPr id="4" name="Picture 3" descr="Logo, company name&#10;&#10;Description automatically generated">
            <a:extLst>
              <a:ext uri="{FF2B5EF4-FFF2-40B4-BE49-F238E27FC236}">
                <a16:creationId xmlns:a16="http://schemas.microsoft.com/office/drawing/2014/main" id="{B0781EBB-E931-435C-95D4-CED3C31352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482840"/>
            <a:ext cx="2058046" cy="2058046"/>
          </a:xfrm>
          <a:prstGeom prst="rect">
            <a:avLst/>
          </a:prstGeom>
        </p:spPr>
      </p:pic>
    </p:spTree>
    <p:extLst>
      <p:ext uri="{BB962C8B-B14F-4D97-AF65-F5344CB8AC3E}">
        <p14:creationId xmlns:p14="http://schemas.microsoft.com/office/powerpoint/2010/main" val="122688628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fontScale="90000"/>
          </a:bodyPr>
          <a:lstStyle>
            <a:lvl1pPr algn="l"/>
          </a:lstStyle>
          <a:p>
            <a:r>
              <a:rPr lang="en-US" dirty="0">
                <a:latin typeface="Times New Roman" panose="02020603050405020304" pitchFamily="18" charset="0"/>
                <a:cs typeface="Times New Roman" panose="02020603050405020304" pitchFamily="18" charset="0"/>
              </a:rPr>
              <a:t>Understand the burdens at the suppression hearing</a:t>
            </a:r>
            <a:endParaRPr dirty="0">
              <a:latin typeface="Times New Roman" panose="02020603050405020304" pitchFamily="18" charset="0"/>
              <a:cs typeface="Times New Roman" panose="02020603050405020304" pitchFamily="18" charset="0"/>
            </a:endParaRPr>
          </a:p>
        </p:txBody>
      </p:sp>
      <p:sp>
        <p:nvSpPr>
          <p:cNvPr id="2" name="Text Placeholder 1">
            <a:extLst>
              <a:ext uri="{FF2B5EF4-FFF2-40B4-BE49-F238E27FC236}">
                <a16:creationId xmlns:a16="http://schemas.microsoft.com/office/drawing/2014/main" id="{E114D240-2AFA-4425-99BD-8F7790F55D0F}"/>
              </a:ext>
            </a:extLst>
          </p:cNvPr>
          <p:cNvSpPr>
            <a:spLocks noGrp="1" noChangeArrowheads="1"/>
          </p:cNvSpPr>
          <p:nvPr>
            <p:ph type="body" idx="1"/>
          </p:nvPr>
        </p:nvSpPr>
        <p:spPr bwMode="auto">
          <a:xfrm>
            <a:off x="232475" y="3041140"/>
            <a:ext cx="12569126" cy="40626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lgn="l" eaLnBrk="0" fontAlgn="base">
              <a:spcBef>
                <a:spcPct val="0"/>
              </a:spcBef>
              <a:spcAft>
                <a:spcPct val="0"/>
              </a:spcAft>
              <a:defRPr>
                <a:solidFill>
                  <a:schemeClr val="tx1"/>
                </a:solidFill>
                <a:latin typeface="Arial" panose="020B0604020202020204" pitchFamily="34" charset="0"/>
              </a:defRPr>
            </a:lvl1pPr>
            <a:lvl2pPr marL="457200" algn="l" eaLnBrk="0" fontAlgn="base">
              <a:spcBef>
                <a:spcPct val="0"/>
              </a:spcBef>
              <a:spcAft>
                <a:spcPct val="0"/>
              </a:spcAft>
              <a:defRPr>
                <a:solidFill>
                  <a:schemeClr val="tx1"/>
                </a:solidFill>
                <a:latin typeface="Arial" panose="020B0604020202020204" pitchFamily="34" charset="0"/>
              </a:defRPr>
            </a:lvl2pPr>
            <a:lvl3pPr marL="914400" algn="l" eaLnBrk="0" fontAlgn="base">
              <a:spcBef>
                <a:spcPct val="0"/>
              </a:spcBef>
              <a:spcAft>
                <a:spcPct val="0"/>
              </a:spcAft>
              <a:defRPr>
                <a:solidFill>
                  <a:schemeClr val="tx1"/>
                </a:solidFill>
                <a:latin typeface="Arial" panose="020B0604020202020204" pitchFamily="34" charset="0"/>
              </a:defRPr>
            </a:lvl3pPr>
            <a:lvl4pPr marL="1371600" algn="l" eaLnBrk="0" fontAlgn="base">
              <a:spcBef>
                <a:spcPct val="0"/>
              </a:spcBef>
              <a:spcAft>
                <a:spcPct val="0"/>
              </a:spcAft>
              <a:defRPr>
                <a:solidFill>
                  <a:schemeClr val="tx1"/>
                </a:solidFill>
                <a:latin typeface="Arial" panose="020B0604020202020204" pitchFamily="34" charset="0"/>
              </a:defRPr>
            </a:lvl4pPr>
            <a:lvl5pPr marL="1828800" algn="l" eaLnBrk="0" fontAlgn="base">
              <a:spcBef>
                <a:spcPct val="0"/>
              </a:spcBef>
              <a:spcAft>
                <a:spcPct val="0"/>
              </a:spcAft>
              <a:defRPr>
                <a:solidFill>
                  <a:schemeClr val="tx1"/>
                </a:solidFill>
                <a:latin typeface="Arial" panose="020B0604020202020204" pitchFamily="34" charset="0"/>
              </a:defRPr>
            </a:lvl5pPr>
            <a:lvl6pPr marL="2286000" algn="l" eaLnBrk="0" fontAlgn="base">
              <a:spcBef>
                <a:spcPct val="0"/>
              </a:spcBef>
              <a:spcAft>
                <a:spcPct val="0"/>
              </a:spcAft>
              <a:defRPr>
                <a:solidFill>
                  <a:schemeClr val="tx1"/>
                </a:solidFill>
                <a:latin typeface="Arial" panose="020B0604020202020204" pitchFamily="34" charset="0"/>
              </a:defRPr>
            </a:lvl6pPr>
            <a:lvl7pPr marL="2743200" algn="l" eaLnBrk="0" fontAlgn="base">
              <a:spcBef>
                <a:spcPct val="0"/>
              </a:spcBef>
              <a:spcAft>
                <a:spcPct val="0"/>
              </a:spcAft>
              <a:defRPr>
                <a:solidFill>
                  <a:schemeClr val="tx1"/>
                </a:solidFill>
                <a:latin typeface="Arial" panose="020B0604020202020204" pitchFamily="34" charset="0"/>
              </a:defRPr>
            </a:lvl7pPr>
            <a:lvl8pPr marL="3200400" algn="l" eaLnBrk="0" fontAlgn="base">
              <a:spcBef>
                <a:spcPct val="0"/>
              </a:spcBef>
              <a:spcAft>
                <a:spcPct val="0"/>
              </a:spcAft>
              <a:defRPr>
                <a:solidFill>
                  <a:schemeClr val="tx1"/>
                </a:solidFill>
                <a:latin typeface="Arial" panose="020B0604020202020204" pitchFamily="34" charset="0"/>
              </a:defRPr>
            </a:lvl8pPr>
            <a:lvl9pPr marL="3657600" algn="l" eaLnBrk="0" fontAlgn="base">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cs typeface="Arial" panose="020B0604020202020204" pitchFamily="34" charset="0"/>
              </a:rPr>
              <a:t>Under OCGA § 17–5–30(b), “the burden of proving that the search and seizure were lawful shall be on the [S]</a:t>
            </a:r>
            <a:r>
              <a:rPr kumimoji="0" lang="en-US" altLang="en-US" sz="2400" b="0" i="0" u="none" strike="noStrike" cap="none" normalizeH="0" baseline="0" dirty="0" err="1">
                <a:ln>
                  <a:noFill/>
                </a:ln>
                <a:solidFill>
                  <a:srgbClr val="000000"/>
                </a:solidFill>
                <a:effectLst/>
                <a:cs typeface="Arial" panose="020B0604020202020204" pitchFamily="34" charset="0"/>
              </a:rPr>
              <a:t>tate</a:t>
            </a:r>
            <a:r>
              <a:rPr kumimoji="0" lang="en-US" altLang="en-US" sz="2400" b="0" i="0" u="none" strike="noStrike" cap="none" normalizeH="0" baseline="0" dirty="0">
                <a:ln>
                  <a:noFill/>
                </a:ln>
                <a:solidFill>
                  <a:srgbClr val="000000"/>
                </a:solidFill>
                <a:effectLst/>
                <a:cs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sz="2400" dirty="0">
              <a:solidFill>
                <a:srgbClr val="000000"/>
              </a:solidFill>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cs typeface="Arial" panose="020B0604020202020204" pitchFamily="34" charset="0"/>
              </a:rPr>
              <a:t>Once a motion to suppress has been filed, the burden of proving the lawfulness of</a:t>
            </a:r>
            <a:r>
              <a:rPr kumimoji="0" lang="en-US" altLang="en-US" sz="2400" b="0" i="0" u="none" strike="noStrike" cap="none" normalizeH="0" dirty="0">
                <a:ln>
                  <a:noFill/>
                </a:ln>
                <a:solidFill>
                  <a:srgbClr val="000000"/>
                </a:solidFill>
                <a:effectLst/>
                <a:cs typeface="Arial" panose="020B0604020202020204" pitchFamily="34" charset="0"/>
              </a:rPr>
              <a:t> </a:t>
            </a:r>
            <a:r>
              <a:rPr kumimoji="0" lang="en-US" altLang="en-US" sz="2400" b="0" i="0" u="none" strike="noStrike" cap="none" normalizeH="0" baseline="0" dirty="0">
                <a:ln>
                  <a:noFill/>
                </a:ln>
                <a:solidFill>
                  <a:srgbClr val="000000"/>
                </a:solidFill>
                <a:effectLst/>
                <a:cs typeface="Arial" panose="020B0604020202020204" pitchFamily="34" charset="0"/>
              </a:rPr>
              <a:t>the warrant is on the [S]</a:t>
            </a:r>
            <a:r>
              <a:rPr kumimoji="0" lang="en-US" altLang="en-US" sz="2400" b="0" i="0" u="none" strike="noStrike" cap="none" normalizeH="0" baseline="0" dirty="0" err="1">
                <a:ln>
                  <a:noFill/>
                </a:ln>
                <a:solidFill>
                  <a:srgbClr val="000000"/>
                </a:solidFill>
                <a:effectLst/>
                <a:cs typeface="Arial" panose="020B0604020202020204" pitchFamily="34" charset="0"/>
              </a:rPr>
              <a:t>tate</a:t>
            </a:r>
            <a:r>
              <a:rPr kumimoji="0" lang="en-US" altLang="en-US" sz="2400" b="0" i="0" u="none" strike="noStrike" cap="none" normalizeH="0" baseline="0" dirty="0">
                <a:ln>
                  <a:noFill/>
                </a:ln>
                <a:solidFill>
                  <a:srgbClr val="000000"/>
                </a:solidFill>
                <a:effectLst/>
                <a:cs typeface="Arial" panose="020B0604020202020204" pitchFamily="34" charset="0"/>
              </a:rPr>
              <a:t> and that burden never shifts. [</a:t>
            </a:r>
            <a:r>
              <a:rPr kumimoji="0" lang="en-US" altLang="en-US" sz="2400" b="0" i="0" u="none" strike="noStrike" cap="none" normalizeH="0" baseline="0" dirty="0" err="1">
                <a:ln>
                  <a:noFill/>
                </a:ln>
                <a:solidFill>
                  <a:srgbClr val="000000"/>
                </a:solidFill>
                <a:effectLst/>
                <a:cs typeface="Arial" panose="020B0604020202020204" pitchFamily="34" charset="0"/>
              </a:rPr>
              <a:t>Cits</a:t>
            </a:r>
            <a:r>
              <a:rPr kumimoji="0" lang="en-US" altLang="en-US" sz="2400" b="0" i="0" u="none" strike="noStrike" cap="none" normalizeH="0" baseline="0" dirty="0">
                <a:ln>
                  <a:noFill/>
                </a:ln>
                <a:solidFill>
                  <a:srgbClr val="000000"/>
                </a:solidFill>
                <a:effectLst/>
                <a:cs typeface="Arial" panose="020B0604020202020204" pitchFamily="34" charset="0"/>
              </a:rPr>
              <a:t>.] The only burden upon the challenger of a search warrant is that of producing evidence to support his challenge, which burden is shifted to him only after the [S]</a:t>
            </a:r>
            <a:r>
              <a:rPr kumimoji="0" lang="en-US" altLang="en-US" sz="2400" b="0" i="0" u="none" strike="noStrike" cap="none" normalizeH="0" baseline="0" dirty="0" err="1">
                <a:ln>
                  <a:noFill/>
                </a:ln>
                <a:solidFill>
                  <a:srgbClr val="000000"/>
                </a:solidFill>
                <a:effectLst/>
                <a:cs typeface="Arial" panose="020B0604020202020204" pitchFamily="34" charset="0"/>
              </a:rPr>
              <a:t>tate</a:t>
            </a:r>
            <a:r>
              <a:rPr kumimoji="0" lang="en-US" altLang="en-US" sz="2400" b="0" i="0" u="none" strike="noStrike" cap="none" normalizeH="0" baseline="0" dirty="0">
                <a:ln>
                  <a:noFill/>
                </a:ln>
                <a:solidFill>
                  <a:srgbClr val="000000"/>
                </a:solidFill>
                <a:effectLst/>
                <a:cs typeface="Arial" panose="020B0604020202020204" pitchFamily="34" charset="0"/>
              </a:rPr>
              <a:t> has met its initial burden of producing evidence showing the validity of the warrant. [Cit.]</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a:ln>
                  <a:noFill/>
                </a:ln>
                <a:solidFill>
                  <a:srgbClr val="000000"/>
                </a:solidFill>
                <a:effectLst/>
                <a:cs typeface="Arial" panose="020B0604020202020204" pitchFamily="34" charset="0"/>
              </a:rPr>
              <a:t>Davis v. State,</a:t>
            </a:r>
            <a:r>
              <a:rPr kumimoji="0" lang="en-US" altLang="en-US" sz="2400" b="0" i="0" u="none" strike="noStrike" cap="none" normalizeH="0" baseline="0" dirty="0">
                <a:ln>
                  <a:noFill/>
                </a:ln>
                <a:solidFill>
                  <a:srgbClr val="000000"/>
                </a:solidFill>
                <a:effectLst/>
                <a:cs typeface="Arial" panose="020B0604020202020204" pitchFamily="34" charset="0"/>
              </a:rPr>
              <a:t> supra at 213, 465 S.E.2d 438.</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sng" strike="noStrike" cap="none" normalizeH="0" baseline="0" dirty="0">
                <a:ln>
                  <a:noFill/>
                </a:ln>
                <a:solidFill>
                  <a:srgbClr val="000000"/>
                </a:solidFill>
                <a:effectLst/>
                <a:cs typeface="Arial" panose="020B0604020202020204" pitchFamily="34" charset="0"/>
              </a:rPr>
              <a:t>Watts v. State</a:t>
            </a:r>
            <a:r>
              <a:rPr kumimoji="0" lang="en-US" altLang="en-US" sz="2400" b="0" i="0" u="none" strike="noStrike" cap="none" normalizeH="0" baseline="0" dirty="0">
                <a:ln>
                  <a:noFill/>
                </a:ln>
                <a:solidFill>
                  <a:srgbClr val="000000"/>
                </a:solidFill>
                <a:effectLst/>
                <a:cs typeface="Arial" panose="020B0604020202020204" pitchFamily="34" charset="0"/>
              </a:rPr>
              <a:t>, 274 Ga. 373, 375, 552 S.E.2d 823, 825 (2001)</a:t>
            </a:r>
            <a:endParaRPr kumimoji="0" lang="en-US" altLang="en-US" sz="2400" b="0" i="0" u="none" strike="noStrike" cap="none" normalizeH="0" baseline="0" dirty="0">
              <a:ln>
                <a:noFill/>
              </a:ln>
              <a:solidFill>
                <a:schemeClr val="tx1"/>
              </a:solidFill>
              <a:effectLst/>
            </a:endParaRPr>
          </a:p>
        </p:txBody>
      </p:sp>
      <p:pic>
        <p:nvPicPr>
          <p:cNvPr id="5" name="Picture 4" descr="Logo, company name&#10;&#10;Description automatically generated">
            <a:extLst>
              <a:ext uri="{FF2B5EF4-FFF2-40B4-BE49-F238E27FC236}">
                <a16:creationId xmlns:a16="http://schemas.microsoft.com/office/drawing/2014/main" id="{C8C4EEAF-38B5-455E-AC91-EAFA029E3D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269480"/>
            <a:ext cx="2058046" cy="2058046"/>
          </a:xfrm>
          <a:prstGeom prst="rect">
            <a:avLst/>
          </a:prstGeom>
        </p:spPr>
      </p:pic>
    </p:spTree>
    <p:extLst>
      <p:ext uri="{BB962C8B-B14F-4D97-AF65-F5344CB8AC3E}">
        <p14:creationId xmlns:p14="http://schemas.microsoft.com/office/powerpoint/2010/main" val="364583695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sz="4400" dirty="0">
                <a:latin typeface="Times New Roman" panose="02020603050405020304" pitchFamily="18" charset="0"/>
                <a:cs typeface="Times New Roman" panose="02020603050405020304" pitchFamily="18" charset="0"/>
              </a:rPr>
              <a:t>Understand the burdens at the suppression hearing</a:t>
            </a:r>
            <a:endParaRPr sz="4400" dirty="0">
              <a:latin typeface="Times New Roman" panose="02020603050405020304" pitchFamily="18" charset="0"/>
              <a:cs typeface="Times New Roman" panose="02020603050405020304" pitchFamily="18" charset="0"/>
            </a:endParaRPr>
          </a:p>
        </p:txBody>
      </p:sp>
      <p:pic>
        <p:nvPicPr>
          <p:cNvPr id="5" name="Picture 4" descr="Logo, company name&#10;&#10;Description automatically generated">
            <a:extLst>
              <a:ext uri="{FF2B5EF4-FFF2-40B4-BE49-F238E27FC236}">
                <a16:creationId xmlns:a16="http://schemas.microsoft.com/office/drawing/2014/main" id="{C8C4EEAF-38B5-455E-AC91-EAFA029E3D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269480"/>
            <a:ext cx="2058046" cy="2058046"/>
          </a:xfrm>
          <a:prstGeom prst="rect">
            <a:avLst/>
          </a:prstGeom>
        </p:spPr>
      </p:pic>
      <p:sp>
        <p:nvSpPr>
          <p:cNvPr id="6" name="Shape 196">
            <a:extLst>
              <a:ext uri="{FF2B5EF4-FFF2-40B4-BE49-F238E27FC236}">
                <a16:creationId xmlns:a16="http://schemas.microsoft.com/office/drawing/2014/main" id="{C1513E97-C16B-4D37-AEFC-40E048873CC4}"/>
              </a:ext>
            </a:extLst>
          </p:cNvPr>
          <p:cNvSpPr>
            <a:spLocks noGrp="1"/>
          </p:cNvSpPr>
          <p:nvPr>
            <p:ph type="body" idx="1"/>
          </p:nvPr>
        </p:nvSpPr>
        <p:spPr>
          <a:xfrm>
            <a:off x="508000" y="2019300"/>
            <a:ext cx="11988800" cy="6096000"/>
          </a:xfrm>
          <a:prstGeom prst="rect">
            <a:avLst/>
          </a:prstGeom>
        </p:spPr>
        <p:txBody>
          <a:bodyPr>
            <a:normAutofit/>
          </a:bodyPr>
          <a:lstStyle/>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dirty="0">
                <a:latin typeface="Times New Roman" panose="02020603050405020304" pitchFamily="18" charset="0"/>
                <a:ea typeface="+mn-ea"/>
                <a:cs typeface="Times New Roman" panose="02020603050405020304" pitchFamily="18" charset="0"/>
                <a:sym typeface="Bodoni SvtyTwo ITC TT-Book"/>
              </a:rPr>
              <a:t>The warrant must be introduced. </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dirty="0">
              <a:latin typeface="Times New Roman" panose="02020603050405020304" pitchFamily="18" charset="0"/>
              <a:ea typeface="+mn-ea"/>
              <a:cs typeface="Times New Roman" panose="02020603050405020304" pitchFamily="18" charset="0"/>
              <a:sym typeface="Bodoni SvtyTwo ITC TT-Book"/>
            </a:endParaRP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dirty="0">
                <a:latin typeface="Times New Roman" panose="02020603050405020304" pitchFamily="18" charset="0"/>
                <a:ea typeface="+mn-ea"/>
                <a:cs typeface="Times New Roman" panose="02020603050405020304" pitchFamily="18" charset="0"/>
                <a:sym typeface="Bodoni SvtyTwo ITC TT-Book"/>
              </a:rPr>
              <a:t>The affidavit must be introduced.</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dirty="0">
              <a:latin typeface="Times New Roman" panose="02020603050405020304" pitchFamily="18" charset="0"/>
              <a:ea typeface="+mn-ea"/>
              <a:cs typeface="Times New Roman" panose="02020603050405020304" pitchFamily="18" charset="0"/>
              <a:sym typeface="Bodoni SvtyTwo ITC TT-Book"/>
            </a:endParaRPr>
          </a:p>
          <a:p>
            <a:pPr marL="0" indent="0" algn="ctr" defTabSz="457200">
              <a:spcBef>
                <a:spcPts val="0"/>
              </a:spcBef>
              <a:buSzTx/>
              <a:buNone/>
              <a:defRPr sz="2600">
                <a:solidFill>
                  <a:srgbClr val="000000"/>
                </a:solidFill>
                <a:latin typeface="Helvetica"/>
                <a:ea typeface="Helvetica"/>
                <a:cs typeface="Helvetica"/>
                <a:sym typeface="Helvetica"/>
              </a:defRPr>
            </a:pPr>
            <a:r>
              <a:rPr kumimoji="0" lang="en-US" altLang="en-US" sz="3200" b="0" i="1"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Watts v. State</a:t>
            </a:r>
            <a:r>
              <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274 Ga. 373, 375, 552 S.E.2d 823 (2001)</a:t>
            </a:r>
            <a:endParaRPr kumimoji="0" lang="en-US" altLang="en-US"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indent="0" algn="ctr" defTabSz="457200">
              <a:spcBef>
                <a:spcPts val="0"/>
              </a:spcBef>
              <a:buSzTx/>
              <a:buNone/>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marL="0" indent="0" algn="ctr" defTabSz="457200">
              <a:spcBef>
                <a:spcPts val="0"/>
              </a:spcBef>
              <a:buSzTx/>
              <a:buNone/>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You’re best day is one where they don’t.</a:t>
            </a:r>
            <a:endParaRPr sz="3200" b="1" dirty="0">
              <a:latin typeface="Times New Roman" panose="02020603050405020304" pitchFamily="18" charset="0"/>
              <a:ea typeface="+mn-ea"/>
              <a:cs typeface="Times New Roman" panose="02020603050405020304" pitchFamily="18" charset="0"/>
              <a:sym typeface="Bodoni SvtyTwo ITC TT-Book"/>
            </a:endParaRPr>
          </a:p>
        </p:txBody>
      </p:sp>
    </p:spTree>
    <p:extLst>
      <p:ext uri="{BB962C8B-B14F-4D97-AF65-F5344CB8AC3E}">
        <p14:creationId xmlns:p14="http://schemas.microsoft.com/office/powerpoint/2010/main" val="25223327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sz="4400" dirty="0">
                <a:latin typeface="Times New Roman" panose="02020603050405020304" pitchFamily="18" charset="0"/>
                <a:cs typeface="Times New Roman" panose="02020603050405020304" pitchFamily="18" charset="0"/>
              </a:rPr>
              <a:t>Fun things to look at</a:t>
            </a:r>
            <a:endParaRPr sz="4400" dirty="0">
              <a:latin typeface="Times New Roman" panose="02020603050405020304" pitchFamily="18" charset="0"/>
              <a:cs typeface="Times New Roman" panose="02020603050405020304" pitchFamily="18" charset="0"/>
            </a:endParaRPr>
          </a:p>
        </p:txBody>
      </p:sp>
      <p:pic>
        <p:nvPicPr>
          <p:cNvPr id="5" name="Picture 4" descr="Logo, company name&#10;&#10;Description automatically generated">
            <a:extLst>
              <a:ext uri="{FF2B5EF4-FFF2-40B4-BE49-F238E27FC236}">
                <a16:creationId xmlns:a16="http://schemas.microsoft.com/office/drawing/2014/main" id="{C8C4EEAF-38B5-455E-AC91-EAFA029E3D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269480"/>
            <a:ext cx="2058046" cy="2058046"/>
          </a:xfrm>
          <a:prstGeom prst="rect">
            <a:avLst/>
          </a:prstGeom>
        </p:spPr>
      </p:pic>
      <p:sp>
        <p:nvSpPr>
          <p:cNvPr id="6" name="Shape 196">
            <a:extLst>
              <a:ext uri="{FF2B5EF4-FFF2-40B4-BE49-F238E27FC236}">
                <a16:creationId xmlns:a16="http://schemas.microsoft.com/office/drawing/2014/main" id="{C1513E97-C16B-4D37-AEFC-40E048873CC4}"/>
              </a:ext>
            </a:extLst>
          </p:cNvPr>
          <p:cNvSpPr>
            <a:spLocks noGrp="1"/>
          </p:cNvSpPr>
          <p:nvPr>
            <p:ph type="body" idx="1"/>
          </p:nvPr>
        </p:nvSpPr>
        <p:spPr>
          <a:xfrm>
            <a:off x="508000" y="2476500"/>
            <a:ext cx="11988800" cy="6096000"/>
          </a:xfrm>
          <a:prstGeom prst="rect">
            <a:avLst/>
          </a:prstGeom>
        </p:spPr>
        <p:txBody>
          <a:bodyPr>
            <a:normAutofit/>
          </a:bodyPr>
          <a:lstStyle/>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Authorization of search of the blood outside of the county.</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1</a:t>
            </a:r>
            <a:r>
              <a:rPr lang="en-US" sz="3200" b="1" baseline="30000" dirty="0">
                <a:latin typeface="Times New Roman" panose="02020603050405020304" pitchFamily="18" charset="0"/>
                <a:ea typeface="+mn-ea"/>
                <a:cs typeface="Times New Roman" panose="02020603050405020304" pitchFamily="18" charset="0"/>
                <a:sym typeface="Bodoni SvtyTwo ITC TT-Book"/>
              </a:rPr>
              <a:t>st</a:t>
            </a:r>
            <a:r>
              <a:rPr lang="en-US" sz="3200" b="1" dirty="0">
                <a:latin typeface="Times New Roman" panose="02020603050405020304" pitchFamily="18" charset="0"/>
                <a:ea typeface="+mn-ea"/>
                <a:cs typeface="Times New Roman" panose="02020603050405020304" pitchFamily="18" charset="0"/>
                <a:sym typeface="Bodoni SvtyTwo ITC TT-Book"/>
              </a:rPr>
              <a:t> search/seizure; 2</a:t>
            </a:r>
            <a:r>
              <a:rPr lang="en-US" sz="3200" b="1" baseline="30000" dirty="0">
                <a:latin typeface="Times New Roman" panose="02020603050405020304" pitchFamily="18" charset="0"/>
                <a:ea typeface="+mn-ea"/>
                <a:cs typeface="Times New Roman" panose="02020603050405020304" pitchFamily="18" charset="0"/>
                <a:sym typeface="Bodoni SvtyTwo ITC TT-Book"/>
              </a:rPr>
              <a:t>nd</a:t>
            </a:r>
            <a:r>
              <a:rPr lang="en-US" sz="3200" b="1" dirty="0">
                <a:latin typeface="Times New Roman" panose="02020603050405020304" pitchFamily="18" charset="0"/>
                <a:ea typeface="+mn-ea"/>
                <a:cs typeface="Times New Roman" panose="02020603050405020304" pitchFamily="18" charset="0"/>
                <a:sym typeface="Bodoni SvtyTwo ITC TT-Book"/>
              </a:rPr>
              <a:t> search in DeKalb</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Cell phone analogy</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marL="469900" lvl="1" indent="0" defTabSz="457200">
              <a:spcBef>
                <a:spcPts val="0"/>
              </a:spcBef>
              <a:buSzTx/>
              <a:buNone/>
              <a:defRPr sz="2600">
                <a:solidFill>
                  <a:srgbClr val="000000"/>
                </a:solidFill>
                <a:latin typeface="Helvetica"/>
                <a:ea typeface="Helvetica"/>
                <a:cs typeface="Helvetica"/>
                <a:sym typeface="Helvetica"/>
              </a:defRPr>
            </a:pPr>
            <a:r>
              <a:rPr lang="en-US" sz="2400" b="0" i="0" dirty="0">
                <a:solidFill>
                  <a:srgbClr val="000000"/>
                </a:solidFill>
                <a:effectLst/>
                <a:latin typeface="Times New Roman" panose="02020603050405020304" pitchFamily="18" charset="0"/>
                <a:cs typeface="Times New Roman" panose="02020603050405020304" pitchFamily="18" charset="0"/>
              </a:rPr>
              <a:t>“It has been expressly held that a magistrate may issue a search warrant for any area of the county in which his district lies.” </a:t>
            </a:r>
            <a:r>
              <a:rPr lang="en-US" sz="2400" b="0" i="0" dirty="0" err="1">
                <a:solidFill>
                  <a:srgbClr val="000000"/>
                </a:solidFill>
                <a:effectLst/>
                <a:latin typeface="Times New Roman" panose="02020603050405020304" pitchFamily="18" charset="0"/>
                <a:cs typeface="Times New Roman" panose="02020603050405020304" pitchFamily="18" charset="0"/>
              </a:rPr>
              <a:t>Ga.Crim.Trial</a:t>
            </a:r>
            <a:r>
              <a:rPr lang="en-US" sz="2400" b="0" i="0" dirty="0">
                <a:solidFill>
                  <a:srgbClr val="000000"/>
                </a:solidFill>
                <a:effectLst/>
                <a:latin typeface="Times New Roman" panose="02020603050405020304" pitchFamily="18" charset="0"/>
                <a:cs typeface="Times New Roman" panose="02020603050405020304" pitchFamily="18" charset="0"/>
              </a:rPr>
              <a:t> </a:t>
            </a:r>
            <a:r>
              <a:rPr lang="en-US" sz="2400" b="0" i="0" dirty="0" err="1">
                <a:solidFill>
                  <a:srgbClr val="000000"/>
                </a:solidFill>
                <a:effectLst/>
                <a:latin typeface="Times New Roman" panose="02020603050405020304" pitchFamily="18" charset="0"/>
                <a:cs typeface="Times New Roman" panose="02020603050405020304" pitchFamily="18" charset="0"/>
              </a:rPr>
              <a:t>Prac</a:t>
            </a:r>
            <a:r>
              <a:rPr lang="en-US" sz="2400" b="0" i="0" dirty="0">
                <a:solidFill>
                  <a:srgbClr val="000000"/>
                </a:solidFill>
                <a:effectLst/>
                <a:latin typeface="Times New Roman" panose="02020603050405020304" pitchFamily="18" charset="0"/>
                <a:cs typeface="Times New Roman" panose="02020603050405020304" pitchFamily="18" charset="0"/>
              </a:rPr>
              <a:t>., 1993 ed., § 4-5. </a:t>
            </a:r>
            <a:r>
              <a:rPr lang="en-US" sz="2400" b="0" i="1" dirty="0">
                <a:solidFill>
                  <a:srgbClr val="000000"/>
                </a:solidFill>
                <a:effectLst/>
                <a:latin typeface="Times New Roman" panose="02020603050405020304" pitchFamily="18" charset="0"/>
                <a:cs typeface="Times New Roman" panose="02020603050405020304" pitchFamily="18" charset="0"/>
              </a:rPr>
              <a:t>Dye v. State,</a:t>
            </a:r>
            <a:r>
              <a:rPr lang="en-US" sz="2400" b="0" i="0" dirty="0">
                <a:solidFill>
                  <a:srgbClr val="000000"/>
                </a:solidFill>
                <a:effectLst/>
                <a:latin typeface="Times New Roman" panose="02020603050405020304" pitchFamily="18" charset="0"/>
                <a:cs typeface="Times New Roman" panose="02020603050405020304" pitchFamily="18" charset="0"/>
              </a:rPr>
              <a:t> 114 </a:t>
            </a:r>
            <a:r>
              <a:rPr lang="en-US" sz="2400" b="0" i="0" dirty="0" err="1">
                <a:solidFill>
                  <a:srgbClr val="000000"/>
                </a:solidFill>
                <a:effectLst/>
                <a:latin typeface="Times New Roman" panose="02020603050405020304" pitchFamily="18" charset="0"/>
                <a:cs typeface="Times New Roman" panose="02020603050405020304" pitchFamily="18" charset="0"/>
              </a:rPr>
              <a:t>Ga.App</a:t>
            </a:r>
            <a:r>
              <a:rPr lang="en-US" sz="2400" b="0" i="0" dirty="0">
                <a:solidFill>
                  <a:srgbClr val="000000"/>
                </a:solidFill>
                <a:effectLst/>
                <a:latin typeface="Times New Roman" panose="02020603050405020304" pitchFamily="18" charset="0"/>
                <a:cs typeface="Times New Roman" panose="02020603050405020304" pitchFamily="18" charset="0"/>
              </a:rPr>
              <a:t>. 299(1)(a), 151 S.E.2d 164 (1966). Conversely, a magistrate may not issue a search warrant for a location outside of his district. The city court would have had jurisdiction to issue a search warrant for any part of the City of Atlanta, be it in Fulton or DeKalb County. See </a:t>
            </a:r>
            <a:r>
              <a:rPr lang="en-US" sz="2400" b="0" i="1" dirty="0">
                <a:solidFill>
                  <a:srgbClr val="000000"/>
                </a:solidFill>
                <a:effectLst/>
                <a:latin typeface="Times New Roman" panose="02020603050405020304" pitchFamily="18" charset="0"/>
                <a:cs typeface="Times New Roman" panose="02020603050405020304" pitchFamily="18" charset="0"/>
              </a:rPr>
              <a:t>Campbell v. State,</a:t>
            </a:r>
            <a:r>
              <a:rPr lang="en-US" sz="2400" b="0" i="0" dirty="0">
                <a:solidFill>
                  <a:srgbClr val="000000"/>
                </a:solidFill>
                <a:effectLst/>
                <a:latin typeface="Times New Roman" panose="02020603050405020304" pitchFamily="18" charset="0"/>
                <a:cs typeface="Times New Roman" panose="02020603050405020304" pitchFamily="18" charset="0"/>
              </a:rPr>
              <a:t> 207 </a:t>
            </a:r>
            <a:r>
              <a:rPr lang="en-US" sz="2400" b="0" i="0" dirty="0" err="1">
                <a:solidFill>
                  <a:srgbClr val="000000"/>
                </a:solidFill>
                <a:effectLst/>
                <a:latin typeface="Times New Roman" panose="02020603050405020304" pitchFamily="18" charset="0"/>
                <a:cs typeface="Times New Roman" panose="02020603050405020304" pitchFamily="18" charset="0"/>
              </a:rPr>
              <a:t>Ga.App</a:t>
            </a:r>
            <a:r>
              <a:rPr lang="en-US" sz="2400" b="0" i="0" dirty="0">
                <a:solidFill>
                  <a:srgbClr val="000000"/>
                </a:solidFill>
                <a:effectLst/>
                <a:latin typeface="Times New Roman" panose="02020603050405020304" pitchFamily="18" charset="0"/>
                <a:cs typeface="Times New Roman" panose="02020603050405020304" pitchFamily="18" charset="0"/>
              </a:rPr>
              <a:t>. 366, 367(2), 428 S.E.2d 111 (1993) (in which a warrant issued by College Park Municipal Court judge from her home in Fulton County was held to be valid for execution in that part of College Park which straddles the Clayton County line).</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0" i="1" dirty="0">
                <a:solidFill>
                  <a:srgbClr val="000000"/>
                </a:solidFill>
                <a:effectLst/>
                <a:latin typeface="Times New Roman" panose="02020603050405020304" pitchFamily="18" charset="0"/>
                <a:cs typeface="Times New Roman" panose="02020603050405020304" pitchFamily="18" charset="0"/>
              </a:rPr>
              <a:t>State v. Kirkland</a:t>
            </a:r>
            <a:r>
              <a:rPr lang="en-US" sz="2400" b="0" i="0" dirty="0">
                <a:solidFill>
                  <a:srgbClr val="000000"/>
                </a:solidFill>
                <a:effectLst/>
                <a:latin typeface="Times New Roman" panose="02020603050405020304" pitchFamily="18" charset="0"/>
                <a:cs typeface="Times New Roman" panose="02020603050405020304" pitchFamily="18" charset="0"/>
              </a:rPr>
              <a:t>, 212 Ga. App. 672, 672, 442 S.E.2d 491, 492 (1994)</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p:txBody>
      </p:sp>
    </p:spTree>
    <p:extLst>
      <p:ext uri="{BB962C8B-B14F-4D97-AF65-F5344CB8AC3E}">
        <p14:creationId xmlns:p14="http://schemas.microsoft.com/office/powerpoint/2010/main" val="322435841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sz="4400" dirty="0">
                <a:latin typeface="Times New Roman" panose="02020603050405020304" pitchFamily="18" charset="0"/>
                <a:cs typeface="Times New Roman" panose="02020603050405020304" pitchFamily="18" charset="0"/>
              </a:rPr>
              <a:t>Fun things to look at</a:t>
            </a:r>
            <a:endParaRPr sz="4400" dirty="0">
              <a:latin typeface="Times New Roman" panose="02020603050405020304" pitchFamily="18" charset="0"/>
              <a:cs typeface="Times New Roman" panose="02020603050405020304" pitchFamily="18" charset="0"/>
            </a:endParaRPr>
          </a:p>
        </p:txBody>
      </p:sp>
      <p:pic>
        <p:nvPicPr>
          <p:cNvPr id="5" name="Picture 4" descr="Logo, company name&#10;&#10;Description automatically generated">
            <a:extLst>
              <a:ext uri="{FF2B5EF4-FFF2-40B4-BE49-F238E27FC236}">
                <a16:creationId xmlns:a16="http://schemas.microsoft.com/office/drawing/2014/main" id="{C8C4EEAF-38B5-455E-AC91-EAFA029E3D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269480"/>
            <a:ext cx="2058046" cy="2058046"/>
          </a:xfrm>
          <a:prstGeom prst="rect">
            <a:avLst/>
          </a:prstGeom>
        </p:spPr>
      </p:pic>
      <p:sp>
        <p:nvSpPr>
          <p:cNvPr id="6" name="Shape 196">
            <a:extLst>
              <a:ext uri="{FF2B5EF4-FFF2-40B4-BE49-F238E27FC236}">
                <a16:creationId xmlns:a16="http://schemas.microsoft.com/office/drawing/2014/main" id="{C1513E97-C16B-4D37-AEFC-40E048873CC4}"/>
              </a:ext>
            </a:extLst>
          </p:cNvPr>
          <p:cNvSpPr>
            <a:spLocks noGrp="1"/>
          </p:cNvSpPr>
          <p:nvPr>
            <p:ph type="body" idx="1"/>
          </p:nvPr>
        </p:nvSpPr>
        <p:spPr>
          <a:xfrm>
            <a:off x="508000" y="2019300"/>
            <a:ext cx="11988800" cy="6096000"/>
          </a:xfrm>
          <a:prstGeom prst="rect">
            <a:avLst/>
          </a:prstGeom>
        </p:spPr>
        <p:txBody>
          <a:bodyPr>
            <a:normAutofit lnSpcReduction="10000"/>
          </a:bodyPr>
          <a:lstStyle/>
          <a:p>
            <a:pPr marL="0" indent="0" defTabSz="457200">
              <a:spcBef>
                <a:spcPts val="0"/>
              </a:spcBef>
              <a:buSzTx/>
              <a:buNone/>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The foundation for the blood test </a:t>
            </a: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Shortcuts in 40-6-392 do not apply</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marL="469900" lvl="1" indent="0" defTabSz="457200">
              <a:spcBef>
                <a:spcPts val="0"/>
              </a:spcBef>
              <a:buSzTx/>
              <a:buNone/>
              <a:defRPr sz="2600">
                <a:solidFill>
                  <a:srgbClr val="000000"/>
                </a:solidFill>
                <a:latin typeface="Helvetica"/>
                <a:ea typeface="Helvetica"/>
                <a:cs typeface="Helvetica"/>
                <a:sym typeface="Helvetica"/>
              </a:defRPr>
            </a:pPr>
            <a:r>
              <a:rPr lang="en-US" sz="2400" b="0" i="0" dirty="0">
                <a:solidFill>
                  <a:srgbClr val="000000"/>
                </a:solidFill>
                <a:effectLst/>
                <a:latin typeface="Times New Roman" panose="02020603050405020304" pitchFamily="18" charset="0"/>
                <a:cs typeface="Times New Roman" panose="02020603050405020304" pitchFamily="18" charset="0"/>
              </a:rPr>
              <a:t>Construing the plain language of OCGA § 40-6-392 (a) (3), it is apparent that it applies only to tests administered at the direction of a law enforcement officer, not tests administered pursuant to a search warrant, which by definition are issued at the direction of a judicial officer. So, while subsection 40-6-392 (a) (1) (A) applies to chemical tests performed pursuant to search warrants, subsection (a) (3) does not. To hold that the statute, in its silence, applies to tests administered at the direction of a judicial officer would require us to add words not found in the statute. This, we will not do. Reading the statute in this manner is also consistent with our conclusion that an independent test is an incentive for accepting testing under implied consent.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0" i="1" dirty="0">
                <a:solidFill>
                  <a:srgbClr val="000000"/>
                </a:solidFill>
                <a:effectLst/>
                <a:latin typeface="Times New Roman" panose="02020603050405020304" pitchFamily="18" charset="0"/>
                <a:cs typeface="Times New Roman" panose="02020603050405020304" pitchFamily="18" charset="0"/>
              </a:rPr>
              <a:t>Hynes v. State</a:t>
            </a:r>
            <a:r>
              <a:rPr lang="en-US" sz="2400" b="0" i="0" dirty="0">
                <a:solidFill>
                  <a:srgbClr val="000000"/>
                </a:solidFill>
                <a:effectLst/>
                <a:latin typeface="Times New Roman" panose="02020603050405020304" pitchFamily="18" charset="0"/>
                <a:cs typeface="Times New Roman" panose="02020603050405020304" pitchFamily="18" charset="0"/>
              </a:rPr>
              <a:t>, 341 Ga. App. 500, 511–12, 801 S.E.2d 306, 313 (2017).</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p:txBody>
      </p:sp>
    </p:spTree>
    <p:extLst>
      <p:ext uri="{BB962C8B-B14F-4D97-AF65-F5344CB8AC3E}">
        <p14:creationId xmlns:p14="http://schemas.microsoft.com/office/powerpoint/2010/main" val="49664490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a:bodyPr>
          <a:lstStyle>
            <a:lvl1pPr algn="l"/>
          </a:lstStyle>
          <a:p>
            <a:r>
              <a:rPr lang="en-US" sz="4400" dirty="0">
                <a:latin typeface="Times New Roman" panose="02020603050405020304" pitchFamily="18" charset="0"/>
                <a:cs typeface="Times New Roman" panose="02020603050405020304" pitchFamily="18" charset="0"/>
              </a:rPr>
              <a:t>Fun things to look at</a:t>
            </a:r>
            <a:endParaRPr sz="4400" dirty="0">
              <a:latin typeface="Times New Roman" panose="02020603050405020304" pitchFamily="18" charset="0"/>
              <a:cs typeface="Times New Roman" panose="02020603050405020304" pitchFamily="18" charset="0"/>
            </a:endParaRPr>
          </a:p>
        </p:txBody>
      </p:sp>
      <p:pic>
        <p:nvPicPr>
          <p:cNvPr id="5" name="Picture 4" descr="Logo, company name&#10;&#10;Description automatically generated">
            <a:extLst>
              <a:ext uri="{FF2B5EF4-FFF2-40B4-BE49-F238E27FC236}">
                <a16:creationId xmlns:a16="http://schemas.microsoft.com/office/drawing/2014/main" id="{C8C4EEAF-38B5-455E-AC91-EAFA029E3D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8754" y="7269480"/>
            <a:ext cx="2058046" cy="2058046"/>
          </a:xfrm>
          <a:prstGeom prst="rect">
            <a:avLst/>
          </a:prstGeom>
        </p:spPr>
      </p:pic>
      <p:sp>
        <p:nvSpPr>
          <p:cNvPr id="6" name="Shape 196">
            <a:extLst>
              <a:ext uri="{FF2B5EF4-FFF2-40B4-BE49-F238E27FC236}">
                <a16:creationId xmlns:a16="http://schemas.microsoft.com/office/drawing/2014/main" id="{C1513E97-C16B-4D37-AEFC-40E048873CC4}"/>
              </a:ext>
            </a:extLst>
          </p:cNvPr>
          <p:cNvSpPr>
            <a:spLocks noGrp="1"/>
          </p:cNvSpPr>
          <p:nvPr>
            <p:ph type="body" idx="1"/>
          </p:nvPr>
        </p:nvSpPr>
        <p:spPr>
          <a:xfrm>
            <a:off x="508000" y="2019300"/>
            <a:ext cx="11988800" cy="6096000"/>
          </a:xfrm>
          <a:prstGeom prst="rect">
            <a:avLst/>
          </a:prstGeom>
        </p:spPr>
        <p:txBody>
          <a:bodyPr>
            <a:normAutofit/>
          </a:bodyPr>
          <a:lstStyle/>
          <a:p>
            <a:pPr marL="0" indent="0" defTabSz="457200">
              <a:spcBef>
                <a:spcPts val="0"/>
              </a:spcBef>
              <a:buSzTx/>
              <a:buNone/>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a:p>
            <a:pPr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r>
              <a:rPr lang="en-US" sz="3200" b="1" dirty="0">
                <a:latin typeface="Times New Roman" panose="02020603050405020304" pitchFamily="18" charset="0"/>
                <a:ea typeface="+mn-ea"/>
                <a:cs typeface="Times New Roman" panose="02020603050405020304" pitchFamily="18" charset="0"/>
                <a:sym typeface="Bodoni SvtyTwo ITC TT-Book"/>
              </a:rPr>
              <a:t>Affidavits that rely upon refusal of tests</a:t>
            </a:r>
          </a:p>
          <a:p>
            <a:pPr marL="0" indent="0" algn="l">
              <a:buNone/>
            </a:pPr>
            <a:r>
              <a:rPr lang="en-US" sz="2000" b="0" i="0" dirty="0">
                <a:solidFill>
                  <a:srgbClr val="000000"/>
                </a:solidFill>
                <a:effectLst/>
                <a:latin typeface="Times New Roman" panose="02020603050405020304" pitchFamily="18" charset="0"/>
                <a:cs typeface="Times New Roman" panose="02020603050405020304" pitchFamily="18" charset="0"/>
              </a:rPr>
              <a:t>It was error for the magistrate to consider the </a:t>
            </a:r>
            <a:r>
              <a:rPr lang="en-US" sz="2000" b="0" i="0" dirty="0" err="1">
                <a:solidFill>
                  <a:srgbClr val="000000"/>
                </a:solidFill>
                <a:effectLst/>
                <a:latin typeface="Times New Roman" panose="02020603050405020304" pitchFamily="18" charset="0"/>
                <a:cs typeface="Times New Roman" panose="02020603050405020304" pitchFamily="18" charset="0"/>
              </a:rPr>
              <a:t>Gardners</a:t>
            </a:r>
            <a:r>
              <a:rPr lang="en-US" sz="2000" b="0" i="0" dirty="0">
                <a:solidFill>
                  <a:srgbClr val="000000"/>
                </a:solidFill>
                <a:effectLst/>
                <a:latin typeface="Times New Roman" panose="02020603050405020304" pitchFamily="18" charset="0"/>
                <a:cs typeface="Times New Roman" panose="02020603050405020304" pitchFamily="18" charset="0"/>
              </a:rPr>
              <a:t>' refusal to consent to a search of their residence as part of the basis for the issuance of the search warrant in this case. Refusing consent to search was the </a:t>
            </a:r>
            <a:r>
              <a:rPr lang="en-US" sz="2000" b="0" i="0" dirty="0" err="1">
                <a:solidFill>
                  <a:srgbClr val="000000"/>
                </a:solidFill>
                <a:effectLst/>
                <a:latin typeface="Times New Roman" panose="02020603050405020304" pitchFamily="18" charset="0"/>
                <a:cs typeface="Times New Roman" panose="02020603050405020304" pitchFamily="18" charset="0"/>
              </a:rPr>
              <a:t>Gardners</a:t>
            </a:r>
            <a:r>
              <a:rPr lang="en-US" sz="2000" b="0" i="0" dirty="0">
                <a:solidFill>
                  <a:srgbClr val="000000"/>
                </a:solidFill>
                <a:effectLst/>
                <a:latin typeface="Times New Roman" panose="02020603050405020304" pitchFamily="18" charset="0"/>
                <a:cs typeface="Times New Roman" panose="02020603050405020304" pitchFamily="18" charset="0"/>
              </a:rPr>
              <a:t>' right, and “[w]e decline to view the exercise of a constitutional right as a factor in determining probable cause.”</a:t>
            </a:r>
            <a:r>
              <a:rPr lang="en-US" sz="2000" b="0" i="0" baseline="30000" dirty="0">
                <a:solidFill>
                  <a:srgbClr val="000000"/>
                </a:solidFill>
                <a:effectLst/>
                <a:latin typeface="Times New Roman" panose="02020603050405020304" pitchFamily="18" charset="0"/>
                <a:cs typeface="Times New Roman" panose="02020603050405020304" pitchFamily="18" charset="0"/>
              </a:rPr>
              <a:t>13</a:t>
            </a:r>
            <a:r>
              <a:rPr lang="en-US" sz="2000" b="0" i="0" dirty="0">
                <a:solidFill>
                  <a:srgbClr val="000000"/>
                </a:solidFill>
                <a:effectLst/>
                <a:latin typeface="Times New Roman" panose="02020603050405020304" pitchFamily="18" charset="0"/>
                <a:cs typeface="Times New Roman" panose="02020603050405020304" pitchFamily="18" charset="0"/>
              </a:rPr>
              <a:t> Thus, the trial court's determination that refusal to consent to a search may be taken into account when determining probable cause is error as a matter of law.</a:t>
            </a:r>
          </a:p>
          <a:p>
            <a:pPr marL="0" indent="0" algn="l">
              <a:buNone/>
            </a:pPr>
            <a:r>
              <a:rPr lang="en-US" sz="2000" b="0" i="0" dirty="0">
                <a:solidFill>
                  <a:srgbClr val="000000"/>
                </a:solidFill>
                <a:effectLst/>
                <a:latin typeface="Times New Roman" panose="02020603050405020304" pitchFamily="18" charset="0"/>
                <a:cs typeface="Times New Roman" panose="02020603050405020304" pitchFamily="18" charset="0"/>
              </a:rPr>
              <a:t>That said, however, a review of the affidavit in support of the warrant request demonstrates an ample factual basis for the warrant to issue absent the </a:t>
            </a:r>
            <a:r>
              <a:rPr lang="en-US" sz="2000" b="0" i="0" dirty="0" err="1">
                <a:solidFill>
                  <a:srgbClr val="000000"/>
                </a:solidFill>
                <a:effectLst/>
                <a:latin typeface="Times New Roman" panose="02020603050405020304" pitchFamily="18" charset="0"/>
                <a:cs typeface="Times New Roman" panose="02020603050405020304" pitchFamily="18" charset="0"/>
              </a:rPr>
              <a:t>Gardners</a:t>
            </a:r>
            <a:r>
              <a:rPr lang="en-US" sz="2000" b="0" i="0" dirty="0">
                <a:solidFill>
                  <a:srgbClr val="000000"/>
                </a:solidFill>
                <a:effectLst/>
                <a:latin typeface="Times New Roman" panose="02020603050405020304" pitchFamily="18" charset="0"/>
                <a:cs typeface="Times New Roman" panose="02020603050405020304" pitchFamily="18" charset="0"/>
              </a:rPr>
              <a:t>' refusal to consent, which factual basis consisted of the majority of the facts outlined above. Under the “totality of circumstances” review utilized on appellate review, we find that “the magistrate had a substantial basis for concluding that probable cause existed.”</a:t>
            </a:r>
            <a:r>
              <a:rPr lang="en-US" sz="2000" b="0" i="0" baseline="30000" dirty="0">
                <a:solidFill>
                  <a:srgbClr val="000000"/>
                </a:solidFill>
                <a:effectLst/>
                <a:latin typeface="Times New Roman" panose="02020603050405020304" pitchFamily="18" charset="0"/>
                <a:cs typeface="Times New Roman" panose="02020603050405020304" pitchFamily="18" charset="0"/>
              </a:rPr>
              <a:t>14</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0" i="0" u="sng" dirty="0">
                <a:solidFill>
                  <a:srgbClr val="000000"/>
                </a:solidFill>
                <a:effectLst/>
                <a:latin typeface="Times New Roman" panose="02020603050405020304" pitchFamily="18" charset="0"/>
                <a:cs typeface="Times New Roman" panose="02020603050405020304" pitchFamily="18" charset="0"/>
              </a:rPr>
              <a:t>Gardner v. State</a:t>
            </a:r>
            <a:r>
              <a:rPr lang="en-US" sz="2000" b="0" i="0" dirty="0">
                <a:solidFill>
                  <a:srgbClr val="000000"/>
                </a:solidFill>
                <a:effectLst/>
                <a:latin typeface="Times New Roman" panose="02020603050405020304" pitchFamily="18" charset="0"/>
                <a:cs typeface="Times New Roman" panose="02020603050405020304" pitchFamily="18" charset="0"/>
              </a:rPr>
              <a:t>, 255 Ga. App. 489, 493, 566 S.E.2d 329, 332–33 (2002)</a:t>
            </a:r>
          </a:p>
          <a:p>
            <a:pPr lvl="1" defTabSz="457200">
              <a:spcBef>
                <a:spcPts val="0"/>
              </a:spcBef>
              <a:buSzTx/>
              <a:buFont typeface="Arial" panose="020B0604020202020204" pitchFamily="34" charset="0"/>
              <a:buChar char="•"/>
              <a:defRPr sz="2600">
                <a:solidFill>
                  <a:srgbClr val="000000"/>
                </a:solidFill>
                <a:latin typeface="Helvetica"/>
                <a:ea typeface="Helvetica"/>
                <a:cs typeface="Helvetica"/>
                <a:sym typeface="Helvetica"/>
              </a:defRPr>
            </a:pPr>
            <a:endParaRPr lang="en-US" sz="3200" b="1" dirty="0">
              <a:latin typeface="Times New Roman" panose="02020603050405020304" pitchFamily="18" charset="0"/>
              <a:ea typeface="+mn-ea"/>
              <a:cs typeface="Times New Roman" panose="02020603050405020304" pitchFamily="18" charset="0"/>
              <a:sym typeface="Bodoni SvtyTwo ITC TT-Book"/>
            </a:endParaRPr>
          </a:p>
        </p:txBody>
      </p:sp>
    </p:spTree>
    <p:extLst>
      <p:ext uri="{BB962C8B-B14F-4D97-AF65-F5344CB8AC3E}">
        <p14:creationId xmlns:p14="http://schemas.microsoft.com/office/powerpoint/2010/main" val="221013590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p:cNvSpPr>
          <p:nvPr>
            <p:ph type="ctrTitle"/>
          </p:nvPr>
        </p:nvSpPr>
        <p:spPr>
          <a:prstGeom prst="rect">
            <a:avLst/>
          </a:prstGeom>
        </p:spPr>
        <p:txBody>
          <a:bodyPr/>
          <a:lstStyle/>
          <a:p>
            <a:r>
              <a:rPr dirty="0"/>
              <a:t>Thank you! </a:t>
            </a:r>
          </a:p>
        </p:txBody>
      </p:sp>
      <p:sp>
        <p:nvSpPr>
          <p:cNvPr id="248" name="Shape 248"/>
          <p:cNvSpPr>
            <a:spLocks noGrp="1"/>
          </p:cNvSpPr>
          <p:nvPr>
            <p:ph type="subTitle" sz="quarter" idx="1"/>
          </p:nvPr>
        </p:nvSpPr>
        <p:spPr>
          <a:prstGeom prst="rect">
            <a:avLst/>
          </a:prstGeom>
        </p:spPr>
        <p:txBody>
          <a:bodyPr/>
          <a:lstStyle/>
          <a:p>
            <a:r>
              <a:rPr dirty="0"/>
              <a:t>Ben Sessions</a:t>
            </a:r>
          </a:p>
          <a:p>
            <a:r>
              <a:rPr dirty="0"/>
              <a:t>@Ben_Sessions</a:t>
            </a:r>
          </a:p>
          <a:p>
            <a:r>
              <a:rPr lang="en-US" dirty="0" err="1"/>
              <a:t>TheSessionsLawFirm.com</a:t>
            </a:r>
            <a:endParaRPr dirty="0"/>
          </a:p>
        </p:txBody>
      </p:sp>
      <p:sp>
        <p:nvSpPr>
          <p:cNvPr id="6" name="TextBox 5"/>
          <p:cNvSpPr txBox="1"/>
          <p:nvPr/>
        </p:nvSpPr>
        <p:spPr>
          <a:xfrm>
            <a:off x="508001" y="1726035"/>
            <a:ext cx="12014200" cy="17030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dirty="0">
                <a:latin typeface="Times New Roman"/>
                <a:cs typeface="Times New Roman"/>
              </a:rPr>
              <a:t>Do you want to learn more? </a:t>
            </a:r>
          </a:p>
          <a:p>
            <a:endParaRPr lang="en-US" sz="3200" dirty="0">
              <a:latin typeface="Times New Roman"/>
              <a:cs typeface="Times New Roman"/>
            </a:endParaRPr>
          </a:p>
          <a:p>
            <a:r>
              <a:rPr lang="en-US" sz="3200" dirty="0">
                <a:latin typeface="Times New Roman"/>
                <a:cs typeface="Times New Roman"/>
              </a:rPr>
              <a:t>Visit: </a:t>
            </a:r>
            <a:r>
              <a:rPr lang="en-US" sz="4000" b="1" dirty="0">
                <a:latin typeface="Times New Roman"/>
                <a:cs typeface="Times New Roman"/>
              </a:rPr>
              <a:t>https://whatlawyersdo.co/dui-practice-accelerator</a:t>
            </a:r>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9326</TotalTime>
  <Words>1286</Words>
  <Application>Microsoft Office PowerPoint</Application>
  <PresentationFormat>Custom</PresentationFormat>
  <Paragraphs>95</Paragraphs>
  <Slides>14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Bodoni SvtyTwo ITC TT-Book</vt:lpstr>
      <vt:lpstr>Georgia</vt:lpstr>
      <vt:lpstr>Georgia Bold</vt:lpstr>
      <vt:lpstr>Helvetica</vt:lpstr>
      <vt:lpstr>Lucida Grande</vt:lpstr>
      <vt:lpstr>Palatino</vt:lpstr>
      <vt:lpstr>Times New Roman</vt:lpstr>
      <vt:lpstr>Zapf Dingbats</vt:lpstr>
      <vt:lpstr>New_Template4</vt:lpstr>
      <vt:lpstr>Fighting Warrants in DUI Cases</vt:lpstr>
      <vt:lpstr>What’s the deal with search warrants?</vt:lpstr>
      <vt:lpstr>What do you need to get started?</vt:lpstr>
      <vt:lpstr>Getting started challenging a search warrant</vt:lpstr>
      <vt:lpstr>Motion to Suppress or Motion in Limine:  Yes, It Does Matter</vt:lpstr>
      <vt:lpstr>Motion to Suppress or Motion in Limine: Yes, It Does Matter </vt:lpstr>
      <vt:lpstr>Understanding Your Goals in a Motion Hearing </vt:lpstr>
      <vt:lpstr>Understanding Your Goals in a Motion Hearing </vt:lpstr>
      <vt:lpstr>Understand the burdens at the suppression hearing</vt:lpstr>
      <vt:lpstr>Understand the burdens at the suppression hearing</vt:lpstr>
      <vt:lpstr>Fun things to look at</vt:lpstr>
      <vt:lpstr>Fun things to look at</vt:lpstr>
      <vt:lpstr>Fun things to look at</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cp:lastModifiedBy>Ben Sessions</cp:lastModifiedBy>
  <cp:revision>28</cp:revision>
  <dcterms:modified xsi:type="dcterms:W3CDTF">2021-12-08T19:04:23Z</dcterms:modified>
</cp:coreProperties>
</file>