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handoutMasterIdLst>
    <p:handoutMasterId r:id="rId33"/>
  </p:handoutMasterIdLst>
  <p:sldIdLst>
    <p:sldId id="256" r:id="rId2"/>
    <p:sldId id="340" r:id="rId3"/>
    <p:sldId id="329" r:id="rId4"/>
    <p:sldId id="330" r:id="rId5"/>
    <p:sldId id="327" r:id="rId6"/>
    <p:sldId id="328" r:id="rId7"/>
    <p:sldId id="339" r:id="rId8"/>
    <p:sldId id="341" r:id="rId9"/>
    <p:sldId id="331" r:id="rId10"/>
    <p:sldId id="342" r:id="rId11"/>
    <p:sldId id="343" r:id="rId12"/>
    <p:sldId id="344" r:id="rId13"/>
    <p:sldId id="271" r:id="rId14"/>
    <p:sldId id="335" r:id="rId15"/>
    <p:sldId id="336" r:id="rId16"/>
    <p:sldId id="338" r:id="rId17"/>
    <p:sldId id="332" r:id="rId18"/>
    <p:sldId id="333" r:id="rId19"/>
    <p:sldId id="334" r:id="rId20"/>
    <p:sldId id="272" r:id="rId21"/>
    <p:sldId id="273" r:id="rId22"/>
    <p:sldId id="274" r:id="rId23"/>
    <p:sldId id="275" r:id="rId24"/>
    <p:sldId id="276" r:id="rId25"/>
    <p:sldId id="277" r:id="rId26"/>
    <p:sldId id="278" r:id="rId27"/>
    <p:sldId id="279" r:id="rId28"/>
    <p:sldId id="280" r:id="rId29"/>
    <p:sldId id="325" r:id="rId30"/>
    <p:sldId id="287" r:id="rId3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08" autoAdjust="0"/>
    <p:restoredTop sz="94630" autoAdjust="0"/>
  </p:normalViewPr>
  <p:slideViewPr>
    <p:cSldViewPr snapToGrid="0" snapToObjects="1">
      <p:cViewPr>
        <p:scale>
          <a:sx n="28" d="100"/>
          <a:sy n="28" d="100"/>
        </p:scale>
        <p:origin x="900" y="460"/>
      </p:cViewPr>
      <p:guideLst>
        <p:guide orient="horz" pos="3072"/>
        <p:guide pos="4096"/>
      </p:guideLst>
    </p:cSldViewPr>
  </p:slideViewPr>
  <p:outlineViewPr>
    <p:cViewPr>
      <p:scale>
        <a:sx n="33" d="100"/>
        <a:sy n="33" d="100"/>
      </p:scale>
      <p:origin x="0" y="41544"/>
    </p:cViewPr>
  </p:outlineViewPr>
  <p:notesTextViewPr>
    <p:cViewPr>
      <p:scale>
        <a:sx n="100" d="100"/>
        <a:sy n="100" d="100"/>
      </p:scale>
      <p:origin x="0" y="0"/>
    </p:cViewPr>
  </p:notesTextViewPr>
  <p:sorterViewPr>
    <p:cViewPr>
      <p:scale>
        <a:sx n="100" d="100"/>
        <a:sy n="100" d="100"/>
      </p:scale>
      <p:origin x="0" y="-17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80B01-A8B9-254D-B079-D09A8F83BF30}" type="datetimeFigureOut">
              <a:rPr lang="en-US" smtClean="0"/>
              <a:t>12/6/2023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2334D6-B9F1-3B47-B2B8-EA386E8ED2A2}" type="slidenum">
              <a:rPr lang="en-US" smtClean="0"/>
              <a:t>‹#›</a:t>
            </a:fld>
            <a:endParaRPr lang="en-US"/>
          </a:p>
        </p:txBody>
      </p:sp>
    </p:spTree>
    <p:extLst>
      <p:ext uri="{BB962C8B-B14F-4D97-AF65-F5344CB8AC3E}">
        <p14:creationId xmlns:p14="http://schemas.microsoft.com/office/powerpoint/2010/main" val="259379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766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4</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2467"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7</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24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810363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8</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246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7651414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thesessionslawfirm.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rPr dirty="0"/>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9" name="Shape 19"/>
          <p:cNvSpPr/>
          <p:nvPr/>
        </p:nvSpPr>
        <p:spPr>
          <a:xfrm>
            <a:off x="2159992" y="7556342"/>
            <a:ext cx="8684816" cy="213391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1400"/>
            </a:pPr>
            <a:endParaRPr sz="2400" dirty="0"/>
          </a:p>
          <a:p>
            <a:pPr>
              <a:defRPr sz="1400"/>
            </a:pPr>
            <a:r>
              <a:rPr lang="en-US" sz="3600" dirty="0">
                <a:latin typeface="Garamond" panose="02020404030301010803" pitchFamily="18" charset="0"/>
                <a:hlinkClick r:id="rId2"/>
              </a:rPr>
              <a:t>Sessions &amp; Fleischman, </a:t>
            </a:r>
            <a:r>
              <a:rPr sz="3600" dirty="0">
                <a:latin typeface="Garamond" panose="02020404030301010803" pitchFamily="18" charset="0"/>
                <a:hlinkClick r:id="rId2"/>
              </a:rPr>
              <a:t>LLC</a:t>
            </a:r>
            <a:endParaRPr sz="3600" dirty="0">
              <a:latin typeface="Garamond" panose="02020404030301010803" pitchFamily="18" charset="0"/>
            </a:endParaRPr>
          </a:p>
          <a:p>
            <a:pPr>
              <a:defRPr sz="1400"/>
            </a:pPr>
            <a:r>
              <a:rPr lang="en-US" sz="3600" dirty="0">
                <a:latin typeface="Garamond" panose="02020404030301010803" pitchFamily="18" charset="0"/>
              </a:rPr>
              <a:t>ben@thesessionslawfirm.com</a:t>
            </a:r>
            <a:endParaRPr sz="3600" dirty="0">
              <a:latin typeface="Garamond" panose="02020404030301010803" pitchFamily="18" charset="0"/>
            </a:endParaRPr>
          </a:p>
          <a:p>
            <a:pPr>
              <a:defRPr sz="1400"/>
            </a:pPr>
            <a:r>
              <a:rPr sz="3600" dirty="0">
                <a:latin typeface="Garamond" panose="02020404030301010803" pitchFamily="18" charset="0"/>
              </a:rPr>
              <a:t>(470) 225-7710</a:t>
            </a:r>
          </a:p>
        </p:txBody>
      </p:sp>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lvl1pPr>
              <a:defRPr>
                <a:latin typeface="Garamond" panose="02020404030301010803" pitchFamily="18" charset="0"/>
              </a:defRPr>
            </a:lvl1pPr>
          </a:lstStyle>
          <a:p>
            <a:r>
              <a:rPr dirty="0"/>
              <a:t>Title Text</a:t>
            </a:r>
          </a:p>
        </p:txBody>
      </p:sp>
      <p:sp>
        <p:nvSpPr>
          <p:cNvPr id="72" name="Shape 72"/>
          <p:cNvSpPr>
            <a:spLocks noGrp="1"/>
          </p:cNvSpPr>
          <p:nvPr>
            <p:ph type="body" idx="1"/>
          </p:nvPr>
        </p:nvSpPr>
        <p:spPr>
          <a:prstGeom prst="rect">
            <a:avLst/>
          </a:prstGeom>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745155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rPr dirty="0"/>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61" r:id="rId10"/>
    <p:sldLayoutId id="2147483662" r:id="rId11"/>
  </p:sldLayoutIdLst>
  <p:transition spd="med"/>
  <p:hf sldNum="0" hdr="0" dt="0"/>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Garamond" panose="02020404030301010803" pitchFamily="18" charset="0"/>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Garamond" panose="02020404030301010803" pitchFamily="18" charset="0"/>
          <a:ea typeface="Garamond" panose="02020404030301010803" pitchFamily="18" charset="0"/>
          <a:cs typeface="Garamond" panose="02020404030301010803" pitchFamily="18" charset="0"/>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Garamond" panose="02020404030301010803" pitchFamily="18" charset="0"/>
          <a:ea typeface="Garamond" panose="02020404030301010803" pitchFamily="18" charset="0"/>
          <a:cs typeface="Garamond" panose="02020404030301010803" pitchFamily="18" charset="0"/>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Garamond" panose="02020404030301010803" pitchFamily="18" charset="0"/>
          <a:ea typeface="Garamond" panose="02020404030301010803" pitchFamily="18" charset="0"/>
          <a:cs typeface="Garamond" panose="02020404030301010803" pitchFamily="18" charset="0"/>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Garamond" panose="02020404030301010803" pitchFamily="18" charset="0"/>
          <a:ea typeface="Garamond" panose="02020404030301010803" pitchFamily="18" charset="0"/>
          <a:cs typeface="Garamond" panose="02020404030301010803" pitchFamily="18" charset="0"/>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Garamond" panose="02020404030301010803" pitchFamily="18" charset="0"/>
          <a:ea typeface="Garamond" panose="02020404030301010803" pitchFamily="18" charset="0"/>
          <a:cs typeface="Garamond" panose="02020404030301010803" pitchFamily="18" charset="0"/>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a.next.westlaw.com/Link/Document/FullText?findType=Y&amp;serNum=1992113956&amp;originatingDoc=I941c6144477011ddb6a3a099756c05b7&amp;refType=RP&amp;originationContext=document&amp;transitionType=DocumentItem&amp;contextData=(sc.Search)" TargetMode="External"/><Relationship Id="rId2" Type="http://schemas.openxmlformats.org/officeDocument/2006/relationships/hyperlink" Target="https://a.next.westlaw.com/Link/Document/FullText?findType=Y&amp;serNum=1972127165&amp;originatingDoc=I941c6144477011ddb6a3a099756c05b7&amp;refType=RP&amp;originationContext=document&amp;transitionType=DocumentItem&amp;contextData=(sc.Search)" TargetMode="Externa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hyperlink" Target="https://a.next.westlaw.com/Link/Document/FullText?findType=Y&amp;serNum=1972127165&amp;originatingDoc=I33f15ba282a311df86c1ad798a0ca1c1&amp;refType=RP&amp;originationContext=document&amp;transitionType=DocumentItem&amp;contextData=(sc.DocLink)" TargetMode="Externa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a.next.westlaw.com/Link/Document/FullText?findType=Y&amp;serNum=1969132910&amp;pubNum=0000708&amp;originatingDoc=I13c9ab00572811e5a807ad48145ed9f1&amp;refType=RP&amp;originationContext=document&amp;transitionType=DocumentItem&amp;contextData=(sc.History*oc.Search)" TargetMode="External"/><Relationship Id="rId2" Type="http://schemas.openxmlformats.org/officeDocument/2006/relationships/hyperlink" Target="https://a.next.westlaw.com/Link/Document/FullText?findType=Y&amp;serNum=2026983029&amp;pubNum=0000711&amp;originatingDoc=I13c9ab00572811e5a807ad48145ed9f1&amp;refType=RP&amp;originationContext=document&amp;transitionType=DocumentItem&amp;contextData=(sc.History*oc.Search)" TargetMode="External"/><Relationship Id="rId1" Type="http://schemas.openxmlformats.org/officeDocument/2006/relationships/slideLayout" Target="../slideLayouts/slideLayout10.xml"/><Relationship Id="rId4" Type="http://schemas.openxmlformats.org/officeDocument/2006/relationships/hyperlink" Target="https://a.next.westlaw.com/Link/Document/FullText?findType=Y&amp;serNum=2006255410&amp;pubNum=0000711&amp;originatingDoc=I13c9ab00572811e5a807ad48145ed9f1&amp;refType=RP&amp;originationContext=document&amp;transitionType=DocumentItem&amp;contextData=(sc.History*oc.Search)"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a.next.westlaw.com/Link/Document/FullText?findType=Y&amp;serNum=2021891627&amp;pubNum=0000711&amp;originatingDoc=I13c9ab00572811e5a807ad48145ed9f1&amp;refType=RP&amp;originationContext=document&amp;transitionType=DocumentItem&amp;contextData=(sc.History*oc.Search)" TargetMode="Externa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hyperlink" Target="https://a.next.westlaw.com/Link/Document/FullText?findType=Y&amp;serNum=2027224438&amp;pubNum=711&amp;originatingDoc=I19f69552eaef11e2a160cacff148223f&amp;refType=RP&amp;originationContext=document&amp;transitionType=DocumentItem&amp;contextData=(sc.Keycite)"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body" idx="13"/>
          </p:nvPr>
        </p:nvSpPr>
        <p:spPr>
          <a:xfrm>
            <a:off x="508000" y="7045181"/>
            <a:ext cx="7200900" cy="489236"/>
          </a:xfrm>
          <a:prstGeom prst="rect">
            <a:avLst/>
          </a:prstGeom>
        </p:spPr>
        <p:txBody>
          <a:bodyPr/>
          <a:lstStyle/>
          <a:p>
            <a:r>
              <a:rPr lang="en-US" dirty="0"/>
              <a:t>December 8, 2023</a:t>
            </a:r>
            <a:endParaRPr dirty="0"/>
          </a:p>
        </p:txBody>
      </p:sp>
      <p:sp>
        <p:nvSpPr>
          <p:cNvPr id="146" name="Shape 146"/>
          <p:cNvSpPr>
            <a:spLocks noGrp="1"/>
          </p:cNvSpPr>
          <p:nvPr>
            <p:ph type="ctrTitle"/>
          </p:nvPr>
        </p:nvSpPr>
        <p:spPr>
          <a:prstGeom prst="rect">
            <a:avLst/>
          </a:prstGeom>
        </p:spPr>
        <p:txBody>
          <a:bodyPr/>
          <a:lstStyle>
            <a:lvl1pPr defTabSz="549148">
              <a:spcBef>
                <a:spcPts val="1500"/>
              </a:spcBef>
              <a:defRPr sz="6580"/>
            </a:lvl1pPr>
          </a:lstStyle>
          <a:p>
            <a:r>
              <a:rPr lang="en-US" dirty="0">
                <a:latin typeface="Garamond" panose="02020404030301010803" pitchFamily="18" charset="0"/>
              </a:rPr>
              <a:t>Lunch &amp; Learn: DUI Practice</a:t>
            </a:r>
            <a:endParaRPr dirty="0">
              <a:latin typeface="Garamond" panose="02020404030301010803" pitchFamily="18" charset="0"/>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61FE-272F-7EB5-6E6F-8D1F7EC30B26}"/>
              </a:ext>
            </a:extLst>
          </p:cNvPr>
          <p:cNvSpPr>
            <a:spLocks noGrp="1"/>
          </p:cNvSpPr>
          <p:nvPr>
            <p:ph type="title"/>
          </p:nvPr>
        </p:nvSpPr>
        <p:spPr/>
        <p:txBody>
          <a:bodyPr>
            <a:normAutofit fontScale="90000"/>
          </a:bodyPr>
          <a:lstStyle/>
          <a:p>
            <a:r>
              <a:rPr lang="en-US" sz="4000" dirty="0">
                <a:latin typeface="Garamond" panose="02020404030301010803" pitchFamily="18" charset="0"/>
              </a:rPr>
              <a:t>Let’s first look at the state and federal constitutional lens through which we view the major pieces of evidence in DUI cases.</a:t>
            </a:r>
          </a:p>
        </p:txBody>
      </p:sp>
      <p:sp>
        <p:nvSpPr>
          <p:cNvPr id="3" name="Text Placeholder 2">
            <a:extLst>
              <a:ext uri="{FF2B5EF4-FFF2-40B4-BE49-F238E27FC236}">
                <a16:creationId xmlns:a16="http://schemas.microsoft.com/office/drawing/2014/main" id="{066BE3ED-7C9E-F2BD-F1A0-21267E6ADE99}"/>
              </a:ext>
            </a:extLst>
          </p:cNvPr>
          <p:cNvSpPr>
            <a:spLocks noGrp="1"/>
          </p:cNvSpPr>
          <p:nvPr>
            <p:ph type="body" idx="1"/>
          </p:nvPr>
        </p:nvSpPr>
        <p:spPr/>
        <p:txBody>
          <a:bodyPr/>
          <a:lstStyle/>
          <a:p>
            <a:pPr>
              <a:buFont typeface="Arial" panose="020B0604020202020204" pitchFamily="34" charset="0"/>
              <a:buChar char="•"/>
            </a:pPr>
            <a:r>
              <a:rPr lang="en-US" dirty="0"/>
              <a:t>Field sobriety tests</a:t>
            </a:r>
          </a:p>
          <a:p>
            <a:pPr>
              <a:buFont typeface="Arial" panose="020B0604020202020204" pitchFamily="34" charset="0"/>
              <a:buChar char="•"/>
            </a:pPr>
            <a:r>
              <a:rPr lang="en-US" dirty="0"/>
              <a:t>Roadside breath tests</a:t>
            </a:r>
          </a:p>
          <a:p>
            <a:pPr>
              <a:buFont typeface="Arial" panose="020B0604020202020204" pitchFamily="34" charset="0"/>
              <a:buChar char="•"/>
            </a:pPr>
            <a:r>
              <a:rPr lang="en-US" dirty="0"/>
              <a:t>Post-arrest breath tests</a:t>
            </a:r>
          </a:p>
          <a:p>
            <a:pPr>
              <a:buFont typeface="Arial" panose="020B0604020202020204" pitchFamily="34" charset="0"/>
              <a:buChar char="•"/>
            </a:pPr>
            <a:r>
              <a:rPr lang="en-US" dirty="0"/>
              <a:t>Blood tests </a:t>
            </a:r>
          </a:p>
          <a:p>
            <a:pPr>
              <a:buFont typeface="Arial" panose="020B0604020202020204" pitchFamily="34" charset="0"/>
              <a:buChar char="•"/>
            </a:pPr>
            <a:r>
              <a:rPr lang="en-US" dirty="0"/>
              <a:t>Urine tests</a:t>
            </a:r>
          </a:p>
          <a:p>
            <a:pPr>
              <a:buFont typeface="Arial" panose="020B0604020202020204" pitchFamily="34" charset="0"/>
              <a:buChar char="•"/>
            </a:pPr>
            <a:r>
              <a:rPr lang="en-US" dirty="0"/>
              <a:t>and refusals of each. </a:t>
            </a:r>
          </a:p>
        </p:txBody>
      </p:sp>
    </p:spTree>
    <p:extLst>
      <p:ext uri="{BB962C8B-B14F-4D97-AF65-F5344CB8AC3E}">
        <p14:creationId xmlns:p14="http://schemas.microsoft.com/office/powerpoint/2010/main" val="21229532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44712443"/>
              </p:ext>
            </p:extLst>
          </p:nvPr>
        </p:nvGraphicFramePr>
        <p:xfrm>
          <a:off x="758421" y="14666"/>
          <a:ext cx="11049002" cy="9377682"/>
        </p:xfrm>
        <a:graphic>
          <a:graphicData uri="http://schemas.openxmlformats.org/drawingml/2006/table">
            <a:tbl>
              <a:tblPr firstRow="1" bandRow="1">
                <a:tableStyleId>{4C3C2611-4C71-4FC5-86AE-919BDF0F9419}</a:tableStyleId>
              </a:tblPr>
              <a:tblGrid>
                <a:gridCol w="3962401">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2540001">
                  <a:extLst>
                    <a:ext uri="{9D8B030D-6E8A-4147-A177-3AD203B41FA5}">
                      <a16:colId xmlns:a16="http://schemas.microsoft.com/office/drawing/2014/main" val="20003"/>
                    </a:ext>
                  </a:extLst>
                </a:gridCol>
              </a:tblGrid>
              <a:tr h="965202">
                <a:tc>
                  <a:txBody>
                    <a:bodyPr/>
                    <a:lstStyle/>
                    <a:p>
                      <a:endParaRPr lang="en-US" sz="2400" dirty="0"/>
                    </a:p>
                  </a:txBody>
                  <a:tcPr/>
                </a:tc>
                <a:tc>
                  <a:txBody>
                    <a:bodyPr/>
                    <a:lstStyle/>
                    <a:p>
                      <a:r>
                        <a:rPr lang="en-US" sz="2400" dirty="0"/>
                        <a:t>Par.</a:t>
                      </a:r>
                      <a:r>
                        <a:rPr lang="en-US" sz="2400" baseline="0" dirty="0"/>
                        <a:t> 16</a:t>
                      </a:r>
                      <a:endParaRPr lang="en-US" sz="2400" dirty="0"/>
                    </a:p>
                  </a:txBody>
                  <a:tcPr/>
                </a:tc>
                <a:tc>
                  <a:txBody>
                    <a:bodyPr/>
                    <a:lstStyle/>
                    <a:p>
                      <a:r>
                        <a:rPr lang="en-US" sz="2400" dirty="0"/>
                        <a:t>4</a:t>
                      </a:r>
                      <a:r>
                        <a:rPr lang="en-US" sz="2400" baseline="30000" dirty="0"/>
                        <a:t>th</a:t>
                      </a:r>
                      <a:r>
                        <a:rPr lang="en-US" sz="2400" dirty="0"/>
                        <a:t> Amendment</a:t>
                      </a:r>
                    </a:p>
                  </a:txBody>
                  <a:tcPr/>
                </a:tc>
                <a:tc>
                  <a:txBody>
                    <a:bodyPr/>
                    <a:lstStyle/>
                    <a:p>
                      <a:r>
                        <a:rPr lang="en-US" sz="2400" dirty="0"/>
                        <a:t>Misleading Info</a:t>
                      </a:r>
                    </a:p>
                  </a:txBody>
                  <a:tcPr/>
                </a:tc>
                <a:extLst>
                  <a:ext uri="{0D108BD9-81ED-4DB2-BD59-A6C34878D82A}">
                    <a16:rowId xmlns:a16="http://schemas.microsoft.com/office/drawing/2014/main" val="10000"/>
                  </a:ext>
                </a:extLst>
              </a:tr>
              <a:tr h="761954">
                <a:tc>
                  <a:txBody>
                    <a:bodyPr/>
                    <a:lstStyle/>
                    <a:p>
                      <a:r>
                        <a:rPr lang="en-US" sz="2400" dirty="0"/>
                        <a:t>Field</a:t>
                      </a:r>
                      <a:r>
                        <a:rPr lang="en-US" sz="2400" baseline="0" dirty="0"/>
                        <a:t> Tests</a:t>
                      </a:r>
                    </a:p>
                  </a:txBody>
                  <a:tcPr/>
                </a:tc>
                <a:tc>
                  <a:txBody>
                    <a:bodyPr/>
                    <a:lstStyle/>
                    <a:p>
                      <a:r>
                        <a:rPr lang="en-US" sz="2400" dirty="0"/>
                        <a:t>Applicable – Totality of circumstances (</a:t>
                      </a:r>
                      <a:r>
                        <a:rPr lang="en-US" sz="2400" i="1" dirty="0"/>
                        <a:t>Woods</a:t>
                      </a:r>
                      <a:r>
                        <a:rPr lang="en-US" sz="2400" i="0" dirty="0"/>
                        <a:t>)</a:t>
                      </a:r>
                      <a:endParaRPr lang="en-US" sz="2400" dirty="0"/>
                    </a:p>
                  </a:txBody>
                  <a:tcPr/>
                </a:tc>
                <a:tc>
                  <a:txBody>
                    <a:bodyPr/>
                    <a:lstStyle/>
                    <a:p>
                      <a:r>
                        <a:rPr lang="en-US" sz="2400" dirty="0"/>
                        <a:t>Not applicable</a:t>
                      </a:r>
                    </a:p>
                  </a:txBody>
                  <a:tcPr/>
                </a:tc>
                <a:tc>
                  <a:txBody>
                    <a:bodyPr/>
                    <a:lstStyle/>
                    <a:p>
                      <a:r>
                        <a:rPr lang="en-US" sz="2400" dirty="0"/>
                        <a:t>**</a:t>
                      </a:r>
                    </a:p>
                  </a:txBody>
                  <a:tcPr/>
                </a:tc>
                <a:extLst>
                  <a:ext uri="{0D108BD9-81ED-4DB2-BD59-A6C34878D82A}">
                    <a16:rowId xmlns:a16="http://schemas.microsoft.com/office/drawing/2014/main" val="10001"/>
                  </a:ext>
                </a:extLst>
              </a:tr>
              <a:tr h="761954">
                <a:tc>
                  <a:txBody>
                    <a:bodyPr/>
                    <a:lstStyle/>
                    <a:p>
                      <a:r>
                        <a:rPr lang="en-US" sz="2400" dirty="0"/>
                        <a:t>Refusal</a:t>
                      </a:r>
                      <a:r>
                        <a:rPr lang="en-US" sz="2400" baseline="0" dirty="0"/>
                        <a:t> of Field Tests</a:t>
                      </a:r>
                      <a:endParaRPr lang="en-US" sz="2400" dirty="0"/>
                    </a:p>
                  </a:txBody>
                  <a:tcPr/>
                </a:tc>
                <a:tc>
                  <a:txBody>
                    <a:bodyPr/>
                    <a:lstStyle/>
                    <a:p>
                      <a:r>
                        <a:rPr lang="en-US" sz="2400" dirty="0"/>
                        <a:t>Inadmissible - </a:t>
                      </a:r>
                      <a:r>
                        <a:rPr lang="en-US" sz="2400" i="1" dirty="0"/>
                        <a:t>Ammons</a:t>
                      </a:r>
                      <a:endParaRPr lang="en-US" sz="2400" dirty="0"/>
                    </a:p>
                  </a:txBody>
                  <a:tcPr/>
                </a:tc>
                <a:tc>
                  <a:txBody>
                    <a:bodyPr/>
                    <a:lstStyle/>
                    <a:p>
                      <a:r>
                        <a:rPr lang="en-US" sz="2400" dirty="0"/>
                        <a:t>Not applicable</a:t>
                      </a:r>
                    </a:p>
                  </a:txBody>
                  <a:tcPr/>
                </a:tc>
                <a:tc>
                  <a:txBody>
                    <a:bodyPr/>
                    <a:lstStyle/>
                    <a:p>
                      <a:r>
                        <a:rPr lang="en-US" sz="2400" dirty="0"/>
                        <a:t>**</a:t>
                      </a:r>
                    </a:p>
                  </a:txBody>
                  <a:tcPr/>
                </a:tc>
                <a:extLst>
                  <a:ext uri="{0D108BD9-81ED-4DB2-BD59-A6C34878D82A}">
                    <a16:rowId xmlns:a16="http://schemas.microsoft.com/office/drawing/2014/main" val="10002"/>
                  </a:ext>
                </a:extLst>
              </a:tr>
              <a:tr h="761954">
                <a:tc>
                  <a:txBody>
                    <a:bodyPr/>
                    <a:lstStyle/>
                    <a:p>
                      <a:r>
                        <a:rPr lang="en-US" sz="2400" dirty="0"/>
                        <a:t>Breath Tests</a:t>
                      </a:r>
                    </a:p>
                  </a:txBody>
                  <a:tcPr/>
                </a:tc>
                <a:tc>
                  <a:txBody>
                    <a:bodyPr/>
                    <a:lstStyle/>
                    <a:p>
                      <a:r>
                        <a:rPr lang="en-US" sz="2400" dirty="0"/>
                        <a:t>Totality of circumstances</a:t>
                      </a:r>
                    </a:p>
                  </a:txBody>
                  <a:tcPr/>
                </a:tc>
                <a:tc>
                  <a:txBody>
                    <a:bodyPr/>
                    <a:lstStyle/>
                    <a:p>
                      <a:r>
                        <a:rPr lang="en-US" sz="2400" dirty="0"/>
                        <a:t>Not a winner – </a:t>
                      </a:r>
                      <a:r>
                        <a:rPr lang="en-US" sz="2400" b="1" i="0" dirty="0"/>
                        <a:t>SIA</a:t>
                      </a:r>
                      <a:r>
                        <a:rPr lang="en-US" sz="2400" i="1" dirty="0"/>
                        <a:t> - </a:t>
                      </a:r>
                      <a:r>
                        <a:rPr lang="en-US" sz="2400" i="0" dirty="0"/>
                        <a:t>SCOTUS</a:t>
                      </a:r>
                      <a:endParaRPr lang="en-US" sz="2400" dirty="0"/>
                    </a:p>
                  </a:txBody>
                  <a:tcPr/>
                </a:tc>
                <a:tc>
                  <a:txBody>
                    <a:bodyPr/>
                    <a:lstStyle/>
                    <a:p>
                      <a:r>
                        <a:rPr lang="en-US" sz="2400" dirty="0"/>
                        <a:t>Statutory grounds remain</a:t>
                      </a:r>
                    </a:p>
                  </a:txBody>
                  <a:tcPr/>
                </a:tc>
                <a:extLst>
                  <a:ext uri="{0D108BD9-81ED-4DB2-BD59-A6C34878D82A}">
                    <a16:rowId xmlns:a16="http://schemas.microsoft.com/office/drawing/2014/main" val="10003"/>
                  </a:ext>
                </a:extLst>
              </a:tr>
              <a:tr h="761954">
                <a:tc>
                  <a:txBody>
                    <a:bodyPr/>
                    <a:lstStyle/>
                    <a:p>
                      <a:r>
                        <a:rPr lang="en-US" sz="2400" dirty="0"/>
                        <a:t>Refusal</a:t>
                      </a:r>
                      <a:r>
                        <a:rPr lang="en-US" sz="2400" baseline="0" dirty="0"/>
                        <a:t> of Breath Tests</a:t>
                      </a:r>
                      <a:endParaRPr lang="en-US" sz="2400" dirty="0"/>
                    </a:p>
                  </a:txBody>
                  <a:tcPr/>
                </a:tc>
                <a:tc>
                  <a:txBody>
                    <a:bodyPr/>
                    <a:lstStyle/>
                    <a:p>
                      <a:r>
                        <a:rPr lang="en-US" sz="2400" dirty="0"/>
                        <a:t>Inadmissible - </a:t>
                      </a:r>
                      <a:r>
                        <a:rPr lang="en-US" sz="2400" i="1" dirty="0"/>
                        <a:t>Elliott</a:t>
                      </a:r>
                      <a:endParaRPr lang="en-US" sz="2400" dirty="0"/>
                    </a:p>
                  </a:txBody>
                  <a:tcPr/>
                </a:tc>
                <a:tc>
                  <a:txBody>
                    <a:bodyPr/>
                    <a:lstStyle/>
                    <a:p>
                      <a:endParaRPr lang="en-US" sz="2400" dirty="0"/>
                    </a:p>
                  </a:txBody>
                  <a:tcPr/>
                </a:tc>
                <a:tc>
                  <a:txBody>
                    <a:bodyPr/>
                    <a:lstStyle/>
                    <a:p>
                      <a:r>
                        <a:rPr lang="en-US" sz="2400" dirty="0"/>
                        <a:t>**</a:t>
                      </a:r>
                    </a:p>
                  </a:txBody>
                  <a:tcPr/>
                </a:tc>
                <a:extLst>
                  <a:ext uri="{0D108BD9-81ED-4DB2-BD59-A6C34878D82A}">
                    <a16:rowId xmlns:a16="http://schemas.microsoft.com/office/drawing/2014/main" val="10004"/>
                  </a:ext>
                </a:extLst>
              </a:tr>
              <a:tr h="761954">
                <a:tc>
                  <a:txBody>
                    <a:bodyPr/>
                    <a:lstStyle/>
                    <a:p>
                      <a:r>
                        <a:rPr lang="en-US" sz="2400" dirty="0"/>
                        <a:t>Blood Tests</a:t>
                      </a:r>
                    </a:p>
                  </a:txBody>
                  <a:tcPr/>
                </a:tc>
                <a:tc>
                  <a:txBody>
                    <a:bodyPr/>
                    <a:lstStyle/>
                    <a:p>
                      <a:r>
                        <a:rPr lang="en-US" sz="2400" dirty="0"/>
                        <a:t>Look</a:t>
                      </a:r>
                      <a:r>
                        <a:rPr lang="en-US" sz="2400" baseline="0" dirty="0"/>
                        <a:t> at the administration</a:t>
                      </a:r>
                      <a:endParaRPr lang="en-US" sz="2400" dirty="0"/>
                    </a:p>
                  </a:txBody>
                  <a:tcPr/>
                </a:tc>
                <a:tc>
                  <a:txBody>
                    <a:bodyPr/>
                    <a:lstStyle/>
                    <a:p>
                      <a:r>
                        <a:rPr lang="en-US" sz="2400" dirty="0"/>
                        <a:t>Totality of the circumstances &amp; </a:t>
                      </a:r>
                      <a:r>
                        <a:rPr lang="en-US" sz="2400" i="1" dirty="0"/>
                        <a:t>Randall</a:t>
                      </a:r>
                      <a:endParaRPr lang="en-US" sz="2400" dirty="0"/>
                    </a:p>
                  </a:txBody>
                  <a:tcPr/>
                </a:tc>
                <a:tc>
                  <a:txBody>
                    <a:bodyPr/>
                    <a:lstStyle/>
                    <a:p>
                      <a:r>
                        <a:rPr lang="en-US" sz="2400" dirty="0"/>
                        <a:t>Statutory grounds remain</a:t>
                      </a:r>
                    </a:p>
                  </a:txBody>
                  <a:tcPr/>
                </a:tc>
                <a:extLst>
                  <a:ext uri="{0D108BD9-81ED-4DB2-BD59-A6C34878D82A}">
                    <a16:rowId xmlns:a16="http://schemas.microsoft.com/office/drawing/2014/main" val="10005"/>
                  </a:ext>
                </a:extLst>
              </a:tr>
              <a:tr h="761954">
                <a:tc>
                  <a:txBody>
                    <a:bodyPr/>
                    <a:lstStyle/>
                    <a:p>
                      <a:r>
                        <a:rPr lang="en-US" sz="2400" dirty="0"/>
                        <a:t>Refusal of Blood Tests</a:t>
                      </a:r>
                    </a:p>
                  </a:txBody>
                  <a:tcPr/>
                </a:tc>
                <a:tc>
                  <a:txBody>
                    <a:bodyPr/>
                    <a:lstStyle/>
                    <a:p>
                      <a:r>
                        <a:rPr lang="en-US" sz="2400" i="0" dirty="0"/>
                        <a:t>Not Applicable**</a:t>
                      </a:r>
                    </a:p>
                  </a:txBody>
                  <a:tcPr/>
                </a:tc>
                <a:tc>
                  <a:txBody>
                    <a:bodyPr/>
                    <a:lstStyle/>
                    <a:p>
                      <a:r>
                        <a:rPr lang="en-US" sz="2400" i="1" dirty="0"/>
                        <a:t>Randall </a:t>
                      </a:r>
                      <a:r>
                        <a:rPr lang="en-US" sz="2400" i="0" dirty="0"/>
                        <a:t>is pending</a:t>
                      </a:r>
                      <a:endParaRPr lang="en-US" sz="2400" i="1" dirty="0"/>
                    </a:p>
                  </a:txBody>
                  <a:tcPr/>
                </a:tc>
                <a:tc>
                  <a:txBody>
                    <a:bodyPr/>
                    <a:lstStyle/>
                    <a:p>
                      <a:r>
                        <a:rPr lang="en-US" sz="2400" dirty="0"/>
                        <a:t>Statutory grounds remain</a:t>
                      </a:r>
                    </a:p>
                  </a:txBody>
                  <a:tcPr/>
                </a:tc>
                <a:extLst>
                  <a:ext uri="{0D108BD9-81ED-4DB2-BD59-A6C34878D82A}">
                    <a16:rowId xmlns:a16="http://schemas.microsoft.com/office/drawing/2014/main" val="10006"/>
                  </a:ext>
                </a:extLst>
              </a:tr>
              <a:tr h="761954">
                <a:tc>
                  <a:txBody>
                    <a:bodyPr/>
                    <a:lstStyle/>
                    <a:p>
                      <a:r>
                        <a:rPr lang="en-US" sz="2400" dirty="0"/>
                        <a:t>Urine Tests</a:t>
                      </a:r>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dirty="0"/>
                        <a:t>Applicable</a:t>
                      </a:r>
                    </a:p>
                  </a:txBody>
                  <a:tcPr/>
                </a:tc>
                <a:tc>
                  <a:txBody>
                    <a:bodyPr/>
                    <a:lstStyle/>
                    <a:p>
                      <a:r>
                        <a:rPr lang="en-US" sz="2400" dirty="0"/>
                        <a:t>Should be applicable</a:t>
                      </a:r>
                      <a:r>
                        <a:rPr lang="en-US" sz="2400" baseline="0" dirty="0"/>
                        <a:t> – case not pending*</a:t>
                      </a:r>
                      <a:endParaRPr lang="en-US" sz="2400" dirty="0"/>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dirty="0"/>
                        <a:t>Should be applicable</a:t>
                      </a:r>
                      <a:r>
                        <a:rPr lang="en-US" sz="2400" baseline="0" dirty="0"/>
                        <a:t> – case not pending*</a:t>
                      </a:r>
                      <a:endParaRPr lang="en-US" sz="2400" dirty="0"/>
                    </a:p>
                    <a:p>
                      <a:endParaRPr lang="en-US" sz="2400" dirty="0"/>
                    </a:p>
                  </a:txBody>
                  <a:tcPr/>
                </a:tc>
                <a:extLst>
                  <a:ext uri="{0D108BD9-81ED-4DB2-BD59-A6C34878D82A}">
                    <a16:rowId xmlns:a16="http://schemas.microsoft.com/office/drawing/2014/main" val="10007"/>
                  </a:ext>
                </a:extLst>
              </a:tr>
              <a:tr h="761954">
                <a:tc>
                  <a:txBody>
                    <a:bodyPr/>
                    <a:lstStyle/>
                    <a:p>
                      <a:r>
                        <a:rPr lang="en-US" sz="2400" dirty="0"/>
                        <a:t>Refusal of Urine Tests</a:t>
                      </a:r>
                    </a:p>
                  </a:txBody>
                  <a:tcPr/>
                </a:tc>
                <a:tc>
                  <a:txBody>
                    <a:bodyPr/>
                    <a:lstStyle/>
                    <a:p>
                      <a:r>
                        <a:rPr lang="en-US" sz="2400" dirty="0"/>
                        <a:t>Inadmissible – </a:t>
                      </a:r>
                    </a:p>
                    <a:p>
                      <a:r>
                        <a:rPr lang="en-US" sz="2400" i="1" dirty="0" err="1"/>
                        <a:t>Awad</a:t>
                      </a:r>
                      <a:endParaRPr lang="en-US" sz="2400" i="1" dirty="0"/>
                    </a:p>
                  </a:txBody>
                  <a:tcPr/>
                </a:tc>
                <a:tc>
                  <a:txBody>
                    <a:bodyPr/>
                    <a:lstStyle/>
                    <a:p>
                      <a:r>
                        <a:rPr lang="en-US" sz="2400" dirty="0"/>
                        <a:t>**</a:t>
                      </a:r>
                    </a:p>
                  </a:txBody>
                  <a:tcPr/>
                </a:tc>
                <a:tc>
                  <a:txBody>
                    <a:bodyPr/>
                    <a:lstStyle/>
                    <a:p>
                      <a:r>
                        <a:rPr lang="en-US" sz="2400" dirty="0"/>
                        <a:t>**</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2789735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normAutofit fontScale="90000"/>
          </a:bodyPr>
          <a:lstStyle/>
          <a:p>
            <a:pPr eaLnBrk="1" hangingPunct="1">
              <a:defRPr/>
            </a:pPr>
            <a:r>
              <a:rPr lang="en-US" sz="4400" dirty="0">
                <a:solidFill>
                  <a:srgbClr val="FF0000"/>
                </a:solidFill>
                <a:latin typeface="Georgia Bold" charset="0"/>
                <a:cs typeface="+mj-cs"/>
              </a:rPr>
              <a:t>What do you do with blood refusals in light of </a:t>
            </a:r>
            <a:r>
              <a:rPr lang="en-US" sz="4400" i="1" dirty="0">
                <a:solidFill>
                  <a:srgbClr val="FF0000"/>
                </a:solidFill>
                <a:latin typeface="Georgia Bold" charset="0"/>
                <a:cs typeface="+mj-cs"/>
              </a:rPr>
              <a:t>Randall II?</a:t>
            </a:r>
            <a:endParaRPr lang="en-US" sz="4400" dirty="0">
              <a:solidFill>
                <a:srgbClr val="FF0000"/>
              </a:solidFill>
              <a:latin typeface="Georgia Bold" charset="0"/>
              <a:cs typeface="+mj-cs"/>
            </a:endParaRPr>
          </a:p>
        </p:txBody>
      </p:sp>
      <p:sp>
        <p:nvSpPr>
          <p:cNvPr id="49154" name="Rectangle 2"/>
          <p:cNvSpPr>
            <a:spLocks noGrp="1" noChangeArrowheads="1"/>
          </p:cNvSpPr>
          <p:nvPr>
            <p:ph type="body" idx="1"/>
          </p:nvPr>
        </p:nvSpPr>
        <p:spPr>
          <a:xfrm>
            <a:off x="406400" y="2819400"/>
            <a:ext cx="12192000" cy="6400800"/>
          </a:xfrm>
        </p:spPr>
        <p:txBody>
          <a:bodyPr>
            <a:normAutofit/>
          </a:bodyPr>
          <a:lstStyle/>
          <a:p>
            <a:pPr marL="742950" lvl="4" indent="-742950" algn="l" eaLnBrk="1" hangingPunct="1">
              <a:lnSpc>
                <a:spcPct val="90000"/>
              </a:lnSpc>
              <a:buFont typeface="+mj-lt"/>
              <a:buAutoNum type="arabicPeriod"/>
              <a:defRPr/>
            </a:pPr>
            <a:r>
              <a:rPr lang="en-US" dirty="0">
                <a:latin typeface="Georgia" charset="0"/>
              </a:rPr>
              <a:t>Hold? – With all of the collateral consequences.</a:t>
            </a:r>
          </a:p>
          <a:p>
            <a:pPr marL="742950" lvl="4" indent="-742950" algn="l" eaLnBrk="1" hangingPunct="1">
              <a:lnSpc>
                <a:spcPct val="90000"/>
              </a:lnSpc>
              <a:buFont typeface="+mj-lt"/>
              <a:buAutoNum type="arabicPeriod"/>
              <a:defRPr/>
            </a:pPr>
            <a:r>
              <a:rPr lang="en-US" sz="3200" dirty="0">
                <a:latin typeface="Georgia" charset="0"/>
                <a:cs typeface="+mn-cs"/>
              </a:rPr>
              <a:t>What if holding isn’t an option? – (1) Admit it for the limited purpose of explaining the absence of a test (and instruct the jury of it), and (2) conduct a Rule 403 (O.C.G.A. 24-4-403) analysis to determine admissibility. </a:t>
            </a:r>
          </a:p>
          <a:p>
            <a:pPr marL="0" indent="0" algn="l" eaLnBrk="1" hangingPunct="1">
              <a:lnSpc>
                <a:spcPct val="90000"/>
              </a:lnSpc>
              <a:defRPr/>
            </a:pPr>
            <a:endParaRPr lang="en-US" sz="3200" b="1" dirty="0">
              <a:latin typeface="Georgia" charset="0"/>
              <a:cs typeface="+mn-cs"/>
            </a:endParaRPr>
          </a:p>
        </p:txBody>
      </p:sp>
    </p:spTree>
    <p:extLst>
      <p:ext uri="{BB962C8B-B14F-4D97-AF65-F5344CB8AC3E}">
        <p14:creationId xmlns:p14="http://schemas.microsoft.com/office/powerpoint/2010/main" val="391041773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a:latin typeface="Garamond" panose="02020404030301010803" pitchFamily="18" charset="0"/>
              </a:rPr>
              <a:t>Submission to Breath (and URINE) Test After </a:t>
            </a:r>
            <a:r>
              <a:rPr lang="en-US" u="sng" dirty="0">
                <a:latin typeface="Garamond" panose="02020404030301010803" pitchFamily="18" charset="0"/>
              </a:rPr>
              <a:t>Elliott</a:t>
            </a:r>
            <a:endParaRPr dirty="0">
              <a:latin typeface="Garamond" panose="02020404030301010803" pitchFamily="18" charset="0"/>
              <a:ea typeface="+mn-ea"/>
              <a:cs typeface="+mn-cs"/>
              <a:sym typeface="Bodoni SvtyTwo ITC TT-Book"/>
            </a:endParaRPr>
          </a:p>
        </p:txBody>
      </p:sp>
      <p:sp>
        <p:nvSpPr>
          <p:cNvPr id="2" name="Rectangle 1"/>
          <p:cNvSpPr/>
          <p:nvPr/>
        </p:nvSpPr>
        <p:spPr>
          <a:xfrm>
            <a:off x="881553" y="2853544"/>
            <a:ext cx="10877489" cy="4401205"/>
          </a:xfrm>
          <a:prstGeom prst="rect">
            <a:avLst/>
          </a:prstGeom>
        </p:spPr>
        <p:txBody>
          <a:bodyPr wrap="square">
            <a:spAutoFit/>
          </a:bodyPr>
          <a:lstStyle/>
          <a:p>
            <a:pPr marL="457200" indent="-457200" algn="just">
              <a:lnSpc>
                <a:spcPct val="150000"/>
              </a:lnSpc>
              <a:buFont typeface="Arial"/>
              <a:buChar char="•"/>
            </a:pPr>
            <a:r>
              <a:rPr lang="en-US" sz="2800" dirty="0">
                <a:latin typeface="Garamond" panose="02020404030301010803" pitchFamily="18" charset="0"/>
              </a:rPr>
              <a:t>Old implied consent or new?</a:t>
            </a:r>
          </a:p>
          <a:p>
            <a:pPr marL="457200" indent="-457200" algn="just">
              <a:lnSpc>
                <a:spcPct val="150000"/>
              </a:lnSpc>
              <a:buFont typeface="Arial"/>
              <a:buChar char="•"/>
            </a:pPr>
            <a:r>
              <a:rPr lang="en-US" sz="2800" dirty="0">
                <a:latin typeface="Garamond" panose="02020404030301010803" pitchFamily="18" charset="0"/>
              </a:rPr>
              <a:t>Old implied consent? Challenge voluntariness and misleading information. </a:t>
            </a:r>
          </a:p>
          <a:p>
            <a:pPr marL="457200" lvl="1" indent="-457200" algn="just">
              <a:lnSpc>
                <a:spcPct val="150000"/>
              </a:lnSpc>
              <a:buFont typeface="Arial"/>
              <a:buChar char="•"/>
            </a:pPr>
            <a:r>
              <a:rPr lang="en-US" sz="2800" dirty="0">
                <a:latin typeface="Garamond" panose="02020404030301010803" pitchFamily="18" charset="0"/>
              </a:rPr>
              <a:t>He/she was told refusal could be introduced. That’s false, and it is the type of information that would lead to submission to the test. </a:t>
            </a:r>
            <a:r>
              <a:rPr lang="en-US" sz="2800" i="1" dirty="0" err="1">
                <a:latin typeface="Garamond" panose="02020404030301010803" pitchFamily="18" charset="0"/>
              </a:rPr>
              <a:t>Sauls</a:t>
            </a:r>
            <a:r>
              <a:rPr lang="en-US" sz="2800" dirty="0">
                <a:latin typeface="Garamond" panose="02020404030301010803" pitchFamily="18" charset="0"/>
              </a:rPr>
              <a:t>, </a:t>
            </a:r>
            <a:r>
              <a:rPr lang="en-US" sz="2800" i="1" dirty="0">
                <a:latin typeface="Garamond" panose="02020404030301010803" pitchFamily="18" charset="0"/>
              </a:rPr>
              <a:t>Kitchens, etc.</a:t>
            </a:r>
          </a:p>
          <a:p>
            <a:pPr marL="457200" lvl="1" indent="-457200" algn="just">
              <a:lnSpc>
                <a:spcPct val="150000"/>
              </a:lnSpc>
              <a:buFont typeface="Arial"/>
              <a:buChar char="•"/>
            </a:pPr>
            <a:r>
              <a:rPr lang="en-US" sz="2800" dirty="0">
                <a:latin typeface="Garamond" panose="02020404030301010803" pitchFamily="18" charset="0"/>
              </a:rPr>
              <a:t>New implied consent? Voluntariness analysis.</a:t>
            </a:r>
          </a:p>
          <a:p>
            <a:pPr algn="just"/>
            <a:r>
              <a:rPr lang="en-US" sz="2800" dirty="0"/>
              <a:t> </a:t>
            </a:r>
          </a:p>
        </p:txBody>
      </p:sp>
    </p:spTree>
    <p:extLst>
      <p:ext uri="{BB962C8B-B14F-4D97-AF65-F5344CB8AC3E}">
        <p14:creationId xmlns:p14="http://schemas.microsoft.com/office/powerpoint/2010/main" val="292349049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a:latin typeface="Garamond" panose="02020404030301010803" pitchFamily="18" charset="0"/>
              </a:rPr>
              <a:t>Submission to a Blood Test</a:t>
            </a:r>
            <a:endParaRPr dirty="0">
              <a:latin typeface="Garamond" panose="02020404030301010803" pitchFamily="18" charset="0"/>
              <a:ea typeface="+mn-ea"/>
              <a:cs typeface="+mn-cs"/>
              <a:sym typeface="Bodoni SvtyTwo ITC TT-Book"/>
            </a:endParaRPr>
          </a:p>
        </p:txBody>
      </p:sp>
      <p:sp>
        <p:nvSpPr>
          <p:cNvPr id="2" name="Rectangle 1"/>
          <p:cNvSpPr/>
          <p:nvPr/>
        </p:nvSpPr>
        <p:spPr>
          <a:xfrm>
            <a:off x="881553" y="2108200"/>
            <a:ext cx="10877489" cy="7294305"/>
          </a:xfrm>
          <a:prstGeom prst="rect">
            <a:avLst/>
          </a:prstGeom>
        </p:spPr>
        <p:txBody>
          <a:bodyPr wrap="square">
            <a:spAutoFit/>
          </a:bodyPr>
          <a:lstStyle/>
          <a:p>
            <a:pPr marL="457200" indent="-457200" algn="just">
              <a:lnSpc>
                <a:spcPct val="150000"/>
              </a:lnSpc>
              <a:buFont typeface="Arial"/>
              <a:buChar char="•"/>
            </a:pPr>
            <a:r>
              <a:rPr lang="en-US" sz="3600" dirty="0">
                <a:latin typeface="Garamond" panose="02020404030301010803" pitchFamily="18" charset="0"/>
              </a:rPr>
              <a:t>Old implied consent or new?</a:t>
            </a:r>
          </a:p>
          <a:p>
            <a:pPr marL="457200" indent="-457200" algn="just">
              <a:lnSpc>
                <a:spcPct val="150000"/>
              </a:lnSpc>
              <a:buFont typeface="Arial"/>
              <a:buChar char="•"/>
            </a:pPr>
            <a:r>
              <a:rPr lang="en-US" sz="3600" dirty="0">
                <a:latin typeface="Garamond" panose="02020404030301010803" pitchFamily="18" charset="0"/>
              </a:rPr>
              <a:t>Old implied consent? Challenge voluntariness and misleading information. </a:t>
            </a:r>
          </a:p>
          <a:p>
            <a:pPr marL="457200" lvl="1" indent="-457200" algn="just">
              <a:lnSpc>
                <a:spcPct val="150000"/>
              </a:lnSpc>
              <a:buFont typeface="Arial"/>
              <a:buChar char="•"/>
            </a:pPr>
            <a:r>
              <a:rPr lang="en-US" sz="3600" dirty="0">
                <a:latin typeface="Garamond" panose="02020404030301010803" pitchFamily="18" charset="0"/>
              </a:rPr>
              <a:t>He/she was told refusal could be introduced. That’s false, and it is the type of information that would lead to submission to the test. </a:t>
            </a:r>
            <a:r>
              <a:rPr lang="en-US" sz="3600" i="1" dirty="0" err="1">
                <a:latin typeface="Garamond" panose="02020404030301010803" pitchFamily="18" charset="0"/>
              </a:rPr>
              <a:t>Sauls</a:t>
            </a:r>
            <a:r>
              <a:rPr lang="en-US" sz="3600" dirty="0">
                <a:latin typeface="Garamond" panose="02020404030301010803" pitchFamily="18" charset="0"/>
              </a:rPr>
              <a:t>, </a:t>
            </a:r>
            <a:r>
              <a:rPr lang="en-US" sz="3600" i="1" dirty="0">
                <a:latin typeface="Garamond" panose="02020404030301010803" pitchFamily="18" charset="0"/>
              </a:rPr>
              <a:t>Kitchens, etc.</a:t>
            </a:r>
          </a:p>
          <a:p>
            <a:pPr marL="457200" lvl="1" indent="-457200" algn="just">
              <a:lnSpc>
                <a:spcPct val="150000"/>
              </a:lnSpc>
              <a:buFont typeface="Arial"/>
              <a:buChar char="•"/>
            </a:pPr>
            <a:r>
              <a:rPr lang="en-US" sz="3600" i="1" dirty="0">
                <a:latin typeface="Garamond" panose="02020404030301010803" pitchFamily="18" charset="0"/>
              </a:rPr>
              <a:t>Randall?</a:t>
            </a:r>
          </a:p>
          <a:p>
            <a:pPr marL="457200" lvl="1" indent="-457200" algn="just">
              <a:lnSpc>
                <a:spcPct val="150000"/>
              </a:lnSpc>
              <a:buFont typeface="Arial"/>
              <a:buChar char="•"/>
            </a:pPr>
            <a:r>
              <a:rPr lang="en-US" sz="3600" dirty="0">
                <a:latin typeface="Garamond" panose="02020404030301010803" pitchFamily="18" charset="0"/>
              </a:rPr>
              <a:t>New implied consent? Voluntariness analysis.</a:t>
            </a:r>
          </a:p>
          <a:p>
            <a:pPr algn="just"/>
            <a:r>
              <a:rPr lang="en-US" sz="3600" dirty="0"/>
              <a:t> </a:t>
            </a:r>
          </a:p>
        </p:txBody>
      </p:sp>
    </p:spTree>
    <p:extLst>
      <p:ext uri="{BB962C8B-B14F-4D97-AF65-F5344CB8AC3E}">
        <p14:creationId xmlns:p14="http://schemas.microsoft.com/office/powerpoint/2010/main" val="213219039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lstStyle/>
          <a:p>
            <a:pPr eaLnBrk="1" hangingPunct="1">
              <a:defRPr/>
            </a:pPr>
            <a:r>
              <a:rPr lang="en-US" sz="4400" dirty="0">
                <a:solidFill>
                  <a:srgbClr val="FF0000"/>
                </a:solidFill>
                <a:latin typeface="Georgia Bold" charset="0"/>
                <a:cs typeface="+mj-cs"/>
              </a:rPr>
              <a:t>Implied Consent: The Advisement</a:t>
            </a:r>
          </a:p>
        </p:txBody>
      </p:sp>
      <p:sp>
        <p:nvSpPr>
          <p:cNvPr id="49154" name="Rectangle 2"/>
          <p:cNvSpPr>
            <a:spLocks noGrp="1" noChangeArrowheads="1"/>
          </p:cNvSpPr>
          <p:nvPr>
            <p:ph type="body" idx="1"/>
          </p:nvPr>
        </p:nvSpPr>
        <p:spPr>
          <a:xfrm>
            <a:off x="406400" y="3672840"/>
            <a:ext cx="12192000" cy="3886200"/>
          </a:xfrm>
        </p:spPr>
        <p:txBody>
          <a:bodyPr>
            <a:normAutofit/>
          </a:bodyPr>
          <a:lstStyle/>
          <a:p>
            <a:pPr marL="0" lvl="4" indent="0" algn="l" eaLnBrk="1" hangingPunct="1">
              <a:lnSpc>
                <a:spcPct val="90000"/>
              </a:lnSpc>
              <a:buNone/>
              <a:defRPr/>
            </a:pPr>
            <a:r>
              <a:rPr lang="en-US" sz="3200" dirty="0">
                <a:latin typeface="Georgia" charset="0"/>
                <a:cs typeface="+mn-cs"/>
              </a:rPr>
              <a:t>Constitutional challenges to the admissibility of the state-administered tests are common these days, but </a:t>
            </a:r>
            <a:r>
              <a:rPr lang="en-US" sz="3200" i="1" dirty="0">
                <a:latin typeface="Georgia" charset="0"/>
                <a:cs typeface="+mn-cs"/>
              </a:rPr>
              <a:t>if given the choice between a constitutional challenge and viable statutory challenge, you’re safer with the statutory grounds. </a:t>
            </a:r>
          </a:p>
          <a:p>
            <a:pPr marL="0" indent="0" algn="l" eaLnBrk="1" hangingPunct="1">
              <a:lnSpc>
                <a:spcPct val="90000"/>
              </a:lnSpc>
              <a:defRPr/>
            </a:pPr>
            <a:endParaRPr lang="en-US" sz="3200" b="1" dirty="0">
              <a:latin typeface="Georgia" charset="0"/>
              <a:cs typeface="+mn-cs"/>
            </a:endParaRPr>
          </a:p>
        </p:txBody>
      </p:sp>
    </p:spTree>
    <p:extLst>
      <p:ext uri="{BB962C8B-B14F-4D97-AF65-F5344CB8AC3E}">
        <p14:creationId xmlns:p14="http://schemas.microsoft.com/office/powerpoint/2010/main" val="89982743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lstStyle/>
          <a:p>
            <a:pPr eaLnBrk="1" hangingPunct="1">
              <a:defRPr/>
            </a:pPr>
            <a:r>
              <a:rPr lang="en-US" sz="4400" dirty="0">
                <a:solidFill>
                  <a:srgbClr val="FF0000"/>
                </a:solidFill>
                <a:latin typeface="Georgia Bold" charset="0"/>
                <a:cs typeface="+mj-cs"/>
              </a:rPr>
              <a:t>Implied Consent: The Advisement</a:t>
            </a:r>
          </a:p>
        </p:txBody>
      </p:sp>
      <p:sp>
        <p:nvSpPr>
          <p:cNvPr id="49154" name="Rectangle 2"/>
          <p:cNvSpPr>
            <a:spLocks noGrp="1" noChangeArrowheads="1"/>
          </p:cNvSpPr>
          <p:nvPr>
            <p:ph type="body" idx="1"/>
          </p:nvPr>
        </p:nvSpPr>
        <p:spPr>
          <a:xfrm>
            <a:off x="406400" y="2819400"/>
            <a:ext cx="12192000" cy="6400800"/>
          </a:xfrm>
        </p:spPr>
        <p:txBody>
          <a:bodyPr>
            <a:normAutofit fontScale="85000" lnSpcReduction="20000"/>
          </a:bodyPr>
          <a:lstStyle/>
          <a:p>
            <a:pPr marL="0" lvl="4" indent="0" algn="l" eaLnBrk="1" hangingPunct="1">
              <a:lnSpc>
                <a:spcPct val="90000"/>
              </a:lnSpc>
              <a:buFontTx/>
              <a:buChar char="•"/>
              <a:defRPr/>
            </a:pPr>
            <a:r>
              <a:rPr lang="en-US" dirty="0">
                <a:latin typeface="Georgia" charset="0"/>
              </a:rPr>
              <a:t>  	</a:t>
            </a:r>
            <a:r>
              <a:rPr lang="en-US" sz="3200" dirty="0">
                <a:latin typeface="Georgia" charset="0"/>
              </a:rPr>
              <a:t>Timing of the Implied Consent Warning: After Arrest </a:t>
            </a:r>
          </a:p>
          <a:p>
            <a:pPr marL="0" lvl="4" indent="0" algn="l" eaLnBrk="1" hangingPunct="1">
              <a:lnSpc>
                <a:spcPct val="90000"/>
              </a:lnSpc>
              <a:defRPr/>
            </a:pPr>
            <a:endParaRPr lang="en-US" sz="3200" dirty="0">
              <a:latin typeface="Georgia" charset="0"/>
            </a:endParaRPr>
          </a:p>
          <a:p>
            <a:pPr marL="0" indent="0" algn="l" eaLnBrk="1" hangingPunct="1">
              <a:lnSpc>
                <a:spcPct val="90000"/>
              </a:lnSpc>
              <a:buFontTx/>
              <a:buChar char="•"/>
              <a:defRPr/>
            </a:pPr>
            <a:r>
              <a:rPr lang="en-US" sz="3200" dirty="0">
                <a:latin typeface="Georgia" charset="0"/>
                <a:cs typeface="+mn-cs"/>
              </a:rPr>
              <a:t>  	Delay in the Advisement of Implied Consent Warning</a:t>
            </a:r>
          </a:p>
          <a:p>
            <a:pPr marL="0" indent="0" algn="l" eaLnBrk="1" hangingPunct="1">
              <a:lnSpc>
                <a:spcPct val="90000"/>
              </a:lnSpc>
              <a:buFontTx/>
              <a:buChar char="•"/>
              <a:defRPr/>
            </a:pPr>
            <a:endParaRPr lang="en-US" sz="3200" dirty="0">
              <a:latin typeface="Georgia" charset="0"/>
              <a:cs typeface="+mn-cs"/>
            </a:endParaRPr>
          </a:p>
          <a:p>
            <a:pPr marL="0" indent="0" algn="l" eaLnBrk="1" hangingPunct="1">
              <a:lnSpc>
                <a:spcPct val="90000"/>
              </a:lnSpc>
              <a:buFontTx/>
              <a:buChar char="•"/>
              <a:defRPr/>
            </a:pPr>
            <a:r>
              <a:rPr lang="en-US" sz="3200" dirty="0">
                <a:latin typeface="Georgia" charset="0"/>
                <a:cs typeface="+mn-cs"/>
              </a:rPr>
              <a:t>  	Misstatement Regarding the Legal Limit </a:t>
            </a:r>
          </a:p>
          <a:p>
            <a:pPr marL="0" indent="0" algn="l" eaLnBrk="1" hangingPunct="1">
              <a:lnSpc>
                <a:spcPct val="90000"/>
              </a:lnSpc>
              <a:defRPr/>
            </a:pPr>
            <a:endParaRPr lang="en-US" sz="3200" dirty="0">
              <a:latin typeface="Georgia" charset="0"/>
              <a:cs typeface="+mn-cs"/>
            </a:endParaRPr>
          </a:p>
          <a:p>
            <a:pPr marL="0" indent="0" algn="l" eaLnBrk="1" hangingPunct="1">
              <a:lnSpc>
                <a:spcPct val="90000"/>
              </a:lnSpc>
              <a:buFontTx/>
              <a:buChar char="•"/>
              <a:defRPr/>
            </a:pPr>
            <a:r>
              <a:rPr lang="en-US" sz="3200" dirty="0">
                <a:latin typeface="Georgia" charset="0"/>
                <a:cs typeface="+mn-cs"/>
              </a:rPr>
              <a:t>  	Coercion to Submit to the Breath Test: </a:t>
            </a:r>
            <a:r>
              <a:rPr lang="ja-JP" altLang="en-US" sz="3200" dirty="0">
                <a:latin typeface="Georgia"/>
                <a:cs typeface="+mn-cs"/>
              </a:rPr>
              <a:t>“</a:t>
            </a:r>
            <a:r>
              <a:rPr lang="en-US" sz="3200" dirty="0">
                <a:latin typeface="Georgia" charset="0"/>
                <a:cs typeface="+mn-cs"/>
              </a:rPr>
              <a:t>Blow Below and You Go Home</a:t>
            </a:r>
            <a:r>
              <a:rPr lang="ja-JP" altLang="en-US" sz="3200" dirty="0">
                <a:latin typeface="Georgia"/>
                <a:cs typeface="+mn-cs"/>
              </a:rPr>
              <a:t>”</a:t>
            </a:r>
            <a:endParaRPr lang="en-US" sz="3200" dirty="0">
              <a:latin typeface="Georgia" charset="0"/>
              <a:cs typeface="+mn-cs"/>
            </a:endParaRPr>
          </a:p>
          <a:p>
            <a:pPr marL="0" indent="0" algn="l" eaLnBrk="1" hangingPunct="1">
              <a:lnSpc>
                <a:spcPct val="90000"/>
              </a:lnSpc>
              <a:defRPr/>
            </a:pPr>
            <a:endParaRPr lang="en-US" sz="3200" dirty="0">
              <a:latin typeface="Georgia" charset="0"/>
              <a:cs typeface="+mn-cs"/>
            </a:endParaRPr>
          </a:p>
          <a:p>
            <a:pPr marL="0" indent="0" algn="l" eaLnBrk="1" hangingPunct="1">
              <a:lnSpc>
                <a:spcPct val="90000"/>
              </a:lnSpc>
              <a:buFontTx/>
              <a:buChar char="•"/>
              <a:defRPr/>
            </a:pPr>
            <a:r>
              <a:rPr lang="en-US" sz="3200" dirty="0">
                <a:latin typeface="Georgia" charset="0"/>
                <a:cs typeface="+mn-cs"/>
              </a:rPr>
              <a:t>  	Rescission of the Refusal</a:t>
            </a:r>
          </a:p>
          <a:p>
            <a:pPr marL="0" indent="0" algn="l" eaLnBrk="1" hangingPunct="1">
              <a:lnSpc>
                <a:spcPct val="90000"/>
              </a:lnSpc>
              <a:defRPr/>
            </a:pPr>
            <a:endParaRPr lang="en-US" sz="3200" dirty="0">
              <a:latin typeface="Georgia" charset="0"/>
              <a:cs typeface="+mn-cs"/>
            </a:endParaRPr>
          </a:p>
          <a:p>
            <a:pPr marL="0" indent="0" algn="l" eaLnBrk="1" hangingPunct="1">
              <a:lnSpc>
                <a:spcPct val="90000"/>
              </a:lnSpc>
              <a:buFontTx/>
              <a:buChar char="•"/>
              <a:defRPr/>
            </a:pPr>
            <a:r>
              <a:rPr lang="en-US" sz="3200" dirty="0">
                <a:latin typeface="Georgia" charset="0"/>
                <a:cs typeface="+mn-cs"/>
              </a:rPr>
              <a:t>  	Statements Regarding Out-of-State License Being Suspended </a:t>
            </a:r>
          </a:p>
          <a:p>
            <a:pPr marL="0" indent="0" algn="l" eaLnBrk="1" hangingPunct="1">
              <a:lnSpc>
                <a:spcPct val="90000"/>
              </a:lnSpc>
              <a:defRPr/>
            </a:pPr>
            <a:endParaRPr lang="en-US" sz="3200" dirty="0">
              <a:latin typeface="Georgia" charset="0"/>
              <a:cs typeface="+mn-cs"/>
            </a:endParaRPr>
          </a:p>
          <a:p>
            <a:pPr marL="0" indent="0" algn="l" eaLnBrk="1" hangingPunct="1">
              <a:lnSpc>
                <a:spcPct val="90000"/>
              </a:lnSpc>
              <a:defRPr/>
            </a:pPr>
            <a:endParaRPr lang="en-US" sz="3200" b="1" dirty="0">
              <a:latin typeface="Georgia" charset="0"/>
              <a:cs typeface="+mn-cs"/>
            </a:endParaRPr>
          </a:p>
        </p:txBody>
      </p:sp>
    </p:spTree>
    <p:extLst>
      <p:ext uri="{BB962C8B-B14F-4D97-AF65-F5344CB8AC3E}">
        <p14:creationId xmlns:p14="http://schemas.microsoft.com/office/powerpoint/2010/main" val="3412341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lstStyle/>
          <a:p>
            <a:pPr eaLnBrk="1" hangingPunct="1">
              <a:defRPr/>
            </a:pPr>
            <a:r>
              <a:rPr lang="en-US" sz="4400" dirty="0">
                <a:solidFill>
                  <a:srgbClr val="FF0000"/>
                </a:solidFill>
                <a:latin typeface="Georgia Bold" charset="0"/>
                <a:cs typeface="+mj-cs"/>
              </a:rPr>
              <a:t>Implied Consent: Independent Test</a:t>
            </a:r>
          </a:p>
        </p:txBody>
      </p:sp>
      <p:sp>
        <p:nvSpPr>
          <p:cNvPr id="70659" name="Rectangle 3"/>
          <p:cNvSpPr>
            <a:spLocks noGrp="1" noChangeArrowheads="1"/>
          </p:cNvSpPr>
          <p:nvPr>
            <p:ph type="body" idx="1"/>
          </p:nvPr>
        </p:nvSpPr>
        <p:spPr>
          <a:xfrm>
            <a:off x="482600" y="3657600"/>
            <a:ext cx="12192000" cy="4191000"/>
          </a:xfrm>
        </p:spPr>
        <p:txBody>
          <a:bodyPr>
            <a:normAutofit lnSpcReduction="10000"/>
          </a:bodyPr>
          <a:lstStyle/>
          <a:p>
            <a:pPr marL="0" indent="0" algn="l" eaLnBrk="1" hangingPunct="1">
              <a:buFontTx/>
              <a:buChar char="•"/>
              <a:defRPr/>
            </a:pPr>
            <a:r>
              <a:rPr lang="en-US" sz="3200" dirty="0">
                <a:latin typeface="Georgia" charset="0"/>
                <a:cs typeface="+mn-cs"/>
              </a:rPr>
              <a:t>	Independent Test Requests</a:t>
            </a:r>
          </a:p>
          <a:p>
            <a:pPr marL="0" indent="0" algn="l" eaLnBrk="1" hangingPunct="1">
              <a:defRPr/>
            </a:pPr>
            <a:endParaRPr lang="en-US" sz="3200" dirty="0">
              <a:latin typeface="Georgia" charset="0"/>
              <a:cs typeface="+mn-cs"/>
            </a:endParaRPr>
          </a:p>
          <a:p>
            <a:pPr marL="0" indent="0" algn="l" eaLnBrk="1" hangingPunct="1">
              <a:buFontTx/>
              <a:buChar char="•"/>
              <a:defRPr/>
            </a:pPr>
            <a:r>
              <a:rPr lang="en-US" sz="3200" dirty="0">
                <a:latin typeface="Georgia" charset="0"/>
                <a:cs typeface="+mn-cs"/>
              </a:rPr>
              <a:t>  	Timing of the Request for an Independent Test</a:t>
            </a:r>
          </a:p>
          <a:p>
            <a:pPr marL="0" indent="0" algn="l" eaLnBrk="1" hangingPunct="1">
              <a:defRPr/>
            </a:pPr>
            <a:endParaRPr lang="en-US" sz="3200" dirty="0">
              <a:latin typeface="Georgia" charset="0"/>
              <a:cs typeface="+mn-cs"/>
            </a:endParaRPr>
          </a:p>
          <a:p>
            <a:pPr marL="0" indent="0" algn="l" eaLnBrk="1" hangingPunct="1">
              <a:buFontTx/>
              <a:buChar char="•"/>
              <a:defRPr/>
            </a:pPr>
            <a:r>
              <a:rPr lang="en-US" sz="3200" dirty="0">
                <a:latin typeface="Georgia" charset="0"/>
                <a:cs typeface="+mn-cs"/>
              </a:rPr>
              <a:t>  	Limitations on Facilities for the Administration of 	Independent Test</a:t>
            </a:r>
          </a:p>
        </p:txBody>
      </p:sp>
    </p:spTree>
    <p:extLst>
      <p:ext uri="{BB962C8B-B14F-4D97-AF65-F5344CB8AC3E}">
        <p14:creationId xmlns:p14="http://schemas.microsoft.com/office/powerpoint/2010/main" val="85848114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normAutofit/>
          </a:bodyPr>
          <a:lstStyle/>
          <a:p>
            <a:pPr eaLnBrk="1" hangingPunct="1">
              <a:defRPr/>
            </a:pPr>
            <a:r>
              <a:rPr lang="en-US" sz="3600" dirty="0">
                <a:solidFill>
                  <a:srgbClr val="FF0000"/>
                </a:solidFill>
                <a:cs typeface="+mj-cs"/>
              </a:rPr>
              <a:t>Demurrers – Citation-Specific Problems</a:t>
            </a:r>
          </a:p>
        </p:txBody>
      </p:sp>
      <p:sp>
        <p:nvSpPr>
          <p:cNvPr id="70659" name="Rectangle 3"/>
          <p:cNvSpPr>
            <a:spLocks noGrp="1" noChangeArrowheads="1"/>
          </p:cNvSpPr>
          <p:nvPr>
            <p:ph type="body" idx="1"/>
          </p:nvPr>
        </p:nvSpPr>
        <p:spPr>
          <a:xfrm>
            <a:off x="482600" y="2656841"/>
            <a:ext cx="12192000" cy="6629399"/>
          </a:xfrm>
        </p:spPr>
        <p:txBody>
          <a:bodyPr>
            <a:normAutofit fontScale="85000" lnSpcReduction="10000"/>
          </a:bodyPr>
          <a:lstStyle/>
          <a:p>
            <a:pPr marL="0" marR="0" indent="0" algn="just">
              <a:spcBef>
                <a:spcPts val="0"/>
              </a:spcBef>
              <a:spcAft>
                <a:spcPts val="0"/>
              </a:spcAft>
              <a:buNone/>
            </a:pP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[A] citation — if used as a charging instrument — should provide at least a bare minimum of facts alleging </a:t>
            </a:r>
            <a:r>
              <a:rPr lang="en-US" sz="3200" i="1" dirty="0">
                <a:solidFill>
                  <a:srgbClr val="3D3D3D"/>
                </a:solidFill>
                <a:effectLst/>
                <a:latin typeface="Century Schoolbook" panose="02040604050505020304" pitchFamily="18" charset="0"/>
                <a:ea typeface="Times New Roman" panose="02020603050405020304" pitchFamily="18" charset="0"/>
                <a:cs typeface="Times New Roman" panose="02020603050405020304" pitchFamily="18" charset="0"/>
              </a:rPr>
              <a:t>how</a:t>
            </a: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the defendant violated the Code section or at least track the language of the Code section — not just the title of the Code section — to set out all of the elements of the offense.</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3200" b="1"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a:t>
            </a:r>
          </a:p>
          <a:p>
            <a:pPr marL="0" marR="0" indent="0" algn="just">
              <a:spcBef>
                <a:spcPts val="0"/>
              </a:spcBef>
              <a:spcAft>
                <a:spcPts val="0"/>
              </a:spcAft>
              <a:buNone/>
            </a:pP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In conclusion, we find that the citation at issue is substantively defective because it simply alleges that Strickland violated a certain statute, which is insufficient to survive a motion to quash. See </a:t>
            </a:r>
            <a:r>
              <a:rPr lang="en-US" sz="3200" i="1" dirty="0">
                <a:solidFill>
                  <a:srgbClr val="3D3D3D"/>
                </a:solidFill>
                <a:effectLst/>
                <a:latin typeface="Century Schoolbook" panose="02040604050505020304" pitchFamily="18" charset="0"/>
                <a:ea typeface="Times New Roman" panose="02020603050405020304" pitchFamily="18" charset="0"/>
                <a:cs typeface="Times New Roman" panose="02020603050405020304" pitchFamily="18" charset="0"/>
              </a:rPr>
              <a:t>Jackson</a:t>
            </a: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301 Ga. at 140 (1), 800 S.E.2d 356. </a:t>
            </a:r>
          </a:p>
          <a:p>
            <a:pPr marL="0" marR="0" indent="0" algn="just">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Accordingly, the trial court erred in denying Strickland's motion to quash the citation, and Strickland's conviction is reversed. See </a:t>
            </a:r>
            <a:r>
              <a:rPr lang="en-US" sz="3200" i="1" dirty="0">
                <a:solidFill>
                  <a:srgbClr val="3D3D3D"/>
                </a:solidFill>
                <a:effectLst/>
                <a:latin typeface="Century Schoolbook" panose="02040604050505020304" pitchFamily="18" charset="0"/>
                <a:ea typeface="Times New Roman" panose="02020603050405020304" pitchFamily="18" charset="0"/>
                <a:cs typeface="Times New Roman" panose="02020603050405020304" pitchFamily="18" charset="0"/>
              </a:rPr>
              <a:t>Spence v. State</a:t>
            </a: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263 Ga. App. 25, 28 (2), 587 S.E.2d 183 (2003); </a:t>
            </a:r>
            <a:r>
              <a:rPr lang="en-US" sz="3200" i="1" dirty="0">
                <a:solidFill>
                  <a:srgbClr val="3D3D3D"/>
                </a:solidFill>
                <a:effectLst/>
                <a:latin typeface="Century Schoolbook" panose="02040604050505020304" pitchFamily="18" charset="0"/>
                <a:ea typeface="Times New Roman" panose="02020603050405020304" pitchFamily="18" charset="0"/>
                <a:cs typeface="Times New Roman" panose="02020603050405020304" pitchFamily="18" charset="0"/>
              </a:rPr>
              <a:t>Ross v. State</a:t>
            </a: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235 Ga. App. 7, 508 S.E.2d 424 (1998).</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3200" i="1" dirty="0">
                <a:solidFill>
                  <a:srgbClr val="3D3D3D"/>
                </a:solidFill>
                <a:effectLst/>
                <a:latin typeface="Century Schoolbook" panose="02040604050505020304" pitchFamily="18" charset="0"/>
                <a:ea typeface="Times New Roman" panose="02020603050405020304" pitchFamily="18" charset="0"/>
                <a:cs typeface="Times New Roman" panose="02020603050405020304" pitchFamily="18" charset="0"/>
              </a:rPr>
              <a:t>Strickland v. State</a:t>
            </a:r>
            <a:r>
              <a:rPr lang="en-US" sz="3200" dirty="0">
                <a:solidFill>
                  <a:srgbClr val="000000"/>
                </a:solidFill>
                <a:effectLst/>
                <a:latin typeface="Century Schoolbook" panose="02040604050505020304" pitchFamily="18" charset="0"/>
                <a:ea typeface="Times New Roman" panose="02020603050405020304" pitchFamily="18" charset="0"/>
                <a:cs typeface="Times New Roman" panose="02020603050405020304" pitchFamily="18" charset="0"/>
              </a:rPr>
              <a:t>, 349 Ga. App. 673, 680, 824 S.E.2d 555, 560–61 (2019)</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eaLnBrk="1" hangingPunct="1">
              <a:buNone/>
              <a:defRPr/>
            </a:pPr>
            <a:endParaRPr lang="en-US" sz="3200" dirty="0">
              <a:latin typeface="Georgia" charset="0"/>
              <a:cs typeface="+mn-cs"/>
            </a:endParaRPr>
          </a:p>
        </p:txBody>
      </p:sp>
    </p:spTree>
    <p:extLst>
      <p:ext uri="{BB962C8B-B14F-4D97-AF65-F5344CB8AC3E}">
        <p14:creationId xmlns:p14="http://schemas.microsoft.com/office/powerpoint/2010/main" val="3293236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normAutofit/>
          </a:bodyPr>
          <a:lstStyle/>
          <a:p>
            <a:pPr eaLnBrk="1" hangingPunct="1">
              <a:defRPr/>
            </a:pPr>
            <a:r>
              <a:rPr lang="en-US" sz="3600" dirty="0">
                <a:solidFill>
                  <a:srgbClr val="FF0000"/>
                </a:solidFill>
                <a:cs typeface="+mj-cs"/>
              </a:rPr>
              <a:t>Demurrers – Not Limited to Citations</a:t>
            </a:r>
          </a:p>
        </p:txBody>
      </p:sp>
      <p:pic>
        <p:nvPicPr>
          <p:cNvPr id="5" name="Picture 4">
            <a:extLst>
              <a:ext uri="{FF2B5EF4-FFF2-40B4-BE49-F238E27FC236}">
                <a16:creationId xmlns:a16="http://schemas.microsoft.com/office/drawing/2014/main" id="{EA23E0E4-89DA-7114-ECB1-A559A3954F2F}"/>
              </a:ext>
            </a:extLst>
          </p:cNvPr>
          <p:cNvPicPr>
            <a:picLocks noChangeAspect="1"/>
          </p:cNvPicPr>
          <p:nvPr/>
        </p:nvPicPr>
        <p:blipFill>
          <a:blip r:embed="rId2"/>
          <a:stretch>
            <a:fillRect/>
          </a:stretch>
        </p:blipFill>
        <p:spPr>
          <a:xfrm>
            <a:off x="1699400" y="2620693"/>
            <a:ext cx="9605999" cy="6650307"/>
          </a:xfrm>
          <a:prstGeom prst="rect">
            <a:avLst/>
          </a:prstGeom>
        </p:spPr>
      </p:pic>
    </p:spTree>
    <p:extLst>
      <p:ext uri="{BB962C8B-B14F-4D97-AF65-F5344CB8AC3E}">
        <p14:creationId xmlns:p14="http://schemas.microsoft.com/office/powerpoint/2010/main" val="35356560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normAutofit/>
          </a:bodyPr>
          <a:lstStyle/>
          <a:p>
            <a:pPr eaLnBrk="1" hangingPunct="1">
              <a:defRPr/>
            </a:pPr>
            <a:r>
              <a:rPr lang="en-US" sz="3600" dirty="0">
                <a:solidFill>
                  <a:srgbClr val="FF0000"/>
                </a:solidFill>
                <a:cs typeface="+mj-cs"/>
              </a:rPr>
              <a:t>Demurrers – Not Limited to Citations</a:t>
            </a:r>
          </a:p>
        </p:txBody>
      </p:sp>
      <p:pic>
        <p:nvPicPr>
          <p:cNvPr id="3" name="Picture 2">
            <a:extLst>
              <a:ext uri="{FF2B5EF4-FFF2-40B4-BE49-F238E27FC236}">
                <a16:creationId xmlns:a16="http://schemas.microsoft.com/office/drawing/2014/main" id="{E981A933-81F2-A588-2151-694A52547E52}"/>
              </a:ext>
            </a:extLst>
          </p:cNvPr>
          <p:cNvPicPr>
            <a:picLocks noChangeAspect="1"/>
          </p:cNvPicPr>
          <p:nvPr/>
        </p:nvPicPr>
        <p:blipFill>
          <a:blip r:embed="rId2"/>
          <a:stretch>
            <a:fillRect/>
          </a:stretch>
        </p:blipFill>
        <p:spPr>
          <a:xfrm>
            <a:off x="1121235" y="2438400"/>
            <a:ext cx="10762329" cy="6460078"/>
          </a:xfrm>
          <a:prstGeom prst="rect">
            <a:avLst/>
          </a:prstGeom>
        </p:spPr>
      </p:pic>
    </p:spTree>
    <p:extLst>
      <p:ext uri="{BB962C8B-B14F-4D97-AF65-F5344CB8AC3E}">
        <p14:creationId xmlns:p14="http://schemas.microsoft.com/office/powerpoint/2010/main" val="61779579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rPr dirty="0"/>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1" y="2473996"/>
            <a:ext cx="11988799" cy="56323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dirty="0">
                <a:solidFill>
                  <a:srgbClr val="000000"/>
                </a:solidFill>
                <a:effectLst/>
                <a:latin typeface="Garamond" panose="02020404030301010803" pitchFamily="18" charset="0"/>
              </a:rPr>
              <a:t>a) Any defendant against whom a true bill of indictment or an accusation is filed with the clerk for an offense not affecting the defendant's life may enter a demand for speedy trial at the court term at which the indictment or accusation is filed or at the next succeeding regular court term thereafter; or, by special permission of the court, the defendant may at any subsequent court term thereafter demand a speedy trial. In either case, the demand for speedy trial shall be filed with the clerk of court and served upon the prosecutor and upon the judge to whom the case is assigned or, if the case is not assigned, upon the chief judge of the court in which the case is pending. A demand for speedy trial filed pursuant to this Code section shall be filed as a separate, distinct, and individual document and shall not be a part of any other pleading or document. Such demand shall clearly be titled “Demand for Speedy Trial”; reference this Code section within the pleading; and identify the indictment number or accusation number for which such demand is being made. The demand for speedy trial shall be binding only in the court in which the demand for speedy trial is filed, except where the case is transferred from one court to another without a request from the defendant.</a:t>
            </a:r>
            <a:br>
              <a:rPr lang="en-US" dirty="0">
                <a:solidFill>
                  <a:srgbClr val="000000"/>
                </a:solidFill>
                <a:effectLst/>
                <a:latin typeface="Garamond" panose="02020404030301010803" pitchFamily="18" charset="0"/>
              </a:rPr>
            </a:br>
            <a:br>
              <a:rPr lang="en-US" dirty="0">
                <a:solidFill>
                  <a:srgbClr val="000000"/>
                </a:solidFill>
                <a:effectLst/>
                <a:latin typeface="Garamond" panose="02020404030301010803" pitchFamily="18" charset="0"/>
              </a:rPr>
            </a:br>
            <a:r>
              <a:rPr lang="en-US" dirty="0">
                <a:solidFill>
                  <a:srgbClr val="000000"/>
                </a:solidFill>
                <a:effectLst/>
                <a:latin typeface="Garamond" panose="02020404030301010803" pitchFamily="18" charset="0"/>
              </a:rPr>
              <a:t>O.C.G.A. § 17-7-170.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xfrm>
            <a:off x="508001" y="800100"/>
            <a:ext cx="11988800" cy="1219200"/>
          </a:xfrm>
          <a:prstGeom prst="rect">
            <a:avLst/>
          </a:prstGeom>
        </p:spPr>
        <p:txBody>
          <a:bodyPr/>
          <a:lstStyle>
            <a:lvl1pPr algn="l"/>
          </a:lstStyle>
          <a:p>
            <a:r>
              <a:rPr dirty="0"/>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1" y="2473996"/>
            <a:ext cx="11988799" cy="63709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b="1" i="0" dirty="0">
                <a:solidFill>
                  <a:srgbClr val="383838"/>
                </a:solidFill>
                <a:effectLst/>
                <a:latin typeface="Garamond" panose="02020404030301010803" pitchFamily="18" charset="0"/>
              </a:rPr>
              <a:t>Emanuel County</a:t>
            </a:r>
            <a:endParaRPr lang="en-US" b="1" dirty="0">
              <a:solidFill>
                <a:srgbClr val="000000"/>
              </a:solidFill>
              <a:latin typeface="Garamond" panose="02020404030301010803" pitchFamily="18" charset="0"/>
            </a:endParaRPr>
          </a:p>
          <a:p>
            <a:pPr algn="just"/>
            <a:endParaRPr lang="en-US" dirty="0">
              <a:solidFill>
                <a:srgbClr val="000000"/>
              </a:solidFill>
              <a:effectLst/>
              <a:latin typeface="Garamond" panose="02020404030301010803" pitchFamily="18" charset="0"/>
            </a:endParaRPr>
          </a:p>
          <a:p>
            <a:pPr algn="just"/>
            <a:r>
              <a:rPr lang="en-US" b="0" i="0" dirty="0">
                <a:solidFill>
                  <a:srgbClr val="383838"/>
                </a:solidFill>
                <a:effectLst/>
                <a:latin typeface="Garamond" panose="02020404030301010803" pitchFamily="18" charset="0"/>
              </a:rPr>
              <a:t>State Court trial terms are reserved for the last Monday of April, July, and October of each year.</a:t>
            </a:r>
          </a:p>
          <a:p>
            <a:pPr algn="just"/>
            <a:endParaRPr lang="en-US" dirty="0">
              <a:solidFill>
                <a:srgbClr val="383838"/>
              </a:solidFill>
              <a:latin typeface="Garamond" panose="02020404030301010803" pitchFamily="18" charset="0"/>
            </a:endParaRPr>
          </a:p>
          <a:p>
            <a:pPr algn="just"/>
            <a:r>
              <a:rPr lang="en-US" b="1" dirty="0">
                <a:solidFill>
                  <a:srgbClr val="383838"/>
                </a:solidFill>
                <a:effectLst/>
                <a:latin typeface="Garamond" panose="02020404030301010803" pitchFamily="18" charset="0"/>
              </a:rPr>
              <a:t>Bryan County</a:t>
            </a:r>
          </a:p>
          <a:p>
            <a:pPr algn="just"/>
            <a:endParaRPr lang="en-US" dirty="0">
              <a:solidFill>
                <a:srgbClr val="383838"/>
              </a:solidFill>
              <a:latin typeface="Garamond" panose="02020404030301010803" pitchFamily="18" charset="0"/>
            </a:endParaRPr>
          </a:p>
          <a:p>
            <a:pPr algn="just"/>
            <a:r>
              <a:rPr lang="en-US" b="0" i="0" dirty="0">
                <a:solidFill>
                  <a:srgbClr val="192930"/>
                </a:solidFill>
                <a:effectLst/>
                <a:latin typeface="Garamond" panose="02020404030301010803" pitchFamily="18" charset="0"/>
              </a:rPr>
              <a:t>In accordance with Ga. L. 1996, p. 4404, Bryan County State Court terms last one month. That local legislation provides, “The terms of said court shall be monthly for the trial and disposition of as (sic) criminal and civil business of whatever kind or nature of which said court has jurisdiction under the laws and Constitution of the State of Georgia.”</a:t>
            </a:r>
            <a:endParaRPr lang="en-US" b="0" i="0" dirty="0">
              <a:solidFill>
                <a:srgbClr val="383838"/>
              </a:solidFill>
              <a:effectLst/>
              <a:latin typeface="Garamond" panose="02020404030301010803" pitchFamily="18" charset="0"/>
            </a:endParaRPr>
          </a:p>
          <a:p>
            <a:pPr algn="just"/>
            <a:endParaRPr lang="en-US" dirty="0">
              <a:solidFill>
                <a:srgbClr val="383838"/>
              </a:solidFill>
              <a:latin typeface="Garamond" panose="02020404030301010803" pitchFamily="18" charset="0"/>
            </a:endParaRPr>
          </a:p>
          <a:p>
            <a:pPr algn="just"/>
            <a:r>
              <a:rPr lang="en-US" b="1" dirty="0">
                <a:solidFill>
                  <a:srgbClr val="383838"/>
                </a:solidFill>
                <a:effectLst/>
                <a:latin typeface="Garamond" panose="02020404030301010803" pitchFamily="18" charset="0"/>
              </a:rPr>
              <a:t>Chatham County</a:t>
            </a:r>
          </a:p>
          <a:p>
            <a:pPr algn="just"/>
            <a:endParaRPr lang="en-US" dirty="0">
              <a:solidFill>
                <a:srgbClr val="383838"/>
              </a:solidFill>
              <a:latin typeface="Garamond" panose="02020404030301010803" pitchFamily="18" charset="0"/>
            </a:endParaRPr>
          </a:p>
          <a:p>
            <a:pPr algn="just"/>
            <a:r>
              <a:rPr lang="en-US" dirty="0">
                <a:solidFill>
                  <a:srgbClr val="383838"/>
                </a:solidFill>
                <a:effectLst/>
                <a:latin typeface="Garamond" panose="02020404030301010803" pitchFamily="18" charset="0"/>
              </a:rPr>
              <a:t> Effective on and after the first Tuesday in September, 1997, there shall be four terms of the state court each year.  The terms of such court shall begin on the first Monday in March, the first Monday in June, the first Tuesday after the first Monday in September, and the first Monday in December." </a:t>
            </a:r>
          </a:p>
        </p:txBody>
      </p:sp>
    </p:spTree>
    <p:extLst>
      <p:ext uri="{BB962C8B-B14F-4D97-AF65-F5344CB8AC3E}">
        <p14:creationId xmlns:p14="http://schemas.microsoft.com/office/powerpoint/2010/main" val="4164842380"/>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xfrm>
            <a:off x="508001" y="800100"/>
            <a:ext cx="11988800" cy="1219200"/>
          </a:xfrm>
          <a:prstGeom prst="rect">
            <a:avLst/>
          </a:prstGeom>
        </p:spPr>
        <p:txBody>
          <a:bodyPr>
            <a:normAutofit/>
          </a:bodyPr>
          <a:lstStyle>
            <a:lvl1pPr algn="l"/>
          </a:lstStyle>
          <a:p>
            <a:pPr algn="ctr"/>
            <a:r>
              <a:rPr sz="4800" dirty="0">
                <a:latin typeface="Garamond" panose="02020404030301010803" pitchFamily="18" charset="0"/>
              </a:rPr>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2" y="3678894"/>
            <a:ext cx="11988799" cy="5262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b="1" dirty="0">
                <a:solidFill>
                  <a:srgbClr val="383838"/>
                </a:solidFill>
                <a:effectLst/>
                <a:latin typeface="Garamond" panose="02020404030301010803" pitchFamily="18" charset="0"/>
              </a:rPr>
              <a:t>Chatham County</a:t>
            </a:r>
          </a:p>
          <a:p>
            <a:pPr algn="just"/>
            <a:endParaRPr lang="en-US" dirty="0">
              <a:solidFill>
                <a:srgbClr val="383838"/>
              </a:solidFill>
              <a:latin typeface="Garamond" panose="02020404030301010803" pitchFamily="18" charset="0"/>
            </a:endParaRPr>
          </a:p>
          <a:p>
            <a:pPr algn="just"/>
            <a:r>
              <a:rPr lang="en-US" dirty="0">
                <a:solidFill>
                  <a:srgbClr val="383838"/>
                </a:solidFill>
                <a:effectLst/>
                <a:latin typeface="Garamond" panose="02020404030301010803" pitchFamily="18" charset="0"/>
              </a:rPr>
              <a:t> Effective on and after the first Tuesday in September, 1997, there shall be four terms of the state court each year.  The terms of such court shall begin on the first Monday in March, the first Monday in June, the first Tuesday after the first Monday in September, and the first Monday in December." </a:t>
            </a:r>
          </a:p>
          <a:p>
            <a:pPr algn="just"/>
            <a:endParaRPr lang="en-US" dirty="0">
              <a:solidFill>
                <a:srgbClr val="383838"/>
              </a:solidFill>
              <a:latin typeface="Garamond" panose="02020404030301010803" pitchFamily="18" charset="0"/>
            </a:endParaRPr>
          </a:p>
          <a:p>
            <a:pPr algn="just"/>
            <a:r>
              <a:rPr lang="en-US" dirty="0">
                <a:solidFill>
                  <a:srgbClr val="383838"/>
                </a:solidFill>
                <a:effectLst/>
                <a:latin typeface="Garamond" panose="02020404030301010803" pitchFamily="18" charset="0"/>
              </a:rPr>
              <a:t>Compare Superior Court: </a:t>
            </a:r>
          </a:p>
          <a:p>
            <a:pPr algn="just"/>
            <a:endParaRPr lang="en-US" dirty="0">
              <a:solidFill>
                <a:srgbClr val="383838"/>
              </a:solidFill>
              <a:effectLst/>
              <a:latin typeface="Garamond" panose="02020404030301010803" pitchFamily="18" charset="0"/>
            </a:endParaRPr>
          </a:p>
          <a:p>
            <a:r>
              <a:rPr lang="en-US" cap="all" dirty="0">
                <a:solidFill>
                  <a:srgbClr val="000000"/>
                </a:solidFill>
                <a:effectLst/>
                <a:latin typeface="Source Sans Pro" panose="020B0503030403020204" pitchFamily="34" charset="0"/>
              </a:rPr>
              <a:t>Eastern Circuit:</a:t>
            </a:r>
            <a:endParaRPr lang="en-US" dirty="0">
              <a:solidFill>
                <a:srgbClr val="000000"/>
              </a:solidFill>
              <a:effectLst/>
              <a:latin typeface="Source Sans Pro" panose="020B0503030403020204" pitchFamily="34" charset="0"/>
            </a:endParaRPr>
          </a:p>
          <a:p>
            <a:r>
              <a:rPr lang="en-US" dirty="0">
                <a:solidFill>
                  <a:srgbClr val="000000"/>
                </a:solidFill>
                <a:effectLst/>
                <a:latin typeface="Source Sans Pro" panose="020B0503030403020204" pitchFamily="34" charset="0"/>
              </a:rPr>
              <a:t>Chatham County--First Monday in March, June, September, and December.</a:t>
            </a:r>
          </a:p>
          <a:p>
            <a:br>
              <a:rPr lang="en-US" dirty="0">
                <a:solidFill>
                  <a:srgbClr val="000000"/>
                </a:solidFill>
                <a:effectLst/>
                <a:latin typeface="Source Sans Pro" panose="020B0503030403020204" pitchFamily="34" charset="0"/>
              </a:rPr>
            </a:br>
            <a:r>
              <a:rPr lang="en-US" dirty="0">
                <a:solidFill>
                  <a:srgbClr val="000000"/>
                </a:solidFill>
                <a:effectLst/>
                <a:latin typeface="Source Sans Pro" panose="020B0503030403020204" pitchFamily="34" charset="0"/>
              </a:rPr>
              <a:t>O.C.G.A. § 15-6-3.</a:t>
            </a:r>
          </a:p>
          <a:p>
            <a:pPr algn="just"/>
            <a:endParaRPr lang="en-US" dirty="0">
              <a:solidFill>
                <a:srgbClr val="383838"/>
              </a:solidFill>
              <a:effectLst/>
              <a:latin typeface="Garamond" panose="02020404030301010803" pitchFamily="18" charset="0"/>
            </a:endParaRPr>
          </a:p>
        </p:txBody>
      </p:sp>
      <p:sp>
        <p:nvSpPr>
          <p:cNvPr id="4" name="TextBox 3">
            <a:extLst>
              <a:ext uri="{FF2B5EF4-FFF2-40B4-BE49-F238E27FC236}">
                <a16:creationId xmlns:a16="http://schemas.microsoft.com/office/drawing/2014/main" id="{D69ABBF1-99DC-AE77-DA6C-7BA345E9C2B0}"/>
              </a:ext>
            </a:extLst>
          </p:cNvPr>
          <p:cNvSpPr txBox="1"/>
          <p:nvPr/>
        </p:nvSpPr>
        <p:spPr>
          <a:xfrm>
            <a:off x="508002" y="2638570"/>
            <a:ext cx="11988799"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000000"/>
                </a:solidFill>
                <a:effectLst/>
                <a:latin typeface="Garamond" panose="02020404030301010803" pitchFamily="18" charset="0"/>
              </a:rPr>
              <a:t>DO NOT RELY ON O.C.G.A. § 15-6-3 FOR YOUR STATE COURT TERMS</a:t>
            </a:r>
          </a:p>
        </p:txBody>
      </p:sp>
    </p:spTree>
    <p:extLst>
      <p:ext uri="{BB962C8B-B14F-4D97-AF65-F5344CB8AC3E}">
        <p14:creationId xmlns:p14="http://schemas.microsoft.com/office/powerpoint/2010/main" val="310159981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xfrm>
            <a:off x="508001" y="800100"/>
            <a:ext cx="11988800" cy="1219200"/>
          </a:xfrm>
          <a:prstGeom prst="rect">
            <a:avLst/>
          </a:prstGeom>
        </p:spPr>
        <p:txBody>
          <a:bodyPr/>
          <a:lstStyle>
            <a:lvl1pPr algn="l"/>
          </a:lstStyle>
          <a:p>
            <a:r>
              <a:rPr dirty="0"/>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1" y="2473996"/>
            <a:ext cx="11988799"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b="1" i="0" dirty="0">
                <a:solidFill>
                  <a:srgbClr val="383838"/>
                </a:solidFill>
                <a:effectLst/>
                <a:latin typeface="Garamond" panose="02020404030301010803" pitchFamily="18" charset="0"/>
              </a:rPr>
              <a:t> Candler County</a:t>
            </a:r>
            <a:endParaRPr lang="en-US" b="1" dirty="0">
              <a:solidFill>
                <a:srgbClr val="000000"/>
              </a:solidFill>
              <a:latin typeface="Garamond" panose="02020404030301010803" pitchFamily="18" charset="0"/>
            </a:endParaRPr>
          </a:p>
          <a:p>
            <a:pPr algn="just"/>
            <a:endParaRPr lang="en-US" dirty="0">
              <a:solidFill>
                <a:srgbClr val="000000"/>
              </a:solidFill>
              <a:effectLst/>
              <a:latin typeface="Garamond" panose="02020404030301010803" pitchFamily="18" charset="0"/>
            </a:endParaRPr>
          </a:p>
          <a:p>
            <a:pPr algn="just"/>
            <a:r>
              <a:rPr lang="en-US" b="0" i="0" dirty="0">
                <a:solidFill>
                  <a:srgbClr val="383838"/>
                </a:solidFill>
                <a:effectLst/>
                <a:latin typeface="Garamond" panose="02020404030301010803" pitchFamily="18" charset="0"/>
              </a:rPr>
              <a:t>I looked for the State Court terms, and I couldn’t find them. </a:t>
            </a:r>
          </a:p>
          <a:p>
            <a:pPr algn="just"/>
            <a:endParaRPr lang="en-US" dirty="0">
              <a:solidFill>
                <a:srgbClr val="383838"/>
              </a:solidFill>
              <a:latin typeface="Garamond" panose="02020404030301010803" pitchFamily="18" charset="0"/>
            </a:endParaRPr>
          </a:p>
          <a:p>
            <a:pPr algn="just"/>
            <a:r>
              <a:rPr lang="en-US" b="1" dirty="0">
                <a:solidFill>
                  <a:srgbClr val="383838"/>
                </a:solidFill>
                <a:effectLst/>
                <a:latin typeface="Garamond" panose="02020404030301010803" pitchFamily="18" charset="0"/>
              </a:rPr>
              <a:t>Jenkins County</a:t>
            </a:r>
          </a:p>
          <a:p>
            <a:pPr algn="just"/>
            <a:endParaRPr lang="en-US" dirty="0">
              <a:solidFill>
                <a:srgbClr val="383838"/>
              </a:solidFill>
              <a:latin typeface="Garamond" panose="02020404030301010803" pitchFamily="18" charset="0"/>
            </a:endParaRPr>
          </a:p>
          <a:p>
            <a:pPr algn="just"/>
            <a:r>
              <a:rPr lang="en-US" b="0" i="0" dirty="0">
                <a:solidFill>
                  <a:srgbClr val="383838"/>
                </a:solidFill>
                <a:effectLst/>
                <a:latin typeface="Garamond" panose="02020404030301010803" pitchFamily="18" charset="0"/>
              </a:rPr>
              <a:t>I looked for the State Court terms, and I couldn’t find them. </a:t>
            </a:r>
          </a:p>
          <a:p>
            <a:pPr algn="just"/>
            <a:endParaRPr lang="en-US" dirty="0">
              <a:solidFill>
                <a:srgbClr val="383838"/>
              </a:solidFill>
              <a:latin typeface="Garamond" panose="02020404030301010803" pitchFamily="18" charset="0"/>
            </a:endParaRPr>
          </a:p>
        </p:txBody>
      </p:sp>
    </p:spTree>
    <p:extLst>
      <p:ext uri="{BB962C8B-B14F-4D97-AF65-F5344CB8AC3E}">
        <p14:creationId xmlns:p14="http://schemas.microsoft.com/office/powerpoint/2010/main" val="405371667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0" y="3537972"/>
            <a:ext cx="11988799" cy="31085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2800" dirty="0">
                <a:solidFill>
                  <a:srgbClr val="000000"/>
                </a:solidFill>
                <a:effectLst/>
                <a:latin typeface="Garamond" panose="02020404030301010803" pitchFamily="18" charset="0"/>
              </a:rPr>
              <a:t>Any defendant against whom a true bill of indictment or an accusation is filed with the clerk for an offense not affecting the defendant's life may enter a demand for speedy trial at the court term at which the indictment or accusation is filed or at the next succeeding regular court term thereafter; or, by special permission of the court, the defendant may at any subsequent court term thereafter demand a speedy trial. </a:t>
            </a:r>
            <a:endParaRPr lang="en-US" sz="2800" dirty="0">
              <a:solidFill>
                <a:srgbClr val="000000"/>
              </a:solidFill>
              <a:latin typeface="Garamond" panose="02020404030301010803" pitchFamily="18" charset="0"/>
            </a:endParaRPr>
          </a:p>
          <a:p>
            <a:pPr algn="just"/>
            <a:br>
              <a:rPr lang="en-US" sz="2800" dirty="0">
                <a:solidFill>
                  <a:srgbClr val="000000"/>
                </a:solidFill>
                <a:effectLst/>
                <a:latin typeface="Garamond" panose="02020404030301010803" pitchFamily="18" charset="0"/>
              </a:rPr>
            </a:br>
            <a:r>
              <a:rPr lang="en-US" sz="2800" dirty="0">
                <a:solidFill>
                  <a:srgbClr val="000000"/>
                </a:solidFill>
                <a:effectLst/>
                <a:latin typeface="Garamond" panose="02020404030301010803" pitchFamily="18" charset="0"/>
              </a:rPr>
              <a:t>Ga. Code Ann. § 17-7-170. </a:t>
            </a:r>
          </a:p>
        </p:txBody>
      </p:sp>
      <p:sp>
        <p:nvSpPr>
          <p:cNvPr id="2" name="TextBox 1">
            <a:extLst>
              <a:ext uri="{FF2B5EF4-FFF2-40B4-BE49-F238E27FC236}">
                <a16:creationId xmlns:a16="http://schemas.microsoft.com/office/drawing/2014/main" id="{7CBFED5C-2E66-6B64-0203-6262367B397C}"/>
              </a:ext>
            </a:extLst>
          </p:cNvPr>
          <p:cNvSpPr txBox="1"/>
          <p:nvPr/>
        </p:nvSpPr>
        <p:spPr>
          <a:xfrm>
            <a:off x="508001" y="6927939"/>
            <a:ext cx="11988799" cy="20621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3200" dirty="0">
                <a:solidFill>
                  <a:srgbClr val="000000"/>
                </a:solidFill>
                <a:effectLst/>
                <a:latin typeface="Garamond" panose="02020404030301010803" pitchFamily="18" charset="0"/>
              </a:rPr>
              <a:t>Query: Can the State file an accusation, which triggers the right to demand a statutory speedy trial, and not give the Defendant notice of the filing? (And later argue the filing was</a:t>
            </a:r>
          </a:p>
          <a:p>
            <a:pPr algn="just"/>
            <a:r>
              <a:rPr lang="en-US" sz="3200" dirty="0">
                <a:solidFill>
                  <a:srgbClr val="000000"/>
                </a:solidFill>
                <a:effectLst/>
                <a:latin typeface="Garamond" panose="02020404030301010803" pitchFamily="18" charset="0"/>
              </a:rPr>
              <a:t>untimely?)</a:t>
            </a:r>
          </a:p>
        </p:txBody>
      </p:sp>
      <p:sp>
        <p:nvSpPr>
          <p:cNvPr id="4" name="TextBox 3">
            <a:extLst>
              <a:ext uri="{FF2B5EF4-FFF2-40B4-BE49-F238E27FC236}">
                <a16:creationId xmlns:a16="http://schemas.microsoft.com/office/drawing/2014/main" id="{B55D3DE2-D956-1BD7-4205-86158AA5CB29}"/>
              </a:ext>
            </a:extLst>
          </p:cNvPr>
          <p:cNvSpPr txBox="1"/>
          <p:nvPr/>
        </p:nvSpPr>
        <p:spPr>
          <a:xfrm>
            <a:off x="507999" y="2366719"/>
            <a:ext cx="11988799"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600" dirty="0">
                <a:solidFill>
                  <a:srgbClr val="000000"/>
                </a:solidFill>
                <a:effectLst/>
                <a:latin typeface="Garamond" panose="02020404030301010803" pitchFamily="18" charset="0"/>
              </a:rPr>
              <a:t>Timeliness of Statutory Speedy Trial Demand</a:t>
            </a:r>
          </a:p>
        </p:txBody>
      </p:sp>
    </p:spTree>
    <p:extLst>
      <p:ext uri="{BB962C8B-B14F-4D97-AF65-F5344CB8AC3E}">
        <p14:creationId xmlns:p14="http://schemas.microsoft.com/office/powerpoint/2010/main" val="365726421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0" y="3537972"/>
            <a:ext cx="11988799" cy="30469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3200" dirty="0">
                <a:solidFill>
                  <a:srgbClr val="000000"/>
                </a:solidFill>
                <a:effectLst/>
                <a:latin typeface="Garamond" panose="02020404030301010803" pitchFamily="18" charset="0"/>
              </a:rPr>
              <a:t>In either case, the demand for speedy trial shall be filed with the clerk of court and served upon the prosecutor and upon the judge to whom the case is assigned or, if the case is not assigned, upon the chief judge of the court in which the case is pending. </a:t>
            </a:r>
            <a:endParaRPr lang="en-US" sz="3200" dirty="0">
              <a:solidFill>
                <a:srgbClr val="000000"/>
              </a:solidFill>
              <a:latin typeface="Garamond" panose="02020404030301010803" pitchFamily="18" charset="0"/>
            </a:endParaRPr>
          </a:p>
          <a:p>
            <a:pPr algn="just"/>
            <a:br>
              <a:rPr lang="en-US" sz="3200" dirty="0">
                <a:solidFill>
                  <a:srgbClr val="000000"/>
                </a:solidFill>
                <a:effectLst/>
                <a:latin typeface="Garamond" panose="02020404030301010803" pitchFamily="18" charset="0"/>
              </a:rPr>
            </a:br>
            <a:r>
              <a:rPr lang="en-US" sz="3200" dirty="0">
                <a:solidFill>
                  <a:srgbClr val="000000"/>
                </a:solidFill>
                <a:effectLst/>
                <a:latin typeface="Garamond" panose="02020404030301010803" pitchFamily="18" charset="0"/>
              </a:rPr>
              <a:t>Ga. Code Ann. § 17-7-170. </a:t>
            </a:r>
          </a:p>
        </p:txBody>
      </p:sp>
      <p:sp>
        <p:nvSpPr>
          <p:cNvPr id="4" name="TextBox 3">
            <a:extLst>
              <a:ext uri="{FF2B5EF4-FFF2-40B4-BE49-F238E27FC236}">
                <a16:creationId xmlns:a16="http://schemas.microsoft.com/office/drawing/2014/main" id="{B55D3DE2-D956-1BD7-4205-86158AA5CB29}"/>
              </a:ext>
            </a:extLst>
          </p:cNvPr>
          <p:cNvSpPr txBox="1"/>
          <p:nvPr/>
        </p:nvSpPr>
        <p:spPr>
          <a:xfrm>
            <a:off x="508001" y="2473996"/>
            <a:ext cx="11988799"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000000"/>
                </a:solidFill>
                <a:effectLst/>
                <a:latin typeface="Garamond" panose="02020404030301010803" pitchFamily="18" charset="0"/>
              </a:rPr>
              <a:t>Service and Filing of the Statutory Speedy Trial Demand</a:t>
            </a:r>
          </a:p>
        </p:txBody>
      </p:sp>
    </p:spTree>
    <p:extLst>
      <p:ext uri="{BB962C8B-B14F-4D97-AF65-F5344CB8AC3E}">
        <p14:creationId xmlns:p14="http://schemas.microsoft.com/office/powerpoint/2010/main" val="3737368591"/>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sp>
        <p:nvSpPr>
          <p:cNvPr id="3" name="TextBox 2">
            <a:extLst>
              <a:ext uri="{FF2B5EF4-FFF2-40B4-BE49-F238E27FC236}">
                <a16:creationId xmlns:a16="http://schemas.microsoft.com/office/drawing/2014/main" id="{93EAFEC2-14F6-AD10-0688-2DB4CFBFE9C6}"/>
              </a:ext>
            </a:extLst>
          </p:cNvPr>
          <p:cNvSpPr txBox="1"/>
          <p:nvPr/>
        </p:nvSpPr>
        <p:spPr>
          <a:xfrm>
            <a:off x="508002" y="3087211"/>
            <a:ext cx="11988799" cy="40318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3200" dirty="0">
                <a:solidFill>
                  <a:srgbClr val="000000"/>
                </a:solidFill>
                <a:effectLst/>
                <a:latin typeface="Garamond" panose="02020404030301010803" pitchFamily="18" charset="0"/>
              </a:rPr>
              <a:t>A demand for speedy trial filed pursuant to this Code section shall be filed as a separate, distinct, and individual document and shall not be a part of any other pleading or document. Such demand shall clearly be titled “Demand for Speedy Trial”; reference this Code section within the pleading; and identify the indictment number or accusation number for which such demand is being made.</a:t>
            </a:r>
          </a:p>
          <a:p>
            <a:pPr algn="just"/>
            <a:br>
              <a:rPr lang="en-US" sz="3200" dirty="0">
                <a:solidFill>
                  <a:srgbClr val="000000"/>
                </a:solidFill>
                <a:effectLst/>
                <a:latin typeface="Garamond" panose="02020404030301010803" pitchFamily="18" charset="0"/>
              </a:rPr>
            </a:br>
            <a:r>
              <a:rPr lang="en-US" sz="3200" dirty="0">
                <a:solidFill>
                  <a:srgbClr val="000000"/>
                </a:solidFill>
                <a:effectLst/>
                <a:latin typeface="Garamond" panose="02020404030301010803" pitchFamily="18" charset="0"/>
              </a:rPr>
              <a:t>Ga. Code Ann. § 17-7-170. </a:t>
            </a:r>
          </a:p>
        </p:txBody>
      </p:sp>
      <p:sp>
        <p:nvSpPr>
          <p:cNvPr id="4" name="TextBox 3">
            <a:extLst>
              <a:ext uri="{FF2B5EF4-FFF2-40B4-BE49-F238E27FC236}">
                <a16:creationId xmlns:a16="http://schemas.microsoft.com/office/drawing/2014/main" id="{B55D3DE2-D956-1BD7-4205-86158AA5CB29}"/>
              </a:ext>
            </a:extLst>
          </p:cNvPr>
          <p:cNvSpPr txBox="1"/>
          <p:nvPr/>
        </p:nvSpPr>
        <p:spPr>
          <a:xfrm>
            <a:off x="508001" y="2473996"/>
            <a:ext cx="11988799"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000000"/>
                </a:solidFill>
                <a:effectLst/>
                <a:latin typeface="Source Sans Pro" panose="020B0503030403020204" pitchFamily="34" charset="0"/>
              </a:rPr>
              <a:t>Form of Statutory Speedy Trial Demand</a:t>
            </a:r>
          </a:p>
        </p:txBody>
      </p:sp>
      <p:pic>
        <p:nvPicPr>
          <p:cNvPr id="6" name="Picture 5">
            <a:extLst>
              <a:ext uri="{FF2B5EF4-FFF2-40B4-BE49-F238E27FC236}">
                <a16:creationId xmlns:a16="http://schemas.microsoft.com/office/drawing/2014/main" id="{968E56AD-62C2-DB64-93F2-39B0072BE58B}"/>
              </a:ext>
            </a:extLst>
          </p:cNvPr>
          <p:cNvPicPr>
            <a:picLocks noChangeAspect="1"/>
          </p:cNvPicPr>
          <p:nvPr/>
        </p:nvPicPr>
        <p:blipFill>
          <a:blip r:embed="rId2"/>
          <a:stretch>
            <a:fillRect/>
          </a:stretch>
        </p:blipFill>
        <p:spPr>
          <a:xfrm>
            <a:off x="508002" y="6422420"/>
            <a:ext cx="11641175" cy="2029108"/>
          </a:xfrm>
          <a:prstGeom prst="rect">
            <a:avLst/>
          </a:prstGeom>
        </p:spPr>
      </p:pic>
      <p:sp>
        <p:nvSpPr>
          <p:cNvPr id="8" name="TextBox 7">
            <a:extLst>
              <a:ext uri="{FF2B5EF4-FFF2-40B4-BE49-F238E27FC236}">
                <a16:creationId xmlns:a16="http://schemas.microsoft.com/office/drawing/2014/main" id="{69CA8120-8C4E-2C8C-007A-4AF62FFCB663}"/>
              </a:ext>
            </a:extLst>
          </p:cNvPr>
          <p:cNvSpPr txBox="1"/>
          <p:nvPr/>
        </p:nvSpPr>
        <p:spPr>
          <a:xfrm>
            <a:off x="508001" y="8353335"/>
            <a:ext cx="11988800"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endParaRPr lang="en-US" u="sng" dirty="0">
              <a:solidFill>
                <a:srgbClr val="3D3D3D"/>
              </a:solidFill>
              <a:effectLst/>
              <a:latin typeface="Garamond" panose="02020404030301010803" pitchFamily="18" charset="0"/>
            </a:endParaRPr>
          </a:p>
          <a:p>
            <a:pPr algn="l"/>
            <a:r>
              <a:rPr lang="en-US" i="1" dirty="0">
                <a:solidFill>
                  <a:srgbClr val="3D3D3D"/>
                </a:solidFill>
                <a:effectLst/>
                <a:latin typeface="Garamond" panose="02020404030301010803" pitchFamily="18" charset="0"/>
              </a:rPr>
              <a:t>Rogers v. State</a:t>
            </a:r>
            <a:r>
              <a:rPr lang="en-US" dirty="0">
                <a:solidFill>
                  <a:srgbClr val="000000"/>
                </a:solidFill>
                <a:effectLst/>
                <a:latin typeface="Garamond" panose="02020404030301010803" pitchFamily="18" charset="0"/>
              </a:rPr>
              <a:t>, 340 Ga. App. 24, 25, 795 S.E.2d 328, 330 (2016).</a:t>
            </a:r>
          </a:p>
        </p:txBody>
      </p:sp>
    </p:spTree>
    <p:extLst>
      <p:ext uri="{BB962C8B-B14F-4D97-AF65-F5344CB8AC3E}">
        <p14:creationId xmlns:p14="http://schemas.microsoft.com/office/powerpoint/2010/main" val="261586149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normAutofit/>
          </a:bodyPr>
          <a:lstStyle>
            <a:lvl1pPr algn="l" defTabSz="490727">
              <a:spcBef>
                <a:spcPts val="1300"/>
              </a:spcBef>
              <a:defRPr sz="5880"/>
            </a:lvl1pPr>
          </a:lstStyle>
          <a:p>
            <a:pPr algn="ctr"/>
            <a:r>
              <a:rPr sz="4800" dirty="0"/>
              <a:t>Basics of the </a:t>
            </a:r>
            <a:r>
              <a:rPr lang="en-US" sz="4800" dirty="0"/>
              <a:t>C</a:t>
            </a:r>
            <a:r>
              <a:rPr sz="4800" dirty="0"/>
              <a:t>onstitutional </a:t>
            </a:r>
            <a:r>
              <a:rPr lang="en-US" sz="4800" dirty="0"/>
              <a:t>S</a:t>
            </a:r>
            <a:r>
              <a:rPr sz="4800" dirty="0"/>
              <a:t>peedy </a:t>
            </a:r>
            <a:r>
              <a:rPr lang="en-US" sz="4800" dirty="0"/>
              <a:t>A</a:t>
            </a:r>
            <a:r>
              <a:rPr sz="4800" dirty="0"/>
              <a:t>nalysis</a:t>
            </a:r>
          </a:p>
        </p:txBody>
      </p:sp>
      <p:sp>
        <p:nvSpPr>
          <p:cNvPr id="193" name="Shape 193"/>
          <p:cNvSpPr>
            <a:spLocks noGrp="1"/>
          </p:cNvSpPr>
          <p:nvPr>
            <p:ph type="body" idx="1"/>
          </p:nvPr>
        </p:nvSpPr>
        <p:spPr>
          <a:xfrm>
            <a:off x="508000" y="2628900"/>
            <a:ext cx="11988800" cy="4318000"/>
          </a:xfrm>
          <a:prstGeom prst="rect">
            <a:avLst/>
          </a:prstGeom>
        </p:spPr>
        <p:txBody>
          <a:bodyPr/>
          <a:lstStyle/>
          <a:p>
            <a:pPr marL="0" indent="0" defTabSz="457200">
              <a:spcBef>
                <a:spcPts val="0"/>
              </a:spcBef>
              <a:buSzTx/>
              <a:buNone/>
              <a:defRPr sz="2600">
                <a:solidFill>
                  <a:srgbClr val="000000"/>
                </a:solidFill>
                <a:latin typeface="+mn-lt"/>
                <a:ea typeface="+mn-ea"/>
                <a:cs typeface="+mn-cs"/>
                <a:sym typeface="Bodoni SvtyTwo ITC TT-Book"/>
              </a:defRPr>
            </a:pPr>
            <a:r>
              <a:rPr dirty="0"/>
              <a:t>The analysis has </a:t>
            </a:r>
            <a:r>
              <a:rPr dirty="0">
                <a:latin typeface="Bodoni SvtyTwo ITC TT-Bold"/>
                <a:ea typeface="Bodoni SvtyTwo ITC TT-Bold"/>
                <a:cs typeface="Bodoni SvtyTwo ITC TT-Bold"/>
                <a:sym typeface="Bodoni SvtyTwo ITC TT-Bold"/>
              </a:rPr>
              <a:t>two stages</a:t>
            </a:r>
            <a:r>
              <a:rPr dirty="0"/>
              <a:t>. </a:t>
            </a:r>
            <a:r>
              <a:rPr dirty="0">
                <a:latin typeface="Bodoni SvtyTwo ITC TT-Bold"/>
                <a:ea typeface="Bodoni SvtyTwo ITC TT-Bold"/>
                <a:cs typeface="Bodoni SvtyTwo ITC TT-Bold"/>
                <a:sym typeface="Bodoni SvtyTwo ITC TT-Bold"/>
              </a:rPr>
              <a:t>First</a:t>
            </a:r>
            <a:r>
              <a:rPr dirty="0"/>
              <a:t>, the court must determine whether the interval from the accused's arrest, indictment, or other formal accusation to the trial is sufficiently long to be considered </a:t>
            </a:r>
            <a:r>
              <a:rPr dirty="0">
                <a:latin typeface="Bodoni SvtyTwo ITC TT-Bold"/>
                <a:ea typeface="Bodoni SvtyTwo ITC TT-Bold"/>
                <a:cs typeface="Bodoni SvtyTwo ITC TT-Bold"/>
                <a:sym typeface="Bodoni SvtyTwo ITC TT-Bold"/>
              </a:rPr>
              <a:t>“presumptively prejudicial.”</a:t>
            </a:r>
            <a:r>
              <a:rPr baseline="31999" dirty="0"/>
              <a:t> </a:t>
            </a:r>
            <a:r>
              <a:rPr dirty="0"/>
              <a:t>If not, the speedy trial claim fails at the threshold. If, however, the delay has passed the point of presumptive prejudice, </a:t>
            </a:r>
            <a:r>
              <a:rPr dirty="0">
                <a:latin typeface="Bodoni SvtyTwo ITC TT-Bold"/>
                <a:ea typeface="Bodoni SvtyTwo ITC TT-Bold"/>
                <a:cs typeface="Bodoni SvtyTwo ITC TT-Bold"/>
                <a:sym typeface="Bodoni SvtyTwo ITC TT-Bold"/>
              </a:rPr>
              <a:t>the court </a:t>
            </a:r>
            <a:r>
              <a:rPr dirty="0"/>
              <a:t>must</a:t>
            </a:r>
            <a:r>
              <a:rPr dirty="0">
                <a:latin typeface="Bodoni SvtyTwo ITC TT-Bold"/>
                <a:ea typeface="Bodoni SvtyTwo ITC TT-Bold"/>
                <a:cs typeface="Bodoni SvtyTwo ITC TT-Bold"/>
                <a:sym typeface="Bodoni SvtyTwo ITC TT-Bold"/>
              </a:rPr>
              <a:t> proceed to the second step of the </a:t>
            </a:r>
            <a:r>
              <a:rPr dirty="0">
                <a:hlinkClick r:id="rId2"/>
              </a:rPr>
              <a:t>Barker</a:t>
            </a:r>
            <a:r>
              <a:rPr dirty="0"/>
              <a:t>-</a:t>
            </a:r>
            <a:r>
              <a:rPr dirty="0">
                <a:hlinkClick r:id="rId3"/>
              </a:rPr>
              <a:t>Doggett</a:t>
            </a:r>
            <a:r>
              <a:rPr dirty="0">
                <a:latin typeface="Bodoni SvtyTwo ITC TT-Bold"/>
                <a:ea typeface="Bodoni SvtyTwo ITC TT-Bold"/>
                <a:cs typeface="Bodoni SvtyTwo ITC TT-Bold"/>
                <a:sym typeface="Bodoni SvtyTwo ITC TT-Bold"/>
              </a:rPr>
              <a:t> analysis</a:t>
            </a:r>
            <a:r>
              <a:rPr dirty="0"/>
              <a:t>, which requires the application of a delicate, context-sensitive, </a:t>
            </a:r>
            <a:r>
              <a:rPr dirty="0">
                <a:latin typeface="Bodoni SvtyTwo ITC TT-Bold"/>
                <a:ea typeface="Bodoni SvtyTwo ITC TT-Bold"/>
                <a:cs typeface="Bodoni SvtyTwo ITC TT-Bold"/>
                <a:sym typeface="Bodoni SvtyTwo ITC TT-Bold"/>
              </a:rPr>
              <a:t>four-factor balancing test</a:t>
            </a:r>
            <a:r>
              <a:rPr dirty="0"/>
              <a:t> to determine whether the accused has been deprived of the right to a speedy trial.</a:t>
            </a:r>
          </a:p>
          <a:p>
            <a:pPr marL="0" indent="0" defTabSz="457200">
              <a:spcBef>
                <a:spcPts val="0"/>
              </a:spcBef>
              <a:buSzTx/>
              <a:buNone/>
              <a:defRPr sz="2600">
                <a:solidFill>
                  <a:srgbClr val="000000"/>
                </a:solidFill>
                <a:latin typeface="+mn-lt"/>
                <a:ea typeface="+mn-ea"/>
                <a:cs typeface="+mn-cs"/>
                <a:sym typeface="Bodoni SvtyTwo ITC TT-Book"/>
              </a:defRPr>
            </a:pPr>
            <a:br>
              <a:rPr dirty="0"/>
            </a:br>
            <a:r>
              <a:rPr i="1" dirty="0"/>
              <a:t> </a:t>
            </a:r>
            <a:r>
              <a:rPr i="1" dirty="0">
                <a:latin typeface="Bodoni SvtyTwo ITC TT-BookIta"/>
                <a:ea typeface="Bodoni SvtyTwo ITC TT-BookIta"/>
                <a:cs typeface="Bodoni SvtyTwo ITC TT-BookIta"/>
                <a:sym typeface="Bodoni SvtyTwo ITC TT-BookIta"/>
              </a:rPr>
              <a:t>Ruffin v. State</a:t>
            </a:r>
            <a:r>
              <a:rPr dirty="0"/>
              <a:t>, 284 Ga. 52, 55, 663 S.E.2d 189, 195 (2008) (citations omitted). </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normAutofit fontScale="90000"/>
          </a:bodyPr>
          <a:lstStyle>
            <a:lvl1pPr algn="l"/>
          </a:lstStyle>
          <a:p>
            <a:r>
              <a:rPr lang="en-US" dirty="0"/>
              <a:t>Constitutional Speedy Motions: </a:t>
            </a:r>
            <a:r>
              <a:rPr dirty="0"/>
              <a:t>Where do </a:t>
            </a:r>
            <a:r>
              <a:rPr lang="en-US" dirty="0"/>
              <a:t>they fail</a:t>
            </a:r>
            <a:r>
              <a:rPr dirty="0"/>
              <a:t>? </a:t>
            </a:r>
          </a:p>
        </p:txBody>
      </p:sp>
      <p:sp>
        <p:nvSpPr>
          <p:cNvPr id="196" name="Shape 196"/>
          <p:cNvSpPr>
            <a:spLocks noGrp="1"/>
          </p:cNvSpPr>
          <p:nvPr>
            <p:ph type="body" idx="1"/>
          </p:nvPr>
        </p:nvSpPr>
        <p:spPr>
          <a:xfrm>
            <a:off x="508000" y="3512820"/>
            <a:ext cx="11988800" cy="4029477"/>
          </a:xfrm>
          <a:prstGeom prst="rect">
            <a:avLst/>
          </a:prstGeom>
        </p:spPr>
        <p:txBody>
          <a:bodyPr>
            <a:noAutofit/>
          </a:bodyPr>
          <a:lstStyle/>
          <a:p>
            <a:pPr marL="0" indent="0" defTabSz="457200">
              <a:spcBef>
                <a:spcPts val="0"/>
              </a:spcBef>
              <a:buSzTx/>
              <a:buNone/>
              <a:defRPr sz="2600">
                <a:solidFill>
                  <a:srgbClr val="000000"/>
                </a:solidFill>
                <a:latin typeface="Helvetica"/>
                <a:ea typeface="Helvetica"/>
                <a:cs typeface="Helvetica"/>
                <a:sym typeface="Helvetica"/>
              </a:defRPr>
            </a:pPr>
            <a:r>
              <a:rPr sz="3200" dirty="0"/>
              <a:t> </a:t>
            </a:r>
            <a:r>
              <a:rPr sz="3200" dirty="0">
                <a:ea typeface="+mn-ea"/>
                <a:cs typeface="+mn-cs"/>
                <a:sym typeface="Bodoni SvtyTwo ITC TT-Book"/>
              </a:rPr>
              <a:t>[W]</a:t>
            </a:r>
            <a:r>
              <a:rPr sz="3200" dirty="0" err="1">
                <a:ea typeface="+mn-ea"/>
                <a:cs typeface="+mn-cs"/>
                <a:sym typeface="Bodoni SvtyTwo ITC TT-Book"/>
              </a:rPr>
              <a:t>ith</a:t>
            </a:r>
            <a:r>
              <a:rPr sz="3200" dirty="0">
                <a:ea typeface="+mn-ea"/>
                <a:cs typeface="+mn-cs"/>
                <a:sym typeface="Bodoni SvtyTwo ITC TT-Book"/>
              </a:rPr>
              <a:t> respect to the </a:t>
            </a:r>
            <a:r>
              <a:rPr sz="3200" dirty="0">
                <a:ea typeface="Bodoni SvtyTwo ITC TT-BookIta"/>
                <a:cs typeface="Bodoni SvtyTwo ITC TT-BookIta"/>
                <a:sym typeface="Bodoni SvtyTwo ITC TT-BookIta"/>
                <a:hlinkClick r:id="rId2"/>
              </a:rPr>
              <a:t>Barker v. Wingo</a:t>
            </a:r>
            <a:r>
              <a:rPr sz="3200" dirty="0">
                <a:ea typeface="+mn-ea"/>
                <a:cs typeface="+mn-cs"/>
                <a:sym typeface="Bodoni SvtyTwo ITC TT-Book"/>
              </a:rPr>
              <a:t> analysis, it should be recognized that </a:t>
            </a:r>
            <a:r>
              <a:rPr sz="3200" u="sng" dirty="0">
                <a:ea typeface="Bodoni SvtyTwo ITC TT-Bold"/>
                <a:cs typeface="Bodoni SvtyTwo ITC TT-Bold"/>
                <a:sym typeface="Bodoni SvtyTwo ITC TT-Bold"/>
              </a:rPr>
              <a:t>delayed assertion of the right to a speedy trial</a:t>
            </a:r>
            <a:r>
              <a:rPr sz="3200" dirty="0">
                <a:ea typeface="Bodoni SvtyTwo ITC TT-Bold"/>
                <a:cs typeface="Bodoni SvtyTwo ITC TT-Bold"/>
                <a:sym typeface="Bodoni SvtyTwo ITC TT-Bold"/>
              </a:rPr>
              <a:t> </a:t>
            </a:r>
            <a:r>
              <a:rPr sz="3200" dirty="0">
                <a:ea typeface="+mn-ea"/>
                <a:cs typeface="+mn-cs"/>
                <a:sym typeface="Bodoni SvtyTwo ITC TT-Book"/>
              </a:rPr>
              <a:t>and </a:t>
            </a:r>
            <a:r>
              <a:rPr sz="3200" u="sng" dirty="0">
                <a:ea typeface="Bodoni SvtyTwo ITC TT-Bold"/>
                <a:cs typeface="Bodoni SvtyTwo ITC TT-Bold"/>
                <a:sym typeface="Bodoni SvtyTwo ITC TT-Bold"/>
              </a:rPr>
              <a:t>lack of prejudice</a:t>
            </a:r>
            <a:r>
              <a:rPr sz="3200" dirty="0">
                <a:ea typeface="+mn-ea"/>
                <a:cs typeface="+mn-cs"/>
                <a:sym typeface="Bodoni SvtyTwo ITC TT-Book"/>
              </a:rPr>
              <a:t> </a:t>
            </a:r>
            <a:r>
              <a:rPr sz="3200" dirty="0">
                <a:ea typeface="Bodoni SvtyTwo ITC TT-Bold"/>
                <a:cs typeface="Bodoni SvtyTwo ITC TT-Bold"/>
                <a:sym typeface="Bodoni SvtyTwo ITC TT-Bold"/>
              </a:rPr>
              <a:t>are the two factors that most often weigh heavily against defendants</a:t>
            </a:r>
            <a:r>
              <a:rPr sz="3200" dirty="0">
                <a:ea typeface="+mn-ea"/>
                <a:cs typeface="+mn-cs"/>
                <a:sym typeface="Bodoni SvtyTwo ITC TT-Book"/>
              </a:rPr>
              <a:t> and which then support the overall conclusion that speedy trial rights have not been violated.</a:t>
            </a:r>
          </a:p>
          <a:p>
            <a:pPr marL="0" indent="0" defTabSz="457200">
              <a:spcBef>
                <a:spcPts val="0"/>
              </a:spcBef>
              <a:buSzTx/>
              <a:buNone/>
              <a:defRPr sz="2600">
                <a:solidFill>
                  <a:srgbClr val="000000"/>
                </a:solidFill>
                <a:latin typeface="Helvetica"/>
                <a:ea typeface="Helvetica"/>
                <a:cs typeface="Helvetica"/>
                <a:sym typeface="Helvetica"/>
              </a:defRPr>
            </a:pPr>
            <a:br>
              <a:rPr sz="3200" dirty="0">
                <a:ea typeface="+mn-ea"/>
                <a:cs typeface="+mn-cs"/>
                <a:sym typeface="Bodoni SvtyTwo ITC TT-Book"/>
              </a:rPr>
            </a:br>
            <a:r>
              <a:rPr sz="3200" dirty="0">
                <a:ea typeface="+mn-ea"/>
                <a:cs typeface="+mn-cs"/>
                <a:sym typeface="Bodoni SvtyTwo ITC TT-Book"/>
              </a:rPr>
              <a:t> </a:t>
            </a:r>
            <a:r>
              <a:rPr sz="3200" dirty="0">
                <a:ea typeface="Bodoni SvtyTwo ITC TT-BookIta"/>
                <a:cs typeface="Bodoni SvtyTwo ITC TT-BookIta"/>
                <a:sym typeface="Bodoni SvtyTwo ITC TT-BookIta"/>
              </a:rPr>
              <a:t>Phan v. State</a:t>
            </a:r>
            <a:r>
              <a:rPr sz="3200" dirty="0">
                <a:ea typeface="+mn-ea"/>
                <a:cs typeface="+mn-cs"/>
                <a:sym typeface="Bodoni SvtyTwo ITC TT-Book"/>
              </a:rPr>
              <a:t>, 287 Ga. 697, 700, 699 S.E.2d 9, 12 (2010) </a:t>
            </a:r>
            <a:r>
              <a:rPr sz="3200" u="sng" dirty="0">
                <a:ea typeface="+mn-ea"/>
                <a:cs typeface="+mn-cs"/>
                <a:sym typeface="Bodoni SvtyTwo ITC TT-Book"/>
              </a:rPr>
              <a:t>adopted,</a:t>
            </a:r>
            <a:r>
              <a:rPr sz="3200" dirty="0">
                <a:ea typeface="+mn-ea"/>
                <a:cs typeface="+mn-cs"/>
                <a:sym typeface="Bodoni SvtyTwo ITC TT-Book"/>
              </a:rPr>
              <a:t> (Ga. Super. June 17, 2011)</a:t>
            </a:r>
          </a:p>
          <a:p>
            <a:pPr marL="0" indent="0" defTabSz="457200">
              <a:spcBef>
                <a:spcPts val="0"/>
              </a:spcBef>
              <a:buSzTx/>
              <a:buNone/>
              <a:defRPr sz="2600">
                <a:solidFill>
                  <a:srgbClr val="000000"/>
                </a:solidFill>
                <a:latin typeface="Helvetica"/>
                <a:ea typeface="Helvetica"/>
                <a:cs typeface="Helvetica"/>
                <a:sym typeface="Helvetica"/>
              </a:defRPr>
            </a:pPr>
            <a:r>
              <a:rPr sz="3200" dirty="0">
                <a:ea typeface="+mn-ea"/>
                <a:cs typeface="+mn-cs"/>
                <a:sym typeface="Bodoni SvtyTwo ITC TT-Book"/>
              </a:rPr>
              <a:t> </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normAutofit fontScale="90000"/>
          </a:bodyPr>
          <a:lstStyle>
            <a:lvl1pPr algn="l" defTabSz="531622">
              <a:spcBef>
                <a:spcPts val="1400"/>
              </a:spcBef>
              <a:defRPr sz="6370"/>
            </a:lvl1pPr>
          </a:lstStyle>
          <a:p>
            <a:r>
              <a:rPr lang="en-US" dirty="0"/>
              <a:t>Constitutional Speedy Motions: </a:t>
            </a:r>
            <a:r>
              <a:rPr dirty="0"/>
              <a:t>Asserti</a:t>
            </a:r>
            <a:r>
              <a:rPr lang="en-US" dirty="0"/>
              <a:t>ng the Right</a:t>
            </a:r>
            <a:endParaRPr dirty="0"/>
          </a:p>
        </p:txBody>
      </p:sp>
      <p:sp>
        <p:nvSpPr>
          <p:cNvPr id="199" name="Shape 199"/>
          <p:cNvSpPr>
            <a:spLocks noGrp="1"/>
          </p:cNvSpPr>
          <p:nvPr>
            <p:ph type="body" idx="1"/>
          </p:nvPr>
        </p:nvSpPr>
        <p:spPr>
          <a:xfrm>
            <a:off x="508000" y="3192780"/>
            <a:ext cx="11988800" cy="6096000"/>
          </a:xfrm>
          <a:prstGeom prst="rect">
            <a:avLst/>
          </a:prstGeom>
        </p:spPr>
        <p:txBody>
          <a:bodyPr>
            <a:noAutofit/>
          </a:bodyPr>
          <a:lstStyle/>
          <a:p>
            <a:pPr marL="0" indent="0" defTabSz="479044">
              <a:spcBef>
                <a:spcPts val="1900"/>
              </a:spcBef>
              <a:buSzTx/>
              <a:buNone/>
              <a:defRPr sz="2952"/>
            </a:pPr>
            <a:r>
              <a:rPr sz="2800" dirty="0">
                <a:solidFill>
                  <a:srgbClr val="000000"/>
                </a:solidFill>
                <a:ea typeface="+mn-ea"/>
                <a:cs typeface="+mn-cs"/>
                <a:sym typeface="Bodoni SvtyTwo ITC TT-Book"/>
              </a:rPr>
              <a:t>It would also allow a court to weigh the frequency and force of the objections as opposed to attaching significant weight to a purely pro forma objection.</a:t>
            </a:r>
          </a:p>
          <a:p>
            <a:pPr marL="0" indent="0" defTabSz="374904">
              <a:spcBef>
                <a:spcPts val="0"/>
              </a:spcBef>
              <a:buSzTx/>
              <a:buNone/>
              <a:defRPr sz="2050">
                <a:solidFill>
                  <a:srgbClr val="000000"/>
                </a:solidFill>
                <a:latin typeface="+mn-lt"/>
                <a:ea typeface="+mn-ea"/>
                <a:cs typeface="+mn-cs"/>
                <a:sym typeface="Bodoni SvtyTwo ITC TT-Book"/>
              </a:defRPr>
            </a:pPr>
            <a:br>
              <a:rPr sz="2800" dirty="0"/>
            </a:br>
            <a:r>
              <a:rPr sz="2800" dirty="0"/>
              <a:t> </a:t>
            </a:r>
            <a:r>
              <a:rPr sz="2800" dirty="0">
                <a:ea typeface="Bodoni SvtyTwo ITC TT-BookIta"/>
                <a:cs typeface="Bodoni SvtyTwo ITC TT-BookIta"/>
                <a:sym typeface="Bodoni SvtyTwo ITC TT-BookIta"/>
              </a:rPr>
              <a:t>Barker v. Wingo</a:t>
            </a:r>
            <a:r>
              <a:rPr sz="2800" dirty="0"/>
              <a:t>, 407 U.S. 514, 528-29, 92 S. Ct. 2182, 2191, 33 L. Ed. 2d 101 (1972) (citations omitted). </a:t>
            </a:r>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r>
              <a:rPr sz="2800" dirty="0"/>
              <a:t>* </a:t>
            </a:r>
            <a:r>
              <a:rPr sz="2800" u="sng" dirty="0">
                <a:solidFill>
                  <a:srgbClr val="E63B7A"/>
                </a:solidFill>
                <a:ea typeface="Bodoni SvtyTwo ITC TT-Bold"/>
                <a:cs typeface="Bodoni SvtyTwo ITC TT-Bold"/>
                <a:sym typeface="Bodoni SvtyTwo ITC TT-Bold"/>
              </a:rPr>
              <a:t>YELL</a:t>
            </a:r>
            <a:r>
              <a:rPr sz="2800" u="sng" dirty="0">
                <a:ea typeface="Bodoni SvtyTwo ITC TT-Bold"/>
                <a:cs typeface="Bodoni SvtyTwo ITC TT-Bold"/>
                <a:sym typeface="Bodoni SvtyTwo ITC TT-Bold"/>
              </a:rPr>
              <a:t> AT ME IF I DON’T DISCUSS IMPORTANT STRATEGIC CONSIDERATIONS FOR CASES BEING BOUND OVER TO A STATE/SUPERIOR COURT</a:t>
            </a:r>
            <a:r>
              <a:rPr sz="2800" dirty="0"/>
              <a:t>.</a:t>
            </a:r>
          </a:p>
          <a:p>
            <a:pPr marL="0" indent="0" defTabSz="374904">
              <a:spcBef>
                <a:spcPts val="0"/>
              </a:spcBef>
              <a:buSzTx/>
              <a:buNone/>
              <a:defRPr sz="2050">
                <a:solidFill>
                  <a:srgbClr val="000000"/>
                </a:solidFill>
                <a:latin typeface="+mn-lt"/>
                <a:ea typeface="+mn-ea"/>
                <a:cs typeface="+mn-cs"/>
                <a:sym typeface="Bodoni SvtyTwo ITC TT-Book"/>
              </a:defRPr>
            </a:pPr>
            <a:endParaRPr sz="2800" dirty="0"/>
          </a:p>
          <a:p>
            <a:pPr marL="0" indent="0" defTabSz="374904">
              <a:spcBef>
                <a:spcPts val="0"/>
              </a:spcBef>
              <a:buSzTx/>
              <a:buNone/>
              <a:defRPr sz="2050">
                <a:solidFill>
                  <a:srgbClr val="000000"/>
                </a:solidFill>
                <a:latin typeface="+mn-lt"/>
                <a:ea typeface="+mn-ea"/>
                <a:cs typeface="+mn-cs"/>
                <a:sym typeface="Bodoni SvtyTwo ITC TT-Book"/>
              </a:defRPr>
            </a:pPr>
            <a:endParaRPr sz="2800" dirty="0"/>
          </a:p>
        </p:txBody>
      </p:sp>
      <p:pic>
        <p:nvPicPr>
          <p:cNvPr id="200" name="Screen Shot 2015-10-16 at 12.40.56 PM.png"/>
          <p:cNvPicPr>
            <a:picLocks noChangeAspect="1"/>
          </p:cNvPicPr>
          <p:nvPr/>
        </p:nvPicPr>
        <p:blipFill>
          <a:blip r:embed="rId2"/>
          <a:stretch>
            <a:fillRect/>
          </a:stretch>
        </p:blipFill>
        <p:spPr>
          <a:xfrm>
            <a:off x="1117600" y="5097779"/>
            <a:ext cx="10774182" cy="2286001"/>
          </a:xfrm>
          <a:prstGeom prst="rect">
            <a:avLst/>
          </a:prstGeom>
          <a:ln w="12700">
            <a:miter lim="400000"/>
          </a:ln>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prstGeom prst="rect">
            <a:avLst/>
          </a:prstGeom>
        </p:spPr>
        <p:txBody>
          <a:bodyPr>
            <a:normAutofit fontScale="90000"/>
          </a:bodyPr>
          <a:lstStyle>
            <a:lvl1pPr algn="l" defTabSz="356362">
              <a:spcBef>
                <a:spcPts val="900"/>
              </a:spcBef>
              <a:defRPr sz="4270"/>
            </a:lvl1pPr>
          </a:lstStyle>
          <a:p>
            <a:r>
              <a:t>Establishing prejudice in the constitutional speedy context</a:t>
            </a:r>
          </a:p>
        </p:txBody>
      </p:sp>
      <p:sp>
        <p:nvSpPr>
          <p:cNvPr id="203" name="Shape 203"/>
          <p:cNvSpPr>
            <a:spLocks noGrp="1"/>
          </p:cNvSpPr>
          <p:nvPr>
            <p:ph type="body" idx="1"/>
          </p:nvPr>
        </p:nvSpPr>
        <p:spPr>
          <a:xfrm>
            <a:off x="508000" y="2146300"/>
            <a:ext cx="11988800" cy="6096000"/>
          </a:xfrm>
          <a:prstGeom prst="rect">
            <a:avLst/>
          </a:prstGeom>
        </p:spPr>
        <p:txBody>
          <a:bodyPr/>
          <a:lstStyle/>
          <a:p>
            <a:pPr marL="0" indent="0" defTabSz="448055">
              <a:spcBef>
                <a:spcPts val="0"/>
              </a:spcBef>
              <a:buSzTx/>
              <a:buNone/>
              <a:defRPr sz="2744">
                <a:solidFill>
                  <a:srgbClr val="000000"/>
                </a:solidFill>
                <a:latin typeface="+mn-lt"/>
                <a:ea typeface="+mn-ea"/>
                <a:cs typeface="+mn-cs"/>
                <a:sym typeface="Bodoni SvtyTwo ITC TT-Book"/>
              </a:defRPr>
            </a:pPr>
            <a:r>
              <a:rPr dirty="0"/>
              <a:t>Prejudice, of course, should be assessed in the light of the interests of defendants which the speedy trial right was designed to protect. This Court has identified three such interests: (i) to prevent oppressive pretrial incarceration; (ii) to minimize anxiety and concern of the accused; and (iii) to limit the possibility that the defense will be impaired. </a:t>
            </a:r>
            <a:r>
              <a:rPr dirty="0">
                <a:latin typeface="Bodoni SvtyTwo ITC TT-Bold"/>
                <a:ea typeface="Bodoni SvtyTwo ITC TT-Bold"/>
                <a:cs typeface="Bodoni SvtyTwo ITC TT-Bold"/>
                <a:sym typeface="Bodoni SvtyTwo ITC TT-Bold"/>
              </a:rPr>
              <a:t>Of these, the most serious is the last, because the inability of a defendant adequately to prepare his case skews the fairness of the entire system. If witnesses die or disappear during a delay, the prejudice is obvious. There is also prejudice if defense witnesses are unable to recall accurately events of the distant past. Loss of memory, however, is not always reflected in the record because what has been forgotten can rarely be shown.</a:t>
            </a:r>
          </a:p>
          <a:p>
            <a:pPr marL="0" indent="0" defTabSz="448055">
              <a:spcBef>
                <a:spcPts val="0"/>
              </a:spcBef>
              <a:buSzTx/>
              <a:buNone/>
              <a:defRPr sz="2744">
                <a:solidFill>
                  <a:srgbClr val="000000"/>
                </a:solidFill>
                <a:latin typeface="+mn-lt"/>
                <a:ea typeface="+mn-ea"/>
                <a:cs typeface="+mn-cs"/>
                <a:sym typeface="Bodoni SvtyTwo ITC TT-Book"/>
              </a:defRPr>
            </a:pPr>
            <a:br>
              <a:rPr dirty="0"/>
            </a:br>
            <a:r>
              <a:rPr dirty="0"/>
              <a:t> </a:t>
            </a:r>
            <a:r>
              <a:rPr dirty="0">
                <a:latin typeface="Bodoni SvtyTwo ITC TT-BookIta"/>
                <a:ea typeface="Bodoni SvtyTwo ITC TT-BookIta"/>
                <a:cs typeface="Bodoni SvtyTwo ITC TT-BookIta"/>
                <a:sym typeface="Bodoni SvtyTwo ITC TT-BookIta"/>
              </a:rPr>
              <a:t>Barker v. Wingo</a:t>
            </a:r>
            <a:r>
              <a:rPr dirty="0"/>
              <a:t>, 407 U.S. 514, 532, 92 S. Ct. 2182, 2193, 33 L. Ed. 2d 101 (1972) (citation omitted). </a:t>
            </a:r>
          </a:p>
          <a:p>
            <a:pPr marL="0" indent="0" defTabSz="448055">
              <a:spcBef>
                <a:spcPts val="0"/>
              </a:spcBef>
              <a:buSzTx/>
              <a:buNone/>
              <a:defRPr sz="2744">
                <a:solidFill>
                  <a:srgbClr val="000000"/>
                </a:solidFill>
                <a:latin typeface="+mn-lt"/>
                <a:ea typeface="+mn-ea"/>
                <a:cs typeface="+mn-cs"/>
                <a:sym typeface="Bodoni SvtyTwo ITC TT-Book"/>
              </a:defRPr>
            </a:pPr>
            <a:r>
              <a:rPr dirty="0"/>
              <a:t> </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url?sa=i&amp;rct=j&amp;q=&amp;esrc=s&amp;source=images&amp;cd=&amp;ved=0CAcQjRxqFQoTCMqsi42Ux8gCFYX9Hgodt1UJLw&amp;url=http%3A%2F%2Fthebookshepherd.com%2Fthe-shell-game-of-self-publishing.tiff"/>
          <p:cNvPicPr>
            <a:picLocks noChangeAspect="1"/>
          </p:cNvPicPr>
          <p:nvPr/>
        </p:nvPicPr>
        <p:blipFill>
          <a:blip r:embed="rId2"/>
          <a:stretch>
            <a:fillRect/>
          </a:stretch>
        </p:blipFill>
        <p:spPr>
          <a:xfrm>
            <a:off x="3073400" y="3187700"/>
            <a:ext cx="5791200" cy="2870200"/>
          </a:xfrm>
          <a:prstGeom prst="rect">
            <a:avLst/>
          </a:prstGeom>
          <a:ln w="12700">
            <a:miter lim="400000"/>
          </a:ln>
        </p:spPr>
      </p:pic>
      <p:sp>
        <p:nvSpPr>
          <p:cNvPr id="206" name="Shape 206"/>
          <p:cNvSpPr>
            <a:spLocks noGrp="1"/>
          </p:cNvSpPr>
          <p:nvPr>
            <p:ph type="title"/>
          </p:nvPr>
        </p:nvSpPr>
        <p:spPr>
          <a:prstGeom prst="rect">
            <a:avLst/>
          </a:prstGeom>
        </p:spPr>
        <p:txBody>
          <a:bodyPr>
            <a:normAutofit fontScale="90000"/>
          </a:bodyPr>
          <a:lstStyle>
            <a:lvl1pPr algn="l" defTabSz="397256">
              <a:spcBef>
                <a:spcPts val="1000"/>
              </a:spcBef>
              <a:defRPr sz="4760"/>
            </a:lvl1pPr>
          </a:lstStyle>
          <a:p>
            <a:r>
              <a:t>Specific issues relating to prejudice: late amendment</a:t>
            </a: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normAutofit fontScale="90000"/>
          </a:bodyPr>
          <a:lstStyle>
            <a:lvl1pPr algn="l" defTabSz="350520">
              <a:spcBef>
                <a:spcPts val="900"/>
              </a:spcBef>
              <a:defRPr sz="4200"/>
            </a:lvl1pPr>
          </a:lstStyle>
          <a:p>
            <a:r>
              <a:t>Specific issues relating to prejudice: destruction of samples</a:t>
            </a:r>
          </a:p>
        </p:txBody>
      </p:sp>
      <p:pic>
        <p:nvPicPr>
          <p:cNvPr id="209" name="Screen Shot 2015-10-16 at 12.27.04 PM.png"/>
          <p:cNvPicPr>
            <a:picLocks noChangeAspect="1"/>
          </p:cNvPicPr>
          <p:nvPr/>
        </p:nvPicPr>
        <p:blipFill>
          <a:blip r:embed="rId2"/>
          <a:stretch>
            <a:fillRect/>
          </a:stretch>
        </p:blipFill>
        <p:spPr>
          <a:xfrm>
            <a:off x="1422400" y="2349500"/>
            <a:ext cx="9347200" cy="4737100"/>
          </a:xfrm>
          <a:prstGeom prst="rect">
            <a:avLst/>
          </a:prstGeom>
          <a:ln w="12700">
            <a:miter lim="400000"/>
          </a:ln>
        </p:spPr>
      </p:pic>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prstGeom prst="rect">
            <a:avLst/>
          </a:prstGeom>
        </p:spPr>
        <p:txBody>
          <a:bodyPr>
            <a:normAutofit fontScale="90000"/>
          </a:bodyPr>
          <a:lstStyle>
            <a:lvl1pPr algn="l" defTabSz="356362">
              <a:spcBef>
                <a:spcPts val="900"/>
              </a:spcBef>
              <a:defRPr sz="4270"/>
            </a:lvl1pPr>
          </a:lstStyle>
          <a:p>
            <a:r>
              <a:t>Specific issues relating to prejudice: pre-trial incarceration</a:t>
            </a:r>
          </a:p>
        </p:txBody>
      </p:sp>
      <p:sp>
        <p:nvSpPr>
          <p:cNvPr id="212" name="Shape 212"/>
          <p:cNvSpPr>
            <a:spLocks noGrp="1"/>
          </p:cNvSpPr>
          <p:nvPr>
            <p:ph type="body" idx="1"/>
          </p:nvPr>
        </p:nvSpPr>
        <p:spPr>
          <a:prstGeom prst="rect">
            <a:avLst/>
          </a:prstGeom>
        </p:spPr>
        <p:txBody>
          <a:bodyPr/>
          <a:lstStyle/>
          <a:p>
            <a:pPr marL="0" indent="0" defTabSz="397763">
              <a:spcBef>
                <a:spcPts val="0"/>
              </a:spcBef>
              <a:buSzTx/>
              <a:buNone/>
              <a:defRPr sz="2262">
                <a:solidFill>
                  <a:srgbClr val="000000"/>
                </a:solidFill>
                <a:latin typeface="+mn-lt"/>
                <a:ea typeface="+mn-ea"/>
                <a:cs typeface="+mn-cs"/>
                <a:sym typeface="Bodoni SvtyTwo ITC TT-Book"/>
              </a:defRPr>
            </a:pPr>
            <a:r>
              <a:rPr dirty="0"/>
              <a:t>However, we disagree with the trial court's determination that there was no evidence of prejudice for the period of time that Leopold subsequently served in jail after his release. The record shows that Leopold was later arrested for an unrelated probation violation, and as a result, was held in the DeKalb County jail from December 18, 2008 until the start of his trial. Leopold argues that the delay in this case caused him to lose the possibility of serving this sentence concurrently with the nine months he served on his sentence for the probation violation. </a:t>
            </a:r>
            <a:r>
              <a:rPr dirty="0">
                <a:ea typeface="Bodoni SvtyTwo ITC TT-Bold"/>
                <a:cs typeface="Bodoni SvtyTwo ITC TT-Bold"/>
                <a:sym typeface="Bodoni SvtyTwo ITC TT-Bold"/>
              </a:rPr>
              <a:t>This Court has previously recognized that with respect to a defendant incarcerated on other charges, a delay in bringing such a person to trial may be prejudicial because the defendant may forego the opportunity to receive a sentence that is at least partially concurrent with the one he is serving. </a:t>
            </a:r>
            <a:r>
              <a:rPr dirty="0">
                <a:hlinkClick r:id="rId2"/>
              </a:rPr>
              <a:t>Johnson,</a:t>
            </a:r>
            <a:r>
              <a:rPr dirty="0">
                <a:ea typeface="Bodoni SvtyTwo ITC TT-Bold"/>
                <a:cs typeface="Bodoni SvtyTwo ITC TT-Bold"/>
                <a:sym typeface="Bodoni SvtyTwo ITC TT-Bold"/>
                <a:hlinkClick r:id="rId2"/>
              </a:rPr>
              <a:t> 313 </a:t>
            </a:r>
            <a:r>
              <a:rPr dirty="0" err="1">
                <a:ea typeface="Bodoni SvtyTwo ITC TT-Bold"/>
                <a:cs typeface="Bodoni SvtyTwo ITC TT-Bold"/>
                <a:sym typeface="Bodoni SvtyTwo ITC TT-Bold"/>
                <a:hlinkClick r:id="rId2"/>
              </a:rPr>
              <a:t>Ga.App</a:t>
            </a:r>
            <a:r>
              <a:rPr dirty="0">
                <a:ea typeface="Bodoni SvtyTwo ITC TT-Bold"/>
                <a:cs typeface="Bodoni SvtyTwo ITC TT-Bold"/>
                <a:sym typeface="Bodoni SvtyTwo ITC TT-Bold"/>
                <a:hlinkClick r:id="rId2"/>
              </a:rPr>
              <a:t>. at 904(2)(d), 723 S.E.2d 100</a:t>
            </a:r>
            <a:r>
              <a:rPr dirty="0">
                <a:ea typeface="Bodoni SvtyTwo ITC TT-Bold"/>
                <a:cs typeface="Bodoni SvtyTwo ITC TT-Bold"/>
                <a:sym typeface="Bodoni SvtyTwo ITC TT-Bold"/>
              </a:rPr>
              <a:t> (citing </a:t>
            </a:r>
            <a:r>
              <a:rPr dirty="0">
                <a:ea typeface="Bodoni SvtyTwo ITC TT-Bold"/>
                <a:cs typeface="Bodoni SvtyTwo ITC TT-Bold"/>
                <a:sym typeface="Bodoni SvtyTwo ITC TT-Bold"/>
                <a:hlinkClick r:id="rId3"/>
              </a:rPr>
              <a:t>Smith v. Hooey, 393 U.S. 374, 378, 89 </a:t>
            </a:r>
            <a:r>
              <a:rPr dirty="0" err="1">
                <a:ea typeface="Bodoni SvtyTwo ITC TT-Bold"/>
                <a:cs typeface="Bodoni SvtyTwo ITC TT-Bold"/>
                <a:sym typeface="Bodoni SvtyTwo ITC TT-Bold"/>
                <a:hlinkClick r:id="rId3"/>
              </a:rPr>
              <a:t>S.Ct</a:t>
            </a:r>
            <a:r>
              <a:rPr dirty="0">
                <a:ea typeface="Bodoni SvtyTwo ITC TT-Bold"/>
                <a:cs typeface="Bodoni SvtyTwo ITC TT-Bold"/>
                <a:sym typeface="Bodoni SvtyTwo ITC TT-Bold"/>
                <a:hlinkClick r:id="rId3"/>
              </a:rPr>
              <a:t>. 575, 21 L.Ed.2d 607 (1969)</a:t>
            </a:r>
            <a:r>
              <a:rPr dirty="0">
                <a:ea typeface="Bodoni SvtyTwo ITC TT-Bold"/>
                <a:cs typeface="Bodoni SvtyTwo ITC TT-Bold"/>
                <a:sym typeface="Bodoni SvtyTwo ITC TT-Bold"/>
              </a:rPr>
              <a:t>).</a:t>
            </a:r>
            <a:r>
              <a:rPr dirty="0"/>
              <a:t> Thus, the trial court erred in failing to consider this factor. However, our Supreme Court has consistently held that “when a defendant is already incarcerated for unrelated offenses, there is minimal possibility of oppressive pretrial incarceration.” See </a:t>
            </a:r>
            <a:r>
              <a:rPr dirty="0">
                <a:ea typeface="Bodoni SvtyTwo ITC TT-BookIta"/>
                <a:cs typeface="Bodoni SvtyTwo ITC TT-BookIta"/>
                <a:sym typeface="Bodoni SvtyTwo ITC TT-BookIta"/>
                <a:hlinkClick r:id="rId4"/>
              </a:rPr>
              <a:t>Williams,</a:t>
            </a:r>
            <a:r>
              <a:rPr dirty="0">
                <a:hlinkClick r:id="rId4"/>
              </a:rPr>
              <a:t> 279 Ga. at 109(1)(d), 610 S.E.2d 32</a:t>
            </a:r>
            <a:r>
              <a:rPr dirty="0"/>
              <a:t> (citing cases).</a:t>
            </a:r>
          </a:p>
          <a:p>
            <a:pPr marL="0" indent="0" defTabSz="397763">
              <a:spcBef>
                <a:spcPts val="0"/>
              </a:spcBef>
              <a:buSzTx/>
              <a:buNone/>
              <a:defRPr sz="2262">
                <a:solidFill>
                  <a:srgbClr val="000000"/>
                </a:solidFill>
                <a:latin typeface="+mn-lt"/>
                <a:ea typeface="+mn-ea"/>
                <a:cs typeface="+mn-cs"/>
                <a:sym typeface="Bodoni SvtyTwo ITC TT-Book"/>
              </a:defRPr>
            </a:pPr>
            <a:br>
              <a:rPr dirty="0"/>
            </a:br>
            <a:r>
              <a:rPr dirty="0"/>
              <a:t> </a:t>
            </a:r>
            <a:r>
              <a:rPr i="1" dirty="0">
                <a:ea typeface="Bodoni SvtyTwo ITC TT-BookIta"/>
                <a:cs typeface="Bodoni SvtyTwo ITC TT-BookIta"/>
                <a:sym typeface="Bodoni SvtyTwo ITC TT-BookIta"/>
              </a:rPr>
              <a:t>Leopold v. State</a:t>
            </a:r>
            <a:r>
              <a:rPr dirty="0"/>
              <a:t>, No. A15A0783, 2015 WL 5238136, at *5 (Ga. Ct. App. Sept. 8, 2015) (emphasis added). </a:t>
            </a:r>
          </a:p>
          <a:p>
            <a:pPr marL="0" indent="0" defTabSz="397763">
              <a:spcBef>
                <a:spcPts val="0"/>
              </a:spcBef>
              <a:buSzTx/>
              <a:buNone/>
              <a:defRPr sz="2262">
                <a:solidFill>
                  <a:srgbClr val="000000"/>
                </a:solidFill>
                <a:latin typeface="+mn-lt"/>
                <a:ea typeface="+mn-ea"/>
                <a:cs typeface="+mn-cs"/>
                <a:sym typeface="Bodoni SvtyTwo ITC TT-Book"/>
              </a:defRPr>
            </a:pPr>
            <a:r>
              <a:rPr dirty="0"/>
              <a:t> </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body" idx="1"/>
          </p:nvPr>
        </p:nvSpPr>
        <p:spPr>
          <a:xfrm>
            <a:off x="508000" y="2628900"/>
            <a:ext cx="11988800" cy="5500043"/>
          </a:xfrm>
          <a:prstGeom prst="rect">
            <a:avLst/>
          </a:prstGeom>
        </p:spPr>
        <p:txBody>
          <a:bodyPr>
            <a:normAutofit lnSpcReduction="10000"/>
          </a:bodyPr>
          <a:lstStyle/>
          <a:p>
            <a:pPr marL="0" indent="0" defTabSz="361188">
              <a:spcBef>
                <a:spcPts val="0"/>
              </a:spcBef>
              <a:buSzTx/>
              <a:buNone/>
              <a:defRPr sz="2054">
                <a:solidFill>
                  <a:srgbClr val="000000"/>
                </a:solidFill>
                <a:latin typeface="+mn-lt"/>
                <a:ea typeface="+mn-ea"/>
                <a:cs typeface="+mn-cs"/>
                <a:sym typeface="Bodoni SvtyTwo ITC TT-Book"/>
              </a:defRPr>
            </a:pPr>
            <a:r>
              <a:rPr dirty="0"/>
              <a:t>And with respect to the impairment of his defense, Leopold argues that had Blackford not testified at trial, the testimony of two defense witnesses as to allegedly exculpatory statements made by Blackford would have been uncontroverted. However, Leopold provides no citation to authority to support his argument that the State's inability to locate and present testimony from Blackford in order to make its case is the type of prejudice the </a:t>
            </a:r>
            <a:r>
              <a:rPr dirty="0">
                <a:latin typeface="Bodoni SvtyTwo ITC TT-BookIta"/>
                <a:ea typeface="Bodoni SvtyTwo ITC TT-BookIta"/>
                <a:cs typeface="Bodoni SvtyTwo ITC TT-BookIta"/>
                <a:sym typeface="Bodoni SvtyTwo ITC TT-BookIta"/>
              </a:rPr>
              <a:t>Barker</a:t>
            </a:r>
            <a:r>
              <a:rPr dirty="0"/>
              <a:t> factors are designed to address, and we find none. The record confirms that Leopold was able to present evidence in support of his defense, he does not argue that the delay prevented him from obtaining any evidence or testimony, and his only contention is that the delay strengthened the State's case, to his detriment. See </a:t>
            </a:r>
            <a:r>
              <a:rPr dirty="0">
                <a:latin typeface="Bodoni SvtyTwo ITC TT-BookIta"/>
                <a:ea typeface="Bodoni SvtyTwo ITC TT-BookIta"/>
                <a:cs typeface="Bodoni SvtyTwo ITC TT-BookIta"/>
                <a:sym typeface="Bodoni SvtyTwo ITC TT-BookIta"/>
                <a:hlinkClick r:id="rId2"/>
              </a:rPr>
              <a:t>Robinson v. State,</a:t>
            </a:r>
            <a:r>
              <a:rPr dirty="0">
                <a:hlinkClick r:id="rId2"/>
              </a:rPr>
              <a:t> 287 Ga. 265, 269(1)(d), 695 S.E.2d 201 (2010)</a:t>
            </a:r>
            <a:r>
              <a:rPr dirty="0"/>
              <a:t> (prejudice factor does not weigh in the defendants' favor where “no witnesses have died or disappeared; there is no evidence that witnesses have lost their memories; and the defense strategy remained unchanged”). Cf. </a:t>
            </a:r>
            <a:r>
              <a:rPr dirty="0">
                <a:latin typeface="Bodoni SvtyTwo ITC TT-BookIta"/>
                <a:ea typeface="Bodoni SvtyTwo ITC TT-BookIta"/>
                <a:cs typeface="Bodoni SvtyTwo ITC TT-BookIta"/>
                <a:sym typeface="Bodoni SvtyTwo ITC TT-BookIta"/>
              </a:rPr>
              <a:t>Johnson,</a:t>
            </a:r>
            <a:r>
              <a:rPr dirty="0"/>
              <a:t> 313 </a:t>
            </a:r>
            <a:r>
              <a:rPr dirty="0" err="1"/>
              <a:t>Ga.App</a:t>
            </a:r>
            <a:r>
              <a:rPr dirty="0"/>
              <a:t>. at 905(2)(d)(iii), 723 S.E.2d 100 (if a witness that could supply material evidence for the defense dies or disappears during the delay, prejudice may be established). Moreover, the State's need to locate a missing witness whose testimony is required for trial is one of the specific reasons recognized by the United States Supreme Court that may justify a delayed trial. See </a:t>
            </a:r>
            <a:r>
              <a:rPr dirty="0">
                <a:latin typeface="Bodoni SvtyTwo ITC TT-BookIta"/>
                <a:ea typeface="Bodoni SvtyTwo ITC TT-BookIta"/>
                <a:cs typeface="Bodoni SvtyTwo ITC TT-BookIta"/>
                <a:sym typeface="Bodoni SvtyTwo ITC TT-BookIta"/>
              </a:rPr>
              <a:t>Barker,</a:t>
            </a:r>
            <a:r>
              <a:rPr dirty="0"/>
              <a:t> 407 U.S. at 531, 92 </a:t>
            </a:r>
            <a:r>
              <a:rPr dirty="0" err="1"/>
              <a:t>S.Ct</a:t>
            </a:r>
            <a:r>
              <a:rPr dirty="0"/>
              <a:t>. 2182 (“[A] valid reason, such as a missing witness, should serve to justify appropriate delay.”).</a:t>
            </a:r>
          </a:p>
          <a:p>
            <a:pPr marL="0" indent="0" defTabSz="361188">
              <a:spcBef>
                <a:spcPts val="0"/>
              </a:spcBef>
              <a:buSzTx/>
              <a:buNone/>
              <a:defRPr sz="2054">
                <a:solidFill>
                  <a:srgbClr val="000000"/>
                </a:solidFill>
                <a:latin typeface="+mn-lt"/>
                <a:ea typeface="+mn-ea"/>
                <a:cs typeface="+mn-cs"/>
                <a:sym typeface="Bodoni SvtyTwo ITC TT-Book"/>
              </a:defRPr>
            </a:pPr>
            <a:br>
              <a:rPr dirty="0"/>
            </a:br>
            <a:r>
              <a:rPr dirty="0"/>
              <a:t> </a:t>
            </a:r>
            <a:r>
              <a:rPr i="1" dirty="0">
                <a:latin typeface="Bodoni SvtyTwo ITC TT-BookIta"/>
                <a:ea typeface="Bodoni SvtyTwo ITC TT-BookIta"/>
                <a:cs typeface="Bodoni SvtyTwo ITC TT-BookIta"/>
                <a:sym typeface="Bodoni SvtyTwo ITC TT-BookIta"/>
              </a:rPr>
              <a:t>Leopold v. State</a:t>
            </a:r>
            <a:r>
              <a:rPr dirty="0"/>
              <a:t>, No. A15A0783, 2015 WL 5238136, at *5 (Ga. Ct. App. Sept. 8, 2015) (citation omitted).</a:t>
            </a:r>
          </a:p>
          <a:p>
            <a:pPr marL="0" indent="0" defTabSz="361188">
              <a:spcBef>
                <a:spcPts val="0"/>
              </a:spcBef>
              <a:buSzTx/>
              <a:buNone/>
              <a:defRPr sz="2054">
                <a:solidFill>
                  <a:srgbClr val="000000"/>
                </a:solidFill>
                <a:latin typeface="+mn-lt"/>
                <a:ea typeface="+mn-ea"/>
                <a:cs typeface="+mn-cs"/>
                <a:sym typeface="Bodoni SvtyTwo ITC TT-Book"/>
              </a:defRPr>
            </a:pPr>
            <a:r>
              <a:rPr dirty="0"/>
              <a:t> </a:t>
            </a:r>
          </a:p>
        </p:txBody>
      </p:sp>
      <p:sp>
        <p:nvSpPr>
          <p:cNvPr id="215" name="Shape 215"/>
          <p:cNvSpPr>
            <a:spLocks noGrp="1"/>
          </p:cNvSpPr>
          <p:nvPr>
            <p:ph type="title"/>
          </p:nvPr>
        </p:nvSpPr>
        <p:spPr>
          <a:prstGeom prst="rect">
            <a:avLst/>
          </a:prstGeom>
        </p:spPr>
        <p:txBody>
          <a:bodyPr>
            <a:normAutofit fontScale="90000"/>
          </a:bodyPr>
          <a:lstStyle>
            <a:lvl1pPr algn="l" defTabSz="321310">
              <a:spcBef>
                <a:spcPts val="800"/>
              </a:spcBef>
              <a:defRPr sz="3850"/>
            </a:lvl1pPr>
          </a:lstStyle>
          <a:p>
            <a:r>
              <a:t>Specific issues relating to prejudice: inability to produce witnesses - THINK STRATEGICALLY ABOUT THIS ISSUE</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body" idx="1"/>
          </p:nvPr>
        </p:nvSpPr>
        <p:spPr>
          <a:prstGeom prst="rect">
            <a:avLst/>
          </a:prstGeom>
        </p:spPr>
        <p:txBody>
          <a:bodyPr>
            <a:normAutofit lnSpcReduction="10000"/>
          </a:bodyPr>
          <a:lstStyle/>
          <a:p>
            <a:pPr marL="0" indent="0" defTabSz="434340">
              <a:spcBef>
                <a:spcPts val="0"/>
              </a:spcBef>
              <a:buSzTx/>
              <a:buNone/>
              <a:defRPr sz="2470">
                <a:solidFill>
                  <a:srgbClr val="000000"/>
                </a:solidFill>
                <a:latin typeface="+mn-lt"/>
                <a:ea typeface="+mn-ea"/>
                <a:cs typeface="+mn-cs"/>
                <a:sym typeface="Bodoni SvtyTwo ITC TT-Book"/>
              </a:defRPr>
            </a:pPr>
            <a:r>
              <a:rPr dirty="0"/>
              <a:t>Regarding anxiety and concern, the trial court found that </a:t>
            </a:r>
            <a:r>
              <a:rPr dirty="0" err="1"/>
              <a:t>Takyi</a:t>
            </a:r>
            <a:r>
              <a:rPr dirty="0"/>
              <a:t> suffered unusual and extreme anxiety and emotional pain due to her uncertain immigration status, such that she was “frightened that at any time her unresolved immigration status could force her to leave the U.S.” The trial court heard testimony from </a:t>
            </a:r>
            <a:r>
              <a:rPr dirty="0" err="1"/>
              <a:t>Takyi</a:t>
            </a:r>
            <a:r>
              <a:rPr dirty="0"/>
              <a:t> and her attorneys about the actions they took regarding her pending citizenship application and the emotional impact the attorneys understood the situation to have on </a:t>
            </a:r>
            <a:r>
              <a:rPr dirty="0" err="1"/>
              <a:t>Takyi</a:t>
            </a:r>
            <a:r>
              <a:rPr dirty="0"/>
              <a:t>.</a:t>
            </a:r>
            <a:br>
              <a:rPr dirty="0"/>
            </a:br>
            <a:br>
              <a:rPr dirty="0"/>
            </a:br>
            <a:r>
              <a:rPr dirty="0" err="1">
                <a:latin typeface="Bodoni SvtyTwo ITC TT-BookIta"/>
                <a:ea typeface="Bodoni SvtyTwo ITC TT-BookIta"/>
                <a:cs typeface="Bodoni SvtyTwo ITC TT-BookIta"/>
                <a:sym typeface="Bodoni SvtyTwo ITC TT-BookIta"/>
                <a:hlinkClick r:id="rId2"/>
              </a:rPr>
              <a:t>Takyi</a:t>
            </a:r>
            <a:r>
              <a:rPr dirty="0">
                <a:latin typeface="Bodoni SvtyTwo ITC TT-BookIta"/>
                <a:ea typeface="Bodoni SvtyTwo ITC TT-BookIta"/>
                <a:cs typeface="Bodoni SvtyTwo ITC TT-BookIta"/>
                <a:sym typeface="Bodoni SvtyTwo ITC TT-BookIta"/>
                <a:hlinkClick r:id="rId2"/>
              </a:rPr>
              <a:t>,</a:t>
            </a:r>
            <a:r>
              <a:rPr dirty="0">
                <a:hlinkClick r:id="rId2"/>
              </a:rPr>
              <a:t> 314 </a:t>
            </a:r>
            <a:r>
              <a:rPr dirty="0" err="1">
                <a:hlinkClick r:id="rId2"/>
              </a:rPr>
              <a:t>Ga.App</a:t>
            </a:r>
            <a:r>
              <a:rPr dirty="0">
                <a:hlinkClick r:id="rId2"/>
              </a:rPr>
              <a:t>. at 448(1), 724 S.E.2d 459.</a:t>
            </a:r>
            <a:r>
              <a:rPr dirty="0"/>
              <a:t> On remand, the trial court, explicitly disregarding hearsay and relying exclusively on the uncontradicted testimony of </a:t>
            </a:r>
            <a:r>
              <a:rPr dirty="0" err="1"/>
              <a:t>Takyi</a:t>
            </a:r>
            <a:r>
              <a:rPr dirty="0"/>
              <a:t> and her attorneys, found that </a:t>
            </a:r>
            <a:r>
              <a:rPr dirty="0" err="1"/>
              <a:t>Takyi</a:t>
            </a:r>
            <a:r>
              <a:rPr dirty="0"/>
              <a:t> suffered an unusual amount of stress and anxiety due to the delayed resolution of her case. Because it ignored the hearsay identified in the prior appeal to reach its decision, the trial court properly exercised its discretion in weighing the final factor slightly in </a:t>
            </a:r>
            <a:r>
              <a:rPr dirty="0" err="1"/>
              <a:t>Takyi's</a:t>
            </a:r>
            <a:r>
              <a:rPr dirty="0"/>
              <a:t> favor.</a:t>
            </a:r>
            <a:br>
              <a:rPr dirty="0"/>
            </a:br>
            <a:br>
              <a:rPr dirty="0"/>
            </a:br>
            <a:r>
              <a:rPr dirty="0"/>
              <a:t> </a:t>
            </a:r>
            <a:r>
              <a:rPr dirty="0">
                <a:latin typeface="Bodoni SvtyTwo ITC TT-BookIta"/>
                <a:ea typeface="Bodoni SvtyTwo ITC TT-BookIta"/>
                <a:cs typeface="Bodoni SvtyTwo ITC TT-BookIta"/>
                <a:sym typeface="Bodoni SvtyTwo ITC TT-BookIta"/>
              </a:rPr>
              <a:t>State v. </a:t>
            </a:r>
            <a:r>
              <a:rPr dirty="0" err="1">
                <a:latin typeface="Bodoni SvtyTwo ITC TT-BookIta"/>
                <a:ea typeface="Bodoni SvtyTwo ITC TT-BookIta"/>
                <a:cs typeface="Bodoni SvtyTwo ITC TT-BookIta"/>
                <a:sym typeface="Bodoni SvtyTwo ITC TT-BookIta"/>
              </a:rPr>
              <a:t>Takyi</a:t>
            </a:r>
            <a:r>
              <a:rPr dirty="0"/>
              <a:t>, 322 Ga. App. 832, 838-39, 747 S.E.2d 24, 30 (2013)</a:t>
            </a:r>
          </a:p>
          <a:p>
            <a:pPr marL="0" indent="0" defTabSz="434340">
              <a:spcBef>
                <a:spcPts val="0"/>
              </a:spcBef>
              <a:buSzTx/>
              <a:buNone/>
              <a:defRPr sz="2470">
                <a:solidFill>
                  <a:srgbClr val="000000"/>
                </a:solidFill>
                <a:latin typeface="+mn-lt"/>
                <a:ea typeface="+mn-ea"/>
                <a:cs typeface="+mn-cs"/>
                <a:sym typeface="Bodoni SvtyTwo ITC TT-Book"/>
              </a:defRPr>
            </a:pPr>
            <a:r>
              <a:rPr dirty="0"/>
              <a:t> </a:t>
            </a:r>
          </a:p>
        </p:txBody>
      </p:sp>
      <p:sp>
        <p:nvSpPr>
          <p:cNvPr id="218" name="Shape 218"/>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anxiety and concern suffered by the Defendant </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a:t>Daubert</a:t>
            </a:r>
            <a:r>
              <a:rPr dirty="0"/>
              <a:t> </a:t>
            </a:r>
            <a:r>
              <a:rPr dirty="0">
                <a:latin typeface="+mn-lt"/>
                <a:ea typeface="+mn-ea"/>
                <a:cs typeface="+mn-cs"/>
                <a:sym typeface="Bodoni SvtyTwo ITC TT-Book"/>
              </a:rPr>
              <a:t>Challenges</a:t>
            </a:r>
            <a:r>
              <a:rPr lang="en-US" dirty="0">
                <a:latin typeface="+mn-lt"/>
                <a:ea typeface="+mn-ea"/>
                <a:cs typeface="+mn-cs"/>
                <a:sym typeface="Bodoni SvtyTwo ITC TT-Book"/>
              </a:rPr>
              <a:t> – Scientific Reliabilty (Generally and As Administered In Case)</a:t>
            </a:r>
            <a:endParaRPr dirty="0">
              <a:latin typeface="+mn-lt"/>
              <a:ea typeface="+mn-ea"/>
              <a:cs typeface="+mn-cs"/>
              <a:sym typeface="Bodoni SvtyTwo ITC TT-Book"/>
            </a:endParaRPr>
          </a:p>
        </p:txBody>
      </p:sp>
      <p:pic>
        <p:nvPicPr>
          <p:cNvPr id="225" name="droppedImage.tiff"/>
          <p:cNvPicPr>
            <a:picLocks noChangeAspect="1"/>
          </p:cNvPicPr>
          <p:nvPr/>
        </p:nvPicPr>
        <p:blipFill>
          <a:blip r:embed="rId2"/>
          <a:stretch>
            <a:fillRect/>
          </a:stretch>
        </p:blipFill>
        <p:spPr>
          <a:xfrm>
            <a:off x="7531100" y="3962400"/>
            <a:ext cx="4652548" cy="2806700"/>
          </a:xfrm>
          <a:prstGeom prst="rect">
            <a:avLst/>
          </a:prstGeom>
          <a:ln w="12700">
            <a:miter lim="400000"/>
          </a:ln>
        </p:spPr>
      </p:pic>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pPr>
            <a:r>
              <a:rPr dirty="0"/>
              <a:t>Opinion of toxicologist as to impairment by drugs</a:t>
            </a:r>
          </a:p>
          <a:p>
            <a:pPr marL="469900" indent="-469900" algn="l">
              <a:spcBef>
                <a:spcPts val="2400"/>
              </a:spcBef>
              <a:buClr>
                <a:srgbClr val="929292"/>
              </a:buClr>
              <a:buSzPct val="60000"/>
              <a:buFont typeface="Zapf Dingbats"/>
              <a:buChar char="❖"/>
              <a:defRPr sz="3600"/>
            </a:pPr>
            <a:r>
              <a:rPr dirty="0"/>
              <a:t>Lack of convergence</a:t>
            </a:r>
            <a:r>
              <a:rPr lang="en-US" dirty="0"/>
              <a:t> &amp; DRE Protocol Generally</a:t>
            </a:r>
            <a:endParaRPr dirty="0"/>
          </a:p>
          <a:p>
            <a:pPr marL="469900" indent="-469900" algn="l">
              <a:spcBef>
                <a:spcPts val="2400"/>
              </a:spcBef>
              <a:buClr>
                <a:srgbClr val="929292"/>
              </a:buClr>
              <a:buSzPct val="60000"/>
              <a:buFont typeface="Zapf Dingbats"/>
              <a:buChar char="❖"/>
              <a:defRPr sz="3600"/>
            </a:pPr>
            <a:r>
              <a:rPr dirty="0"/>
              <a:t>Rhomberg / Romberg Test</a:t>
            </a:r>
            <a:r>
              <a:rPr lang="en-US" dirty="0"/>
              <a:t> (</a:t>
            </a:r>
            <a:r>
              <a:rPr lang="en-US" i="1" dirty="0"/>
              <a:t>Mitchell v. State</a:t>
            </a:r>
            <a:r>
              <a:rPr lang="en-US" dirty="0"/>
              <a:t>)</a:t>
            </a:r>
            <a:endParaRPr dirty="0"/>
          </a:p>
          <a:p>
            <a:pPr marL="469900" indent="-469900" algn="l">
              <a:spcBef>
                <a:spcPts val="2400"/>
              </a:spcBef>
              <a:buClr>
                <a:srgbClr val="929292"/>
              </a:buClr>
              <a:buSzPct val="60000"/>
              <a:buFont typeface="Zapf Dingbats"/>
              <a:buChar char="❖"/>
              <a:defRPr sz="3600"/>
            </a:pPr>
            <a:r>
              <a:rPr dirty="0"/>
              <a:t>HGN for drugs</a:t>
            </a:r>
            <a:r>
              <a:rPr lang="en-US" dirty="0"/>
              <a:t> </a:t>
            </a:r>
            <a:endParaRPr dirty="0"/>
          </a:p>
        </p:txBody>
      </p:sp>
    </p:spTree>
    <p:extLst>
      <p:ext uri="{BB962C8B-B14F-4D97-AF65-F5344CB8AC3E}">
        <p14:creationId xmlns:p14="http://schemas.microsoft.com/office/powerpoint/2010/main" val="209632212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p:cNvSpPr>
          <p:nvPr>
            <p:ph type="ctrTitle"/>
          </p:nvPr>
        </p:nvSpPr>
        <p:spPr>
          <a:prstGeom prst="rect">
            <a:avLst/>
          </a:prstGeom>
        </p:spPr>
        <p:txBody>
          <a:bodyPr/>
          <a:lstStyle/>
          <a:p>
            <a:r>
              <a:rPr dirty="0"/>
              <a:t>Thank you! </a:t>
            </a:r>
          </a:p>
        </p:txBody>
      </p:sp>
      <p:sp>
        <p:nvSpPr>
          <p:cNvPr id="248" name="Shape 248"/>
          <p:cNvSpPr>
            <a:spLocks noGrp="1"/>
          </p:cNvSpPr>
          <p:nvPr>
            <p:ph type="subTitle" sz="quarter" idx="1"/>
          </p:nvPr>
        </p:nvSpPr>
        <p:spPr>
          <a:prstGeom prst="rect">
            <a:avLst/>
          </a:prstGeom>
        </p:spPr>
        <p:txBody>
          <a:bodyPr/>
          <a:lstStyle/>
          <a:p>
            <a:r>
              <a:rPr dirty="0"/>
              <a:t>Ben Sessions</a:t>
            </a:r>
          </a:p>
          <a:p>
            <a:r>
              <a:rPr lang="en-US" dirty="0"/>
              <a:t>ben@thesessionslawfirm.com</a:t>
            </a:r>
            <a:endParaRPr dirty="0"/>
          </a:p>
          <a:p>
            <a:r>
              <a:rPr lang="en-US" dirty="0" err="1"/>
              <a:t>TheSessionsLawFirm.com</a:t>
            </a:r>
            <a:endParaRPr dirty="0"/>
          </a:p>
        </p:txBody>
      </p:sp>
      <p:sp>
        <p:nvSpPr>
          <p:cNvPr id="6" name="TextBox 5"/>
          <p:cNvSpPr txBox="1"/>
          <p:nvPr/>
        </p:nvSpPr>
        <p:spPr>
          <a:xfrm>
            <a:off x="1830365" y="1787590"/>
            <a:ext cx="8277649"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a:latin typeface="Times New Roman"/>
                <a:cs typeface="Times New Roman"/>
              </a:rPr>
              <a:t>MORE BRIEFS</a:t>
            </a:r>
            <a:r>
              <a:rPr lang="en-US" sz="3200" dirty="0">
                <a:latin typeface="Times New Roman"/>
                <a:cs typeface="Times New Roman"/>
              </a:rPr>
              <a:t>, &amp; </a:t>
            </a:r>
            <a:r>
              <a:rPr lang="en-US" sz="3200">
                <a:latin typeface="Times New Roman"/>
                <a:cs typeface="Times New Roman"/>
              </a:rPr>
              <a:t>ORDERS at</a:t>
            </a:r>
            <a:endParaRPr lang="en-US" sz="3200" dirty="0">
              <a:latin typeface="Times New Roman"/>
              <a:cs typeface="Times New Roman"/>
            </a:endParaRPr>
          </a:p>
          <a:p>
            <a:endParaRPr lang="en-US" sz="3200" dirty="0">
              <a:latin typeface="Times New Roman"/>
              <a:cs typeface="Times New Roman"/>
            </a:endParaRPr>
          </a:p>
          <a:p>
            <a:r>
              <a:rPr lang="en-US" sz="3200" dirty="0">
                <a:latin typeface="Times New Roman"/>
                <a:cs typeface="Times New Roman"/>
              </a:rPr>
              <a:t>https://</a:t>
            </a:r>
            <a:r>
              <a:rPr lang="en-US" sz="3200" dirty="0" err="1">
                <a:latin typeface="Times New Roman"/>
                <a:cs typeface="Times New Roman"/>
              </a:rPr>
              <a:t>www.thesessionslawfirm.com</a:t>
            </a:r>
            <a:r>
              <a:rPr lang="en-US" sz="3200" dirty="0">
                <a:latin typeface="Times New Roman"/>
                <a:cs typeface="Times New Roman"/>
              </a:rPr>
              <a:t>/resources/</a:t>
            </a:r>
          </a:p>
        </p:txBody>
      </p:sp>
    </p:spTree>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2655</TotalTime>
  <Words>3199</Words>
  <Application>Microsoft Office PowerPoint</Application>
  <PresentationFormat>Custom</PresentationFormat>
  <Paragraphs>190</Paragraphs>
  <Slides>30</Slides>
  <Notes>4</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30</vt:i4>
      </vt:variant>
    </vt:vector>
  </HeadingPairs>
  <TitlesOfParts>
    <vt:vector size="46" baseType="lpstr">
      <vt:lpstr>Arial</vt:lpstr>
      <vt:lpstr>Bodoni SvtyTwo ITC TT-Bold</vt:lpstr>
      <vt:lpstr>Bodoni SvtyTwo ITC TT-Book</vt:lpstr>
      <vt:lpstr>Bodoni SvtyTwo ITC TT-BookIta</vt:lpstr>
      <vt:lpstr>Calibri</vt:lpstr>
      <vt:lpstr>Century Schoolbook</vt:lpstr>
      <vt:lpstr>Garamond</vt:lpstr>
      <vt:lpstr>Georgia</vt:lpstr>
      <vt:lpstr>Georgia Bold</vt:lpstr>
      <vt:lpstr>Helvetica</vt:lpstr>
      <vt:lpstr>Lucida Grande</vt:lpstr>
      <vt:lpstr>Palatino</vt:lpstr>
      <vt:lpstr>Source Sans Pro</vt:lpstr>
      <vt:lpstr>Times New Roman</vt:lpstr>
      <vt:lpstr>Zapf Dingbats</vt:lpstr>
      <vt:lpstr>New_Template4</vt:lpstr>
      <vt:lpstr>Lunch &amp; Learn: DUI Practice</vt:lpstr>
      <vt:lpstr>Let’s first look at the state and federal constitutional lens through which we view the major pieces of evidence in DUI cases.</vt:lpstr>
      <vt:lpstr>PowerPoint Presentation</vt:lpstr>
      <vt:lpstr>What do you do with blood refusals in light of Randall II?</vt:lpstr>
      <vt:lpstr>PowerPoint Presentation</vt:lpstr>
      <vt:lpstr>PowerPoint Presentation</vt:lpstr>
      <vt:lpstr>Implied Consent: The Advisement</vt:lpstr>
      <vt:lpstr>Implied Consent: The Advisement</vt:lpstr>
      <vt:lpstr>Implied Consent: Independent Test</vt:lpstr>
      <vt:lpstr>Demurrers – Citation-Specific Problems</vt:lpstr>
      <vt:lpstr>Demurrers – Not Limited to Citations</vt:lpstr>
      <vt:lpstr>Demurrers – Not Limited to Citations</vt:lpstr>
      <vt:lpstr>Statutory Speedy Trial Demands</vt:lpstr>
      <vt:lpstr>Statutory Speedy Trial Demands</vt:lpstr>
      <vt:lpstr>Statutory Speedy Trial Demands</vt:lpstr>
      <vt:lpstr>Statutory Speedy Trial Demands</vt:lpstr>
      <vt:lpstr>Statutory Speedy Trial Demands</vt:lpstr>
      <vt:lpstr>Statutory Speedy Trial Demands</vt:lpstr>
      <vt:lpstr>Statutory Speedy Trial Demands</vt:lpstr>
      <vt:lpstr>Basics of the Constitutional Speedy Analysis</vt:lpstr>
      <vt:lpstr>Constitutional Speedy Motions: Where do they fail? </vt:lpstr>
      <vt:lpstr>Constitutional Speedy Motions: Asserting the Right</vt:lpstr>
      <vt:lpstr>Establishing prejudice in the constitutional speedy context</vt:lpstr>
      <vt:lpstr>Specific issues relating to prejudice: late amendment</vt:lpstr>
      <vt:lpstr>Specific issues relating to prejudice: destruction of samples</vt:lpstr>
      <vt:lpstr>Specific issues relating to prejudice: pre-trial incarceration</vt:lpstr>
      <vt:lpstr>Specific issues relating to prejudice: inability to produce witnesses - THINK STRATEGICALLY ABOUT THIS ISSUE</vt:lpstr>
      <vt:lpstr>Specific issues relating to prejudice: anxiety and concern suffered by the Defendant </vt:lpstr>
      <vt:lpstr>PowerPoint Presentation</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cp:lastModifiedBy>Ben Sessions</cp:lastModifiedBy>
  <cp:revision>26</cp:revision>
  <dcterms:modified xsi:type="dcterms:W3CDTF">2023-12-08T03:54:55Z</dcterms:modified>
</cp:coreProperties>
</file>