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tif" ContentType="image/t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handoutMasterIdLst>
    <p:handoutMasterId r:id="rId51"/>
  </p:handoutMasterIdLst>
  <p:sldIdLst>
    <p:sldId id="256" r:id="rId2"/>
    <p:sldId id="288" r:id="rId3"/>
    <p:sldId id="289" r:id="rId4"/>
    <p:sldId id="290" r:id="rId5"/>
    <p:sldId id="291" r:id="rId6"/>
    <p:sldId id="292" r:id="rId7"/>
    <p:sldId id="293" r:id="rId8"/>
    <p:sldId id="294" r:id="rId9"/>
    <p:sldId id="295" r:id="rId10"/>
    <p:sldId id="300" r:id="rId11"/>
    <p:sldId id="301" r:id="rId12"/>
    <p:sldId id="302" r:id="rId13"/>
    <p:sldId id="303" r:id="rId14"/>
    <p:sldId id="304" r:id="rId15"/>
    <p:sldId id="305" r:id="rId16"/>
    <p:sldId id="306" r:id="rId17"/>
    <p:sldId id="307" r:id="rId18"/>
    <p:sldId id="308" r:id="rId19"/>
    <p:sldId id="309" r:id="rId20"/>
    <p:sldId id="312" r:id="rId21"/>
    <p:sldId id="314" r:id="rId22"/>
    <p:sldId id="315" r:id="rId23"/>
    <p:sldId id="316" r:id="rId24"/>
    <p:sldId id="317" r:id="rId25"/>
    <p:sldId id="318" r:id="rId26"/>
    <p:sldId id="319" r:id="rId27"/>
    <p:sldId id="320" r:id="rId28"/>
    <p:sldId id="323" r:id="rId29"/>
    <p:sldId id="324" r:id="rId30"/>
    <p:sldId id="271" r:id="rId31"/>
    <p:sldId id="272" r:id="rId32"/>
    <p:sldId id="273" r:id="rId33"/>
    <p:sldId id="274" r:id="rId34"/>
    <p:sldId id="275" r:id="rId35"/>
    <p:sldId id="276" r:id="rId36"/>
    <p:sldId id="277" r:id="rId37"/>
    <p:sldId id="278" r:id="rId38"/>
    <p:sldId id="279" r:id="rId39"/>
    <p:sldId id="280" r:id="rId40"/>
    <p:sldId id="322" r:id="rId41"/>
    <p:sldId id="282" r:id="rId42"/>
    <p:sldId id="326" r:id="rId43"/>
    <p:sldId id="327" r:id="rId44"/>
    <p:sldId id="328" r:id="rId45"/>
    <p:sldId id="286" r:id="rId46"/>
    <p:sldId id="281" r:id="rId47"/>
    <p:sldId id="325" r:id="rId48"/>
    <p:sldId id="287" r:id="rId4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4"/>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 styleId="{D51ADE6A-740E-44AE-83CC-AE7238B6C88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08" autoAdjust="0"/>
    <p:restoredTop sz="94630" autoAdjust="0"/>
  </p:normalViewPr>
  <p:slideViewPr>
    <p:cSldViewPr snapToGrid="0" snapToObjects="1">
      <p:cViewPr>
        <p:scale>
          <a:sx n="50" d="100"/>
          <a:sy n="50" d="100"/>
        </p:scale>
        <p:origin x="-1248" y="-504"/>
      </p:cViewPr>
      <p:guideLst>
        <p:guide orient="horz" pos="3072"/>
        <p:guide pos="4096"/>
      </p:guideLst>
    </p:cSldViewPr>
  </p:slideViewPr>
  <p:outlineViewPr>
    <p:cViewPr>
      <p:scale>
        <a:sx n="33" d="100"/>
        <a:sy n="33" d="100"/>
      </p:scale>
      <p:origin x="0" y="415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E80B01-A8B9-254D-B079-D09A8F83BF30}" type="datetimeFigureOut">
              <a:rPr lang="en-US" smtClean="0"/>
              <a:t>10/17/19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D2334D6-B9F1-3B47-B2B8-EA386E8ED2A2}" type="slidenum">
              <a:rPr lang="en-US" smtClean="0"/>
              <a:t>‹#›</a:t>
            </a:fld>
            <a:endParaRPr lang="en-US"/>
          </a:p>
        </p:txBody>
      </p:sp>
    </p:spTree>
    <p:extLst>
      <p:ext uri="{BB962C8B-B14F-4D97-AF65-F5344CB8AC3E}">
        <p14:creationId xmlns:p14="http://schemas.microsoft.com/office/powerpoint/2010/main" val="2593798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63390278"/>
      </p:ext>
    </p:extLst>
  </p:cSld>
  <p:clrMap bg1="lt1" tx1="dk1" bg2="lt2" tx2="dk2" accent1="accent1" accent2="accent2" accent3="accent3" accent4="accent4" accent5="accent5" accent6="accent6" hlink="hlink" folHlink="folHlink"/>
  <p:hf hdr="0" ftr="0" dt="0"/>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67662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C397A130-D9DE-2C46-BDD1-9A0635D1A8EB}" type="slidenum">
              <a:rPr lang="en-US"/>
              <a:pPr>
                <a:defRPr/>
              </a:pPr>
              <a:t>10</a:t>
            </a:fld>
            <a:endParaRPr lang="en-US"/>
          </a:p>
        </p:txBody>
      </p:sp>
      <p:sp>
        <p:nvSpPr>
          <p:cNvPr id="604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0419" name="Rectangle 3"/>
          <p:cNvSpPr>
            <a:spLocks noGrp="1" noChangeArrowheads="1"/>
          </p:cNvSpPr>
          <p:nvPr>
            <p:ph type="body" idx="1"/>
          </p:nvPr>
        </p:nvSpPr>
        <p:spPr/>
        <p:txBody>
          <a:bodyPr/>
          <a:lstStyle/>
          <a:p>
            <a:pPr eaLnBrk="1" hangingPunct="1">
              <a:defRPr/>
            </a:pPr>
            <a:r>
              <a:rPr lang="en-US" smtClean="0">
                <a:latin typeface="Georgia" charset="0"/>
                <a:cs typeface="+mn-cs"/>
                <a:sym typeface="Georgia" charset="0"/>
              </a:rPr>
              <a:t>O.C.G.A. 17-5-30, which is also referred to in older case law as Section 13 of an Act of 1966 (Ga.L.1966, pp. 567, 571; Code Ann. 27-313),</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F0D88847-6699-2446-9C1D-A7F3DECE275A}" type="slidenum">
              <a:rPr lang="en-US"/>
              <a:pPr>
                <a:defRPr/>
              </a:pPr>
              <a:t>20</a:t>
            </a:fld>
            <a:endParaRPr lang="en-US"/>
          </a:p>
        </p:txBody>
      </p:sp>
      <p:sp>
        <p:nvSpPr>
          <p:cNvPr id="63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349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884613" y="8685213"/>
            <a:ext cx="2971800" cy="457200"/>
          </a:xfrm>
          <a:prstGeom prst="rect">
            <a:avLst/>
          </a:prstGeom>
        </p:spPr>
        <p:txBody>
          <a:bodyPr/>
          <a:lstStyle/>
          <a:p>
            <a:pPr>
              <a:defRPr/>
            </a:pPr>
            <a:fld id="{BC965568-4FB6-924D-8BBD-C57B1032C6D8}" type="slidenum">
              <a:rPr lang="en-US"/>
              <a:pPr>
                <a:defRPr/>
              </a:pPr>
              <a:t>28</a:t>
            </a:fld>
            <a:endParaRPr lang="en-US"/>
          </a:p>
        </p:txBody>
      </p:sp>
      <p:sp>
        <p:nvSpPr>
          <p:cNvPr id="624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246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hesessionslawfirm.com" TargetMode="Externa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Shape 13"/>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Shape 14"/>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Shape 15"/>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Shape 16"/>
          <p:cNvSpPr>
            <a:spLocks noGrp="1"/>
          </p:cNvSpPr>
          <p:nvPr>
            <p:ph type="body" sz="quarter" idx="13"/>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Shape 17"/>
          <p:cNvSpPr>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Shape 18"/>
          <p:cNvSpPr>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hape 19"/>
          <p:cNvSpPr/>
          <p:nvPr/>
        </p:nvSpPr>
        <p:spPr>
          <a:xfrm>
            <a:off x="2159992" y="7464009"/>
            <a:ext cx="8684816" cy="23185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1400"/>
            </a:pPr>
            <a:endParaRPr sz="2400" dirty="0"/>
          </a:p>
          <a:p>
            <a:pPr>
              <a:defRPr sz="1400"/>
            </a:pPr>
            <a:endParaRPr sz="2400" dirty="0"/>
          </a:p>
          <a:p>
            <a:pPr>
              <a:defRPr sz="1400"/>
            </a:pPr>
            <a:r>
              <a:rPr sz="2400" dirty="0">
                <a:hlinkClick r:id="rId2"/>
              </a:rPr>
              <a:t>The Sessions Law Firm, LLC</a:t>
            </a:r>
            <a:endParaRPr sz="2400" dirty="0"/>
          </a:p>
          <a:p>
            <a:pPr>
              <a:defRPr sz="1400"/>
            </a:pPr>
            <a:r>
              <a:rPr lang="en-US" sz="2400" dirty="0" smtClean="0"/>
              <a:t>3155 Roswell Rd., Ste. 220</a:t>
            </a:r>
          </a:p>
          <a:p>
            <a:pPr>
              <a:defRPr sz="1400"/>
            </a:pPr>
            <a:r>
              <a:rPr lang="en-US" sz="2400" dirty="0" smtClean="0"/>
              <a:t>Atlanta, GA 30305</a:t>
            </a:r>
            <a:endParaRPr sz="2400" dirty="0"/>
          </a:p>
          <a:p>
            <a:pPr>
              <a:defRPr sz="1400"/>
            </a:pPr>
            <a:r>
              <a:rPr sz="2400" dirty="0"/>
              <a:t>Telephone: (470) 225-7710</a:t>
            </a:r>
          </a:p>
        </p:txBody>
      </p:sp>
      <p:sp>
        <p:nvSpPr>
          <p:cNvPr id="20" name="Shape 2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2" name="Shape 42"/>
          <p:cNvSpPr>
            <a:spLocks noGrp="1"/>
          </p:cNvSpPr>
          <p:nvPr>
            <p:ph type="title"/>
          </p:nvPr>
        </p:nvSpPr>
        <p:spPr>
          <a:xfrm>
            <a:off x="508000" y="3670300"/>
            <a:ext cx="11988800" cy="2413000"/>
          </a:xfrm>
          <a:prstGeom prst="rect">
            <a:avLst/>
          </a:prstGeom>
        </p:spPr>
        <p:txBody>
          <a:bodyPr/>
          <a:lstStyle/>
          <a:p>
            <a:r>
              <a:t>Title Text</a:t>
            </a:r>
          </a:p>
        </p:txBody>
      </p:sp>
      <p:sp>
        <p:nvSpPr>
          <p:cNvPr id="43" name="Shape 4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50" name="Shape 50"/>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2" name="Shape 52"/>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3" name="Shape 53"/>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4" name="Shape 54"/>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5" name="Shape 55"/>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6" name="Shape 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lstStyle/>
          <a:p>
            <a:r>
              <a:t>Title Text</a:t>
            </a:r>
          </a:p>
        </p:txBody>
      </p:sp>
      <p:sp>
        <p:nvSpPr>
          <p:cNvPr id="64" name="Shape 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1" name="Shape 71"/>
          <p:cNvSpPr>
            <a:spLocks noGrp="1"/>
          </p:cNvSpPr>
          <p:nvPr>
            <p:ph type="title"/>
          </p:nvPr>
        </p:nvSpPr>
        <p:spPr>
          <a:prstGeom prst="rect">
            <a:avLst/>
          </a:prstGeom>
        </p:spPr>
        <p:txBody>
          <a:bodyPr/>
          <a:lstStyle/>
          <a:p>
            <a:r>
              <a:t>Title Text</a:t>
            </a:r>
          </a:p>
        </p:txBody>
      </p:sp>
      <p:sp>
        <p:nvSpPr>
          <p:cNvPr id="72" name="Shape 72"/>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3" name="Shape 7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0" name="Shape 80"/>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1" name="Shape 81"/>
          <p:cNvSpPr>
            <a:spLocks noGrp="1"/>
          </p:cNvSpPr>
          <p:nvPr>
            <p:ph type="title"/>
          </p:nvPr>
        </p:nvSpPr>
        <p:spPr>
          <a:prstGeom prst="rect">
            <a:avLst/>
          </a:prstGeom>
        </p:spPr>
        <p:txBody>
          <a:bodyPr/>
          <a:lstStyle/>
          <a:p>
            <a:r>
              <a:t>Title Text</a:t>
            </a:r>
          </a:p>
        </p:txBody>
      </p:sp>
      <p:sp>
        <p:nvSpPr>
          <p:cNvPr id="82" name="Shape 82"/>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3" name="Shape 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90" name="Shape 90"/>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hape 9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8" name="Shape 98"/>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1" name="Shape 1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8" name="Shape 108"/>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9" name="Shape 109"/>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2" name="Shape 132"/>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3" name="Shape 133"/>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4" name="Shape 134"/>
          <p:cNvSpPr>
            <a:spLocks noGrp="1"/>
          </p:cNvSpPr>
          <p:nvPr>
            <p:ph type="title"/>
          </p:nvPr>
        </p:nvSpPr>
        <p:spPr>
          <a:prstGeom prst="rect">
            <a:avLst/>
          </a:prstGeom>
        </p:spPr>
        <p:txBody>
          <a:bodyPr/>
          <a:lstStyle/>
          <a:p>
            <a:r>
              <a:t>Title Text</a:t>
            </a:r>
          </a:p>
        </p:txBody>
      </p:sp>
      <p:sp>
        <p:nvSpPr>
          <p:cNvPr id="135" name="Shape 13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6" name="Shape 1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5745155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61" r:id="rId10"/>
    <p:sldLayoutId id="2147483662" r:id="rId11"/>
  </p:sldLayoutIdLst>
  <p:transition xmlns:p14="http://schemas.microsoft.com/office/powerpoint/2010/main" spd="med"/>
  <p:hf sldNum="0" hdr="0" dt="0"/>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7.png"/><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9.png"/><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1972127165&amp;originatingDoc=I941c6144477011ddb6a3a099756c05b7&amp;refType=RP&amp;originationContext=document&amp;transitionType=DocumentItem&amp;contextData=(sc.Search)" TargetMode="External"/><Relationship Id="rId3" Type="http://schemas.openxmlformats.org/officeDocument/2006/relationships/hyperlink" Target="https://a.next.westlaw.com/Link/Document/FullText?findType=Y&amp;serNum=1992113956&amp;originatingDoc=I941c6144477011ddb6a3a099756c05b7&amp;refType=RP&amp;originationContext=document&amp;transitionType=DocumentItem&amp;contextData=(sc.Search)"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1972127165&amp;originatingDoc=I33f15ba282a311df86c1ad798a0ca1c1&amp;refType=RP&amp;originationContext=document&amp;transitionType=DocumentItem&amp;contextData=(sc.DocLink)"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4.t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hyperlink" Target="https://a.next.westlaw.com/Link/Document/FullText?findType=Y&amp;serNum=1969132910&amp;pubNum=0000708&amp;originatingDoc=I13c9ab00572811e5a807ad48145ed9f1&amp;refType=RP&amp;originationContext=document&amp;transitionType=DocumentItem&amp;contextData=(sc.History*oc.Search)" TargetMode="External"/><Relationship Id="rId4" Type="http://schemas.openxmlformats.org/officeDocument/2006/relationships/hyperlink" Target="https://a.next.westlaw.com/Link/Document/FullText?findType=Y&amp;serNum=2006255410&amp;pubNum=0000711&amp;originatingDoc=I13c9ab00572811e5a807ad48145ed9f1&amp;refType=RP&amp;originationContext=document&amp;transitionType=DocumentItem&amp;contextData=(sc.History*oc.Search)" TargetMode="External"/><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2026983029&amp;pubNum=0000711&amp;originatingDoc=I13c9ab00572811e5a807ad48145ed9f1&amp;refType=RP&amp;originationContext=document&amp;transitionType=DocumentItem&amp;contextData=(sc.History*oc.Search)"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2021891627&amp;pubNum=0000711&amp;originatingDoc=I13c9ab00572811e5a807ad48145ed9f1&amp;refType=RP&amp;originationContext=document&amp;transitionType=DocumentItem&amp;contextData=(sc.History*oc.Search)"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a.next.westlaw.com/Link/Document/FullText?findType=Y&amp;serNum=2027224438&amp;pubNum=711&amp;originatingDoc=I19f69552eaef11e2a160cacff148223f&amp;refType=RP&amp;originationContext=document&amp;transitionType=DocumentItem&amp;contextData=(sc.Keycite)"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 Id="rId3" Type="http://schemas.openxmlformats.org/officeDocument/2006/relationships/image" Target="../media/image1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ti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ti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body" idx="13"/>
          </p:nvPr>
        </p:nvSpPr>
        <p:spPr>
          <a:xfrm>
            <a:off x="508000" y="6835316"/>
            <a:ext cx="7200900" cy="908967"/>
          </a:xfrm>
          <a:prstGeom prst="rect">
            <a:avLst/>
          </a:prstGeom>
        </p:spPr>
        <p:txBody>
          <a:bodyPr/>
          <a:lstStyle/>
          <a:p>
            <a:r>
              <a:rPr lang="en-US" dirty="0" smtClean="0"/>
              <a:t>Lister &amp; Holt’s 12</a:t>
            </a:r>
            <a:r>
              <a:rPr lang="en-US" baseline="30000" dirty="0" smtClean="0"/>
              <a:t>th</a:t>
            </a:r>
            <a:r>
              <a:rPr lang="en-US" dirty="0" smtClean="0"/>
              <a:t> Annual Criminal Law Seminar</a:t>
            </a:r>
            <a:endParaRPr dirty="0"/>
          </a:p>
          <a:p>
            <a:r>
              <a:rPr lang="en-US" dirty="0" smtClean="0"/>
              <a:t>October 17, 2019</a:t>
            </a:r>
            <a:endParaRPr dirty="0"/>
          </a:p>
        </p:txBody>
      </p:sp>
      <p:sp>
        <p:nvSpPr>
          <p:cNvPr id="146" name="Shape 146"/>
          <p:cNvSpPr>
            <a:spLocks noGrp="1"/>
          </p:cNvSpPr>
          <p:nvPr>
            <p:ph type="ctrTitle"/>
          </p:nvPr>
        </p:nvSpPr>
        <p:spPr>
          <a:prstGeom prst="rect">
            <a:avLst/>
          </a:prstGeom>
        </p:spPr>
        <p:txBody>
          <a:bodyPr/>
          <a:lstStyle>
            <a:lvl1pPr defTabSz="549148">
              <a:spcBef>
                <a:spcPts val="1500"/>
              </a:spcBef>
              <a:defRPr sz="6580"/>
            </a:lvl1pPr>
          </a:lstStyle>
          <a:p>
            <a:r>
              <a:rPr lang="en-US" dirty="0" smtClean="0"/>
              <a:t>Surviving the Courtroom</a:t>
            </a:r>
            <a:endParaRPr dirty="0"/>
          </a:p>
        </p:txBody>
      </p:sp>
      <p:sp>
        <p:nvSpPr>
          <p:cNvPr id="147" name="Shape 147"/>
          <p:cNvSpPr>
            <a:spLocks noGrp="1"/>
          </p:cNvSpPr>
          <p:nvPr>
            <p:ph type="subTitle" sz="quarter" idx="1"/>
          </p:nvPr>
        </p:nvSpPr>
        <p:spPr>
          <a:prstGeom prst="rect">
            <a:avLst/>
          </a:prstGeom>
        </p:spPr>
        <p:txBody>
          <a:bodyPr/>
          <a:lstStyle/>
          <a:p>
            <a:r>
              <a:rPr dirty="0"/>
              <a:t>Ben Sessions</a:t>
            </a:r>
          </a:p>
          <a:p>
            <a:r>
              <a:rPr dirty="0"/>
              <a:t>@Ben_Sessions</a:t>
            </a:r>
          </a:p>
          <a:p>
            <a:r>
              <a:rPr lang="en-US" dirty="0" err="1" smtClean="0"/>
              <a:t>TheSessionsLawFirm.com</a:t>
            </a:r>
            <a:endParaRPr dirty="0"/>
          </a:p>
        </p:txBody>
      </p:sp>
      <p:sp>
        <p:nvSpPr>
          <p:cNvPr id="3" name="TextBox 2"/>
          <p:cNvSpPr txBox="1"/>
          <p:nvPr/>
        </p:nvSpPr>
        <p:spPr>
          <a:xfrm>
            <a:off x="2465365" y="1879923"/>
            <a:ext cx="8277649" cy="13952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dirty="0" smtClean="0"/>
              <a:t>ALL MOTIONS, BRIEFS, &amp; ORDERS at:</a:t>
            </a:r>
          </a:p>
          <a:p>
            <a:endParaRPr lang="en-US" dirty="0" smtClean="0"/>
          </a:p>
          <a:p>
            <a:r>
              <a:rPr lang="en-US" sz="3600" dirty="0" smtClean="0"/>
              <a:t>https://</a:t>
            </a:r>
            <a:r>
              <a:rPr lang="en-US" sz="3600" dirty="0" err="1"/>
              <a:t>tinyurl.com</a:t>
            </a:r>
            <a:r>
              <a:rPr lang="en-US" sz="3600" dirty="0"/>
              <a:t>/y3oanma9</a:t>
            </a:r>
            <a:endParaRPr kumimoji="0" lang="en-US" sz="3600" b="0" i="0" u="none" strike="noStrike" cap="none" spc="0" normalizeH="0" baseline="0" dirty="0">
              <a:ln>
                <a:noFill/>
              </a:ln>
              <a:solidFill>
                <a:srgbClr val="414141"/>
              </a:solidFill>
              <a:effectLst/>
              <a:uFillTx/>
              <a:sym typeface="Palatino"/>
            </a:endParaRPr>
          </a:p>
        </p:txBody>
      </p:sp>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0" y="457200"/>
            <a:ext cx="13004800" cy="1765300"/>
          </a:xfrm>
        </p:spPr>
        <p:txBody>
          <a:bodyPr>
            <a:normAutofit/>
          </a:bodyPr>
          <a:lstStyle/>
          <a:p>
            <a:pPr eaLnBrk="1" hangingPunct="1">
              <a:defRPr/>
            </a:pPr>
            <a:r>
              <a:rPr lang="en-US" sz="3600" dirty="0" smtClean="0">
                <a:solidFill>
                  <a:srgbClr val="FF0000"/>
                </a:solidFill>
                <a:latin typeface="Helvetica" charset="0"/>
                <a:cs typeface="+mj-cs"/>
                <a:sym typeface="Helvetica" charset="0"/>
              </a:rPr>
              <a:t/>
            </a:r>
            <a:br>
              <a:rPr lang="en-US" sz="3600" dirty="0" smtClean="0">
                <a:solidFill>
                  <a:srgbClr val="FF0000"/>
                </a:solidFill>
                <a:latin typeface="Helvetica" charset="0"/>
                <a:cs typeface="+mj-cs"/>
                <a:sym typeface="Helvetica" charset="0"/>
              </a:rPr>
            </a:br>
            <a:r>
              <a:rPr lang="en-US" sz="3600" dirty="0" smtClean="0">
                <a:solidFill>
                  <a:srgbClr val="FF0000"/>
                </a:solidFill>
                <a:cs typeface="Times New Roman" charset="0"/>
                <a:sym typeface="Times New Roman" charset="0"/>
              </a:rPr>
              <a:t>The pursuit of motions can be a frustrating endeavor…</a:t>
            </a:r>
            <a:r>
              <a:rPr lang="en-US" sz="3600" dirty="0" smtClean="0">
                <a:solidFill>
                  <a:srgbClr val="FF0000"/>
                </a:solidFill>
                <a:cs typeface="+mj-cs"/>
                <a:sym typeface="Times New Roman" charset="0"/>
              </a:rPr>
              <a:t/>
            </a:r>
            <a:br>
              <a:rPr lang="en-US" sz="3600" dirty="0" smtClean="0">
                <a:solidFill>
                  <a:srgbClr val="FF0000"/>
                </a:solidFill>
                <a:cs typeface="+mj-cs"/>
                <a:sym typeface="Times New Roman" charset="0"/>
              </a:rPr>
            </a:br>
            <a:endParaRPr lang="en-US" sz="3600" dirty="0" smtClean="0">
              <a:solidFill>
                <a:srgbClr val="FF0000"/>
              </a:solidFill>
              <a:cs typeface="+mj-cs"/>
            </a:endParaRPr>
          </a:p>
        </p:txBody>
      </p:sp>
      <p:sp>
        <p:nvSpPr>
          <p:cNvPr id="15362" name="Rectangle 2"/>
          <p:cNvSpPr>
            <a:spLocks noGrp="1" noChangeArrowheads="1"/>
          </p:cNvSpPr>
          <p:nvPr>
            <p:ph type="body" idx="1"/>
          </p:nvPr>
        </p:nvSpPr>
        <p:spPr>
          <a:xfrm>
            <a:off x="995419" y="6540213"/>
            <a:ext cx="10503382" cy="2057400"/>
          </a:xfrm>
        </p:spPr>
        <p:txBody>
          <a:bodyPr>
            <a:noAutofit/>
          </a:bodyPr>
          <a:lstStyle/>
          <a:p>
            <a:pPr marL="0" indent="0" algn="just" eaLnBrk="1" hangingPunct="1">
              <a:defRPr/>
            </a:pPr>
            <a:endParaRPr lang="en-US" sz="2800" dirty="0" smtClean="0">
              <a:solidFill>
                <a:schemeClr val="tx1"/>
              </a:solidFill>
              <a:cs typeface="+mn-cs"/>
            </a:endParaRPr>
          </a:p>
          <a:p>
            <a:pPr marL="0" indent="0" algn="just" eaLnBrk="1" hangingPunct="1">
              <a:buNone/>
              <a:defRPr/>
            </a:pPr>
            <a:endParaRPr lang="en-US" sz="2800" dirty="0" smtClean="0">
              <a:solidFill>
                <a:schemeClr val="tx1"/>
              </a:solidFill>
              <a:cs typeface="+mn-cs"/>
            </a:endParaRPr>
          </a:p>
          <a:p>
            <a:pPr marL="0" indent="0" eaLnBrk="1" hangingPunct="1">
              <a:buNone/>
              <a:defRPr/>
            </a:pPr>
            <a:r>
              <a:rPr lang="en-US" sz="2800" dirty="0" smtClean="0">
                <a:solidFill>
                  <a:schemeClr val="tx1"/>
                </a:solidFill>
                <a:latin typeface="Georgia" charset="0"/>
                <a:cs typeface="Times New Roman" charset="0"/>
                <a:sym typeface="Times New Roman" charset="0"/>
              </a:rPr>
              <a:t>particularly if you only define success in terms having your motion granted.</a:t>
            </a:r>
            <a:endParaRPr lang="en-US" sz="2800" dirty="0" smtClean="0">
              <a:solidFill>
                <a:schemeClr val="tx1"/>
              </a:solidFill>
              <a:latin typeface="Georgia" charset="0"/>
              <a:cs typeface="+mn-cs"/>
              <a:sym typeface="Times New Roman" charset="0"/>
            </a:endParaRPr>
          </a:p>
        </p:txBody>
      </p:sp>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9600" y="2469693"/>
            <a:ext cx="6858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426397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defRPr/>
            </a:pPr>
            <a:r>
              <a:rPr lang="en-US" sz="4400" dirty="0" smtClean="0">
                <a:solidFill>
                  <a:srgbClr val="FF0000"/>
                </a:solidFill>
                <a:cs typeface="+mj-cs"/>
              </a:rPr>
              <a:t>We hardly ever hear </a:t>
            </a:r>
            <a:r>
              <a:rPr lang="ja-JP" altLang="en-US" sz="4400" dirty="0" smtClean="0">
                <a:solidFill>
                  <a:srgbClr val="FF0000"/>
                </a:solidFill>
                <a:latin typeface="Georgia"/>
                <a:cs typeface="+mj-cs"/>
              </a:rPr>
              <a:t>“</a:t>
            </a:r>
            <a:r>
              <a:rPr lang="en-US" sz="4400" dirty="0" smtClean="0">
                <a:solidFill>
                  <a:srgbClr val="FF0000"/>
                </a:solidFill>
                <a:cs typeface="+mj-cs"/>
              </a:rPr>
              <a:t>motion granted</a:t>
            </a:r>
            <a:r>
              <a:rPr lang="ja-JP" altLang="en-US" sz="4400" dirty="0" smtClean="0">
                <a:solidFill>
                  <a:srgbClr val="FF0000"/>
                </a:solidFill>
                <a:latin typeface="Georgia"/>
                <a:cs typeface="+mj-cs"/>
              </a:rPr>
              <a:t>”</a:t>
            </a:r>
            <a:r>
              <a:rPr lang="en-US" sz="4400" dirty="0" smtClean="0">
                <a:solidFill>
                  <a:srgbClr val="FF0000"/>
                </a:solidFill>
                <a:cs typeface="+mj-cs"/>
              </a:rPr>
              <a:t>…</a:t>
            </a:r>
          </a:p>
        </p:txBody>
      </p:sp>
      <p:pic>
        <p:nvPicPr>
          <p:cNvPr id="194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8400" y="3810000"/>
            <a:ext cx="2524125"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2356397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title"/>
          </p:nvPr>
        </p:nvSpPr>
        <p:spPr>
          <a:xfrm>
            <a:off x="1320800" y="774700"/>
            <a:ext cx="10464800" cy="889000"/>
          </a:xfrm>
        </p:spPr>
        <p:txBody>
          <a:bodyPr/>
          <a:lstStyle/>
          <a:p>
            <a:pPr eaLnBrk="1" hangingPunct="1">
              <a:defRPr/>
            </a:pPr>
            <a:r>
              <a:rPr lang="en-US" sz="4400" dirty="0" smtClean="0">
                <a:solidFill>
                  <a:srgbClr val="FF0000"/>
                </a:solidFill>
                <a:latin typeface="Georgia Bold" charset="0"/>
                <a:cs typeface="+mj-cs"/>
              </a:rPr>
              <a:t>Dirty Dozen Rules for Motions</a:t>
            </a:r>
          </a:p>
        </p:txBody>
      </p:sp>
      <p:sp>
        <p:nvSpPr>
          <p:cNvPr id="17410" name="Rectangle 2"/>
          <p:cNvSpPr>
            <a:spLocks noGrp="1" noChangeArrowheads="1"/>
          </p:cNvSpPr>
          <p:nvPr>
            <p:ph type="body" idx="1"/>
          </p:nvPr>
        </p:nvSpPr>
        <p:spPr>
          <a:xfrm>
            <a:off x="635000" y="1098515"/>
            <a:ext cx="11912600" cy="8197886"/>
          </a:xfrm>
        </p:spPr>
        <p:txBody>
          <a:bodyPr>
            <a:normAutofit/>
          </a:bodyPr>
          <a:lstStyle/>
          <a:p>
            <a:pPr marL="0" indent="0" eaLnBrk="1" hangingPunct="1">
              <a:lnSpc>
                <a:spcPct val="80000"/>
              </a:lnSpc>
              <a:defRPr/>
            </a:pPr>
            <a:endParaRPr lang="en-US" sz="2400" dirty="0" smtClean="0">
              <a:latin typeface="Times New Roman" charset="0"/>
              <a:cs typeface="+mn-cs"/>
              <a:sym typeface="Times New Roman" charset="0"/>
            </a:endParaRPr>
          </a:p>
          <a:p>
            <a:pPr marL="0" indent="0" algn="l" eaLnBrk="1" hangingPunct="1">
              <a:lnSpc>
                <a:spcPct val="80000"/>
              </a:lnSpc>
              <a:defRPr/>
            </a:pPr>
            <a:endParaRPr lang="en-US" sz="2400" dirty="0" smtClean="0">
              <a:latin typeface="Times New Roman"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1.</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We influence and/or control most issues that get litigated.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2.</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We should influence and/or control how most issues get litigated.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3.</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You do not have to win a motion to have it aid you in the case.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4.</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Not all issues must be litigated. What we do not litigate may be more important than what we do litigate.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5.</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Choose your battles. The goal is to win the war. </a:t>
            </a:r>
            <a:endParaRPr lang="en-US" sz="2400" dirty="0" smtClean="0">
              <a:latin typeface="Georgia" charset="0"/>
              <a:cs typeface="+mn-cs"/>
              <a:sym typeface="Times New Roman" charset="0"/>
            </a:endParaRPr>
          </a:p>
          <a:p>
            <a:pPr marL="0" indent="0">
              <a:lnSpc>
                <a:spcPct val="110000"/>
              </a:lnSpc>
              <a:spcBef>
                <a:spcPts val="0"/>
              </a:spcBef>
              <a:buNone/>
              <a:defRPr/>
            </a:pPr>
            <a:r>
              <a:rPr lang="en-US" sz="2400" dirty="0" smtClean="0">
                <a:latin typeface="Georgia" charset="0"/>
                <a:cs typeface="Times New Roman" charset="0"/>
                <a:sym typeface="Times New Roman" charset="0"/>
              </a:rPr>
              <a:t>6.</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Do not ever underestimate the power of giving the other side the 	opportunity to muck up.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7.</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Know when and why to walk away from an issue. Plan on it.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8.</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Do not assume that the opposition knows anything about what you 	know.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9.</a:t>
            </a:r>
            <a:r>
              <a:rPr lang="en-US" sz="2400" dirty="0" smtClean="0">
                <a:latin typeface="Georgia" charset="0"/>
                <a:cs typeface="+mn-cs"/>
                <a:sym typeface="Times New Roman" charset="0"/>
              </a:rPr>
              <a:t>	</a:t>
            </a:r>
            <a:r>
              <a:rPr lang="en-US" sz="2400" i="1" dirty="0" smtClean="0">
                <a:latin typeface="Georgia" charset="0"/>
                <a:cs typeface="Times New Roman" charset="0"/>
                <a:sym typeface="Times New Roman" charset="0"/>
              </a:rPr>
              <a:t>Gratuitously being obnoxious usually accomplishes nothing</a:t>
            </a:r>
            <a:r>
              <a:rPr lang="en-US" sz="2400" dirty="0" smtClean="0">
                <a:latin typeface="Georgia" charset="0"/>
                <a:cs typeface="Times New Roman" charset="0"/>
                <a:sym typeface="Times New Roman" charset="0"/>
              </a:rPr>
              <a:t>. Planned obnoxiousness is different.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10.</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Be careful what you ask for, you may get it. </a:t>
            </a:r>
            <a:endParaRPr lang="en-US" sz="2400" dirty="0" smtClean="0">
              <a:latin typeface="Georgia" charset="0"/>
              <a:cs typeface="+mn-cs"/>
              <a:sym typeface="Times New Roman" charset="0"/>
            </a:endParaRPr>
          </a:p>
          <a:p>
            <a:pPr marL="0" indent="0" algn="l" eaLnBrk="1" hangingPunct="1">
              <a:lnSpc>
                <a:spcPct val="110000"/>
              </a:lnSpc>
              <a:spcBef>
                <a:spcPts val="0"/>
              </a:spcBef>
              <a:buNone/>
              <a:defRPr/>
            </a:pPr>
            <a:r>
              <a:rPr lang="en-US" sz="2400" dirty="0" smtClean="0">
                <a:latin typeface="Georgia" charset="0"/>
                <a:cs typeface="Times New Roman" charset="0"/>
                <a:sym typeface="Times New Roman" charset="0"/>
              </a:rPr>
              <a:t>11.</a:t>
            </a:r>
            <a:r>
              <a:rPr lang="en-US" sz="2400" dirty="0" smtClean="0">
                <a:latin typeface="Georgia" charset="0"/>
                <a:cs typeface="+mn-cs"/>
                <a:sym typeface="Times New Roman" charset="0"/>
              </a:rPr>
              <a:t>	</a:t>
            </a:r>
            <a:r>
              <a:rPr lang="en-US" sz="2400" b="1" dirty="0" smtClean="0">
                <a:latin typeface="Georgia" charset="0"/>
                <a:cs typeface="Times New Roman" charset="0"/>
                <a:sym typeface="Times New Roman" charset="0"/>
              </a:rPr>
              <a:t>A half-cocked effort will usually produce half-assed results. </a:t>
            </a:r>
            <a:endParaRPr lang="en-US" sz="2400" b="1" dirty="0" smtClean="0">
              <a:latin typeface="Georgia" charset="0"/>
              <a:cs typeface="+mn-cs"/>
              <a:sym typeface="Times New Roman" charset="0"/>
            </a:endParaRPr>
          </a:p>
          <a:p>
            <a:pPr marL="0" indent="0">
              <a:lnSpc>
                <a:spcPct val="110000"/>
              </a:lnSpc>
              <a:spcBef>
                <a:spcPts val="0"/>
              </a:spcBef>
              <a:buNone/>
              <a:defRPr/>
            </a:pPr>
            <a:r>
              <a:rPr lang="en-US" sz="2400" dirty="0" smtClean="0">
                <a:latin typeface="Georgia" charset="0"/>
                <a:cs typeface="Times New Roman" charset="0"/>
                <a:sym typeface="Times New Roman" charset="0"/>
              </a:rPr>
              <a:t>12.</a:t>
            </a:r>
            <a:r>
              <a:rPr lang="en-US" sz="2400" dirty="0" smtClean="0">
                <a:latin typeface="Georgia" charset="0"/>
                <a:cs typeface="+mn-cs"/>
                <a:sym typeface="Times New Roman" charset="0"/>
              </a:rPr>
              <a:t>	</a:t>
            </a:r>
            <a:r>
              <a:rPr lang="en-US" sz="2400" dirty="0" smtClean="0">
                <a:latin typeface="Georgia" charset="0"/>
                <a:cs typeface="Times New Roman" charset="0"/>
                <a:sym typeface="Times New Roman" charset="0"/>
              </a:rPr>
              <a:t>Do not make the other sides arguments for them: if they are not smart enough to make it themselves, you should be smart enough not to teach them their own argument. </a:t>
            </a:r>
            <a:endParaRPr lang="en-US" sz="2400" dirty="0" smtClean="0">
              <a:latin typeface="Georgia" charset="0"/>
              <a:cs typeface="+mn-cs"/>
              <a:sym typeface="Times New Roman" charset="0"/>
            </a:endParaRPr>
          </a:p>
        </p:txBody>
      </p:sp>
    </p:spTree>
    <p:extLst>
      <p:ext uri="{BB962C8B-B14F-4D97-AF65-F5344CB8AC3E}">
        <p14:creationId xmlns:p14="http://schemas.microsoft.com/office/powerpoint/2010/main" val="7630439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330200" y="482600"/>
            <a:ext cx="12674600" cy="2540000"/>
          </a:xfrm>
        </p:spPr>
        <p:txBody>
          <a:bodyPr/>
          <a:lstStyle/>
          <a:p>
            <a:pPr eaLnBrk="1" hangingPunct="1">
              <a:defRPr/>
            </a:pPr>
            <a:r>
              <a:rPr lang="en-US" sz="4400" dirty="0" smtClean="0">
                <a:solidFill>
                  <a:srgbClr val="FF0000"/>
                </a:solidFill>
                <a:latin typeface="Georgia Bold" charset="0"/>
                <a:cs typeface="+mj-cs"/>
              </a:rPr>
              <a:t>Understanding Your Goals in a Motion Hearing</a:t>
            </a:r>
            <a:r>
              <a:rPr lang="en-US" sz="4400" dirty="0" smtClean="0">
                <a:solidFill>
                  <a:srgbClr val="FF0000"/>
                </a:solidFill>
                <a:cs typeface="+mj-cs"/>
              </a:rPr>
              <a:t/>
            </a:r>
            <a:br>
              <a:rPr lang="en-US" sz="4400" dirty="0" smtClean="0">
                <a:solidFill>
                  <a:srgbClr val="FF0000"/>
                </a:solidFill>
                <a:cs typeface="+mj-cs"/>
              </a:rPr>
            </a:br>
            <a:endParaRPr lang="en-US" sz="4400" dirty="0" smtClean="0">
              <a:solidFill>
                <a:srgbClr val="FF0000"/>
              </a:solidFill>
              <a:cs typeface="+mj-cs"/>
            </a:endParaRPr>
          </a:p>
        </p:txBody>
      </p:sp>
      <p:sp>
        <p:nvSpPr>
          <p:cNvPr id="16386" name="Rectangle 2"/>
          <p:cNvSpPr>
            <a:spLocks noGrp="1" noChangeArrowheads="1"/>
          </p:cNvSpPr>
          <p:nvPr>
            <p:ph type="body" idx="1"/>
          </p:nvPr>
        </p:nvSpPr>
        <p:spPr>
          <a:xfrm>
            <a:off x="1244600" y="3276600"/>
            <a:ext cx="10464800" cy="5613400"/>
          </a:xfrm>
        </p:spPr>
        <p:txBody>
          <a:bodyPr>
            <a:normAutofit fontScale="92500" lnSpcReduction="20000"/>
          </a:bodyPr>
          <a:lstStyle/>
          <a:p>
            <a:pPr marL="0" indent="0" eaLnBrk="1" hangingPunct="1">
              <a:buNone/>
              <a:defRPr/>
            </a:pPr>
            <a:r>
              <a:rPr lang="en-US" sz="4400" dirty="0" smtClean="0">
                <a:latin typeface="Georgia" charset="0"/>
                <a:cs typeface="+mn-cs"/>
              </a:rPr>
              <a:t>Five Basic Purposes of Motions: </a:t>
            </a:r>
          </a:p>
          <a:p>
            <a:pPr marL="0" indent="0" eaLnBrk="1" hangingPunct="1">
              <a:buNone/>
              <a:defRPr/>
            </a:pPr>
            <a:endParaRPr lang="en-US" sz="4400" dirty="0" smtClean="0">
              <a:latin typeface="Georgia" charset="0"/>
              <a:cs typeface="+mn-cs"/>
            </a:endParaRPr>
          </a:p>
          <a:p>
            <a:pPr marL="0" indent="0" algn="l" eaLnBrk="1" hangingPunct="1">
              <a:buNone/>
              <a:defRPr/>
            </a:pPr>
            <a:r>
              <a:rPr lang="en-US" sz="4400" dirty="0" smtClean="0">
                <a:latin typeface="Georgia" charset="0"/>
                <a:cs typeface="Times New Roman" charset="0"/>
                <a:sym typeface="Times New Roman" charset="0"/>
              </a:rPr>
              <a:t>	1)   </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Exclusion of unfavorable evidence;</a:t>
            </a:r>
            <a:endParaRPr lang="en-US" sz="4400" dirty="0" smtClean="0">
              <a:latin typeface="Georgia" charset="0"/>
              <a:cs typeface="+mn-cs"/>
              <a:sym typeface="Times New Roman" charset="0"/>
            </a:endParaRPr>
          </a:p>
          <a:p>
            <a:pPr marL="0" indent="0" algn="l" eaLnBrk="1" hangingPunct="1">
              <a:buNone/>
              <a:defRPr/>
            </a:pPr>
            <a:r>
              <a:rPr lang="en-US" sz="4400" dirty="0" smtClean="0">
                <a:latin typeface="Georgia" charset="0"/>
                <a:cs typeface="+mn-cs"/>
                <a:sym typeface="Times New Roman" charset="0"/>
              </a:rPr>
              <a:t>	</a:t>
            </a:r>
            <a:r>
              <a:rPr lang="en-US" sz="4400" dirty="0" smtClean="0">
                <a:latin typeface="Georgia" charset="0"/>
                <a:cs typeface="Times New Roman" charset="0"/>
                <a:sym typeface="Times New Roman" charset="0"/>
              </a:rPr>
              <a:t>2)</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Trial preparation;</a:t>
            </a:r>
            <a:endParaRPr lang="en-US" sz="4400" dirty="0" smtClean="0">
              <a:latin typeface="Georgia" charset="0"/>
              <a:cs typeface="+mn-cs"/>
              <a:sym typeface="Helvetica" charset="0"/>
            </a:endParaRPr>
          </a:p>
          <a:p>
            <a:pPr marL="0" indent="0" algn="l" eaLnBrk="1" hangingPunct="1">
              <a:buNone/>
              <a:defRPr/>
            </a:pPr>
            <a:r>
              <a:rPr lang="en-US" sz="4400" dirty="0" smtClean="0">
                <a:latin typeface="Georgia" charset="0"/>
                <a:cs typeface="+mn-cs"/>
                <a:sym typeface="Helvetica" charset="0"/>
              </a:rPr>
              <a:t>	</a:t>
            </a:r>
            <a:r>
              <a:rPr lang="en-US" sz="4400" dirty="0" smtClean="0">
                <a:latin typeface="Georgia" charset="0"/>
                <a:cs typeface="Times New Roman" charset="0"/>
                <a:sym typeface="Times New Roman" charset="0"/>
              </a:rPr>
              <a:t>3)</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Improving the plea offer; </a:t>
            </a:r>
            <a:endParaRPr lang="en-US" sz="4400" dirty="0" smtClean="0">
              <a:latin typeface="Georgia" charset="0"/>
              <a:cs typeface="+mn-cs"/>
              <a:sym typeface="Helvetica" charset="0"/>
            </a:endParaRPr>
          </a:p>
          <a:p>
            <a:pPr marL="0" indent="0" algn="l" eaLnBrk="1" hangingPunct="1">
              <a:buNone/>
              <a:defRPr/>
            </a:pPr>
            <a:r>
              <a:rPr lang="en-US" sz="4400" dirty="0" smtClean="0">
                <a:latin typeface="Georgia" charset="0"/>
                <a:cs typeface="+mn-cs"/>
                <a:sym typeface="Helvetica" charset="0"/>
              </a:rPr>
              <a:t>	</a:t>
            </a:r>
            <a:r>
              <a:rPr lang="en-US" sz="4400" dirty="0" smtClean="0">
                <a:latin typeface="Georgia" charset="0"/>
                <a:cs typeface="Times New Roman" charset="0"/>
                <a:sym typeface="Times New Roman" charset="0"/>
              </a:rPr>
              <a:t>4)</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Diversion; and,</a:t>
            </a:r>
            <a:endParaRPr lang="en-US" sz="4400" dirty="0" smtClean="0">
              <a:latin typeface="Georgia" charset="0"/>
              <a:cs typeface="+mn-cs"/>
              <a:sym typeface="Helvetica" charset="0"/>
            </a:endParaRPr>
          </a:p>
          <a:p>
            <a:pPr marL="0" indent="0" algn="l" eaLnBrk="1" hangingPunct="1">
              <a:buNone/>
              <a:defRPr/>
            </a:pPr>
            <a:r>
              <a:rPr lang="en-US" sz="4400" dirty="0" smtClean="0">
                <a:latin typeface="Georgia" charset="0"/>
                <a:cs typeface="+mn-cs"/>
                <a:sym typeface="Helvetica" charset="0"/>
              </a:rPr>
              <a:t>	</a:t>
            </a:r>
            <a:r>
              <a:rPr lang="en-US" sz="4400" dirty="0" smtClean="0">
                <a:latin typeface="Georgia" charset="0"/>
                <a:cs typeface="Times New Roman" charset="0"/>
                <a:sym typeface="Times New Roman" charset="0"/>
              </a:rPr>
              <a:t>5)</a:t>
            </a:r>
            <a:r>
              <a:rPr lang="en-US" sz="4400" dirty="0" smtClean="0">
                <a:latin typeface="Georgia" charset="0"/>
                <a:cs typeface="+mn-cs"/>
                <a:sym typeface="Times New Roman" charset="0"/>
              </a:rPr>
              <a:t>    </a:t>
            </a:r>
            <a:r>
              <a:rPr lang="en-US" sz="4400" dirty="0" smtClean="0">
                <a:latin typeface="Georgia" charset="0"/>
                <a:cs typeface="Helvetica" charset="0"/>
                <a:sym typeface="Helvetica" charset="0"/>
              </a:rPr>
              <a:t>Dismissal of the charges.</a:t>
            </a:r>
            <a:endParaRPr lang="en-US" sz="4400" dirty="0" smtClean="0">
              <a:latin typeface="Georgia" charset="0"/>
              <a:cs typeface="+mn-cs"/>
              <a:sym typeface="Helvetica" charset="0"/>
            </a:endParaRPr>
          </a:p>
          <a:p>
            <a:pPr marL="685800" indent="-685800" eaLnBrk="1" hangingPunct="1">
              <a:defRPr/>
            </a:pPr>
            <a:endParaRPr lang="en-US" sz="4400" dirty="0" smtClean="0">
              <a:latin typeface="Georgia" charset="0"/>
              <a:cs typeface="+mn-cs"/>
            </a:endParaRPr>
          </a:p>
        </p:txBody>
      </p:sp>
    </p:spTree>
    <p:extLst>
      <p:ext uri="{BB962C8B-B14F-4D97-AF65-F5344CB8AC3E}">
        <p14:creationId xmlns:p14="http://schemas.microsoft.com/office/powerpoint/2010/main" val="3159657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1270000" y="393700"/>
            <a:ext cx="10464800" cy="1663700"/>
          </a:xfrm>
        </p:spPr>
        <p:txBody>
          <a:bodyPr>
            <a:normAutofit fontScale="90000"/>
          </a:bodyPr>
          <a:lstStyle/>
          <a:p>
            <a:pPr eaLnBrk="1" hangingPunct="1">
              <a:defRPr/>
            </a:pPr>
            <a:r>
              <a:rPr lang="en-US" dirty="0" smtClean="0">
                <a:solidFill>
                  <a:srgbClr val="FF0000"/>
                </a:solidFill>
                <a:cs typeface="+mj-cs"/>
              </a:rPr>
              <a:t/>
            </a:r>
            <a:br>
              <a:rPr lang="en-US" dirty="0" smtClean="0">
                <a:solidFill>
                  <a:srgbClr val="FF0000"/>
                </a:solidFill>
                <a:cs typeface="+mj-cs"/>
              </a:rPr>
            </a:br>
            <a:r>
              <a:rPr lang="en-US" sz="4400" dirty="0" smtClean="0">
                <a:solidFill>
                  <a:srgbClr val="FF0000"/>
                </a:solidFill>
                <a:latin typeface="Georgia Bold" charset="0"/>
                <a:cs typeface="+mj-cs"/>
              </a:rPr>
              <a:t>Exclusion of Unfavorable Evidence</a:t>
            </a:r>
            <a:br>
              <a:rPr lang="en-US" sz="4400" dirty="0" smtClean="0">
                <a:solidFill>
                  <a:srgbClr val="FF0000"/>
                </a:solidFill>
                <a:latin typeface="Georgia Bold" charset="0"/>
                <a:cs typeface="+mj-cs"/>
              </a:rPr>
            </a:br>
            <a:endParaRPr lang="en-US" sz="4400" dirty="0" smtClean="0">
              <a:solidFill>
                <a:srgbClr val="FF0000"/>
              </a:solidFill>
              <a:latin typeface="Georgia Bold" charset="0"/>
              <a:cs typeface="+mj-cs"/>
            </a:endParaRPr>
          </a:p>
        </p:txBody>
      </p:sp>
      <p:sp>
        <p:nvSpPr>
          <p:cNvPr id="19458" name="Rectangle 2"/>
          <p:cNvSpPr>
            <a:spLocks noGrp="1" noChangeArrowheads="1"/>
          </p:cNvSpPr>
          <p:nvPr>
            <p:ph type="body" idx="1"/>
          </p:nvPr>
        </p:nvSpPr>
        <p:spPr>
          <a:xfrm>
            <a:off x="330200" y="5029200"/>
            <a:ext cx="12674600" cy="4318000"/>
          </a:xfrm>
        </p:spPr>
        <p:txBody>
          <a:bodyPr>
            <a:normAutofit fontScale="77500" lnSpcReduction="20000"/>
          </a:bodyPr>
          <a:lstStyle/>
          <a:p>
            <a:pPr marL="0" indent="0" eaLnBrk="1" hangingPunct="1">
              <a:defRPr/>
            </a:pPr>
            <a:endParaRPr lang="en-US" dirty="0" smtClean="0">
              <a:cs typeface="+mn-cs"/>
            </a:endParaRPr>
          </a:p>
          <a:p>
            <a:pPr marL="0" indent="0" eaLnBrk="1" hangingPunct="1">
              <a:defRPr/>
            </a:pPr>
            <a:endParaRPr lang="en-US" dirty="0" smtClean="0">
              <a:cs typeface="+mn-cs"/>
            </a:endParaRPr>
          </a:p>
          <a:p>
            <a:pPr marL="0" indent="0" eaLnBrk="1" hangingPunct="1">
              <a:defRPr/>
            </a:pPr>
            <a:endParaRPr lang="en-US" dirty="0" smtClean="0">
              <a:cs typeface="+mn-cs"/>
            </a:endParaRPr>
          </a:p>
          <a:p>
            <a:pPr marL="0" indent="0" eaLnBrk="1" hangingPunct="1">
              <a:defRPr/>
            </a:pPr>
            <a:endParaRPr lang="en-US" dirty="0" smtClean="0">
              <a:cs typeface="+mn-cs"/>
            </a:endParaRPr>
          </a:p>
          <a:p>
            <a:pPr marL="0" indent="0" eaLnBrk="1" hangingPunct="1">
              <a:defRPr/>
            </a:pPr>
            <a:endParaRPr lang="en-US" dirty="0" smtClean="0">
              <a:cs typeface="+mn-cs"/>
            </a:endParaRPr>
          </a:p>
          <a:p>
            <a:pPr marL="0" indent="0" eaLnBrk="1" hangingPunct="1">
              <a:buNone/>
              <a:defRPr/>
            </a:pPr>
            <a:r>
              <a:rPr lang="en-US" sz="4400" dirty="0" smtClean="0">
                <a:latin typeface="Georgia" charset="0"/>
                <a:cs typeface="+mn-cs"/>
              </a:rPr>
              <a:t>A motion to suppress or motion in </a:t>
            </a:r>
            <a:r>
              <a:rPr lang="en-US" sz="4400" dirty="0" err="1" smtClean="0">
                <a:latin typeface="Georgia" charset="0"/>
                <a:cs typeface="+mn-cs"/>
              </a:rPr>
              <a:t>limine</a:t>
            </a:r>
            <a:r>
              <a:rPr lang="en-US" sz="4400" dirty="0" smtClean="0">
                <a:latin typeface="Georgia" charset="0"/>
                <a:cs typeface="+mn-cs"/>
              </a:rPr>
              <a:t> is your opportunity to change the facts of the case.</a:t>
            </a:r>
            <a:r>
              <a:rPr lang="en-US" dirty="0" smtClean="0">
                <a:cs typeface="+mn-cs"/>
              </a:rPr>
              <a:t> </a:t>
            </a:r>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8600" y="2371359"/>
            <a:ext cx="7391400" cy="578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0606418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00" y="584200"/>
            <a:ext cx="11760200" cy="857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9241126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0" y="304800"/>
            <a:ext cx="10058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457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000" y="4445000"/>
            <a:ext cx="100584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9304143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4800" y="330200"/>
            <a:ext cx="93091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2560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3848100"/>
            <a:ext cx="9169400" cy="424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4613216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254000" y="1066800"/>
            <a:ext cx="12750800" cy="2971800"/>
          </a:xfrm>
        </p:spPr>
        <p:txBody>
          <a:bodyPr>
            <a:normAutofit fontScale="90000"/>
          </a:bodyPr>
          <a:lstStyle/>
          <a:p>
            <a:pPr eaLnBrk="1" hangingPunct="1">
              <a:defRPr/>
            </a:pP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400" dirty="0" smtClean="0">
                <a:solidFill>
                  <a:srgbClr val="FF0000"/>
                </a:solidFill>
                <a:latin typeface="Georgia Bold" charset="0"/>
                <a:cs typeface="+mj-cs"/>
                <a:sym typeface="Georgia Bold" charset="0"/>
              </a:rPr>
              <a:t>:</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 Yes, It Does Matter</a:t>
            </a:r>
            <a:r>
              <a:rPr lang="en-US" sz="4400" dirty="0" smtClean="0">
                <a:solidFill>
                  <a:srgbClr val="FF0000"/>
                </a:solidFill>
                <a:latin typeface="Georgia Bold" charset="0"/>
                <a:cs typeface="+mj-cs"/>
                <a:sym typeface="Times New Roman" charset="0"/>
              </a:rPr>
              <a:t/>
            </a:r>
            <a:br>
              <a:rPr lang="en-US" sz="4400" dirty="0" smtClean="0">
                <a:solidFill>
                  <a:srgbClr val="FF0000"/>
                </a:solidFill>
                <a:latin typeface="Georgia Bold" charset="0"/>
                <a:cs typeface="+mj-cs"/>
                <a:sym typeface="Times New Roman" charset="0"/>
              </a:rPr>
            </a:br>
            <a:r>
              <a:rPr lang="en-US" sz="4400" dirty="0" smtClean="0">
                <a:solidFill>
                  <a:srgbClr val="000090"/>
                </a:solidFill>
                <a:latin typeface="Georgia Bold" charset="0"/>
                <a:cs typeface="+mj-cs"/>
              </a:rPr>
              <a:t> </a:t>
            </a:r>
            <a:br>
              <a:rPr lang="en-US" sz="4400" dirty="0" smtClean="0">
                <a:solidFill>
                  <a:srgbClr val="000090"/>
                </a:solidFill>
                <a:latin typeface="Georgia Bold" charset="0"/>
                <a:cs typeface="+mj-cs"/>
              </a:rPr>
            </a:br>
            <a:endParaRPr lang="en-US" sz="4400" u="sng" dirty="0" smtClean="0">
              <a:solidFill>
                <a:srgbClr val="000090"/>
              </a:solidFill>
              <a:latin typeface="Georgia Bold" charset="0"/>
              <a:cs typeface="+mj-cs"/>
            </a:endParaRPr>
          </a:p>
        </p:txBody>
      </p:sp>
      <p:sp>
        <p:nvSpPr>
          <p:cNvPr id="57347" name="Rectangle 3"/>
          <p:cNvSpPr>
            <a:spLocks noGrp="1" noChangeArrowheads="1"/>
          </p:cNvSpPr>
          <p:nvPr>
            <p:ph type="body" idx="1"/>
          </p:nvPr>
        </p:nvSpPr>
        <p:spPr>
          <a:xfrm>
            <a:off x="482600" y="3581400"/>
            <a:ext cx="12522200" cy="5257800"/>
          </a:xfrm>
        </p:spPr>
        <p:txBody>
          <a:bodyPr>
            <a:normAutofit lnSpcReduction="10000"/>
          </a:bodyPr>
          <a:lstStyle/>
          <a:p>
            <a:pPr marL="0" indent="0" eaLnBrk="1" hangingPunct="1">
              <a:buNone/>
              <a:defRPr/>
            </a:pPr>
            <a:r>
              <a:rPr lang="en-US" sz="4400" b="1" u="sng" dirty="0" smtClean="0">
                <a:latin typeface="Georgia" charset="0"/>
                <a:cs typeface="+mn-cs"/>
              </a:rPr>
              <a:t>AUTHORITY</a:t>
            </a:r>
            <a:endParaRPr lang="en-US" sz="4400" u="sng" dirty="0" smtClean="0">
              <a:latin typeface="Georgia" charset="0"/>
              <a:cs typeface="+mn-cs"/>
            </a:endParaRPr>
          </a:p>
          <a:p>
            <a:pPr marL="0" indent="0" algn="l" eaLnBrk="1" hangingPunct="1">
              <a:buNone/>
              <a:defRPr/>
            </a:pPr>
            <a:r>
              <a:rPr lang="en-US" sz="4000" dirty="0" smtClean="0">
                <a:latin typeface="Georgia" charset="0"/>
                <a:cs typeface="+mn-cs"/>
              </a:rPr>
              <a:t>Motion to Suppress: </a:t>
            </a:r>
            <a:r>
              <a:rPr lang="en-US" sz="4000" dirty="0" smtClean="0">
                <a:latin typeface="Georgia" charset="0"/>
                <a:cs typeface="+mn-cs"/>
                <a:sym typeface="Georgia" charset="0"/>
              </a:rPr>
              <a:t>O.C.G.A. 17-5-30, which is also referred to in older case law as Section 13 of an Act of 1966 (Ga.L.1966, pp. 567, 571; Code Ann. 27-313) </a:t>
            </a:r>
            <a:endParaRPr lang="en-US" sz="4000" dirty="0" smtClean="0">
              <a:latin typeface="Georgia" charset="0"/>
              <a:cs typeface="+mn-cs"/>
            </a:endParaRPr>
          </a:p>
          <a:p>
            <a:pPr marL="0" indent="0" eaLnBrk="1" hangingPunct="1">
              <a:buNone/>
              <a:defRPr/>
            </a:pPr>
            <a:endParaRPr lang="en-US" sz="4000" dirty="0" smtClean="0">
              <a:latin typeface="Georgia" charset="0"/>
              <a:cs typeface="+mn-cs"/>
            </a:endParaRPr>
          </a:p>
          <a:p>
            <a:pPr marL="0" indent="0" algn="l" eaLnBrk="1" hangingPunct="1">
              <a:buNone/>
              <a:defRPr/>
            </a:pPr>
            <a:r>
              <a:rPr lang="en-US" sz="4000" dirty="0" smtClean="0">
                <a:latin typeface="Georgia" charset="0"/>
                <a:cs typeface="+mn-cs"/>
              </a:rPr>
              <a:t>Motion in </a:t>
            </a:r>
            <a:r>
              <a:rPr lang="en-US" sz="4000" dirty="0" err="1" smtClean="0">
                <a:latin typeface="Georgia" charset="0"/>
                <a:cs typeface="+mn-cs"/>
              </a:rPr>
              <a:t>Limine</a:t>
            </a:r>
            <a:r>
              <a:rPr lang="en-US" sz="4000" dirty="0" smtClean="0">
                <a:latin typeface="Georgia" charset="0"/>
                <a:cs typeface="+mn-cs"/>
              </a:rPr>
              <a:t>: statutory, regulations, or common law</a:t>
            </a:r>
          </a:p>
        </p:txBody>
      </p:sp>
    </p:spTree>
    <p:extLst>
      <p:ext uri="{BB962C8B-B14F-4D97-AF65-F5344CB8AC3E}">
        <p14:creationId xmlns:p14="http://schemas.microsoft.com/office/powerpoint/2010/main" val="2015742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473200" y="990600"/>
            <a:ext cx="10464800" cy="3581400"/>
          </a:xfrm>
        </p:spPr>
        <p:txBody>
          <a:bodyPr/>
          <a:lstStyle/>
          <a:p>
            <a:pPr eaLnBrk="1" hangingPunct="1">
              <a:defRPr/>
            </a:pP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400" dirty="0" smtClean="0">
                <a:solidFill>
                  <a:srgbClr val="FF0000"/>
                </a:solidFill>
                <a:latin typeface="Georgia Bold" charset="0"/>
                <a:cs typeface="+mj-cs"/>
                <a:sym typeface="Georgia Bold" charset="0"/>
              </a:rPr>
              <a:t>:</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 </a:t>
            </a:r>
            <a:r>
              <a:rPr lang="en-US" sz="4400" b="1" dirty="0" smtClean="0">
                <a:solidFill>
                  <a:srgbClr val="FF0000"/>
                </a:solidFill>
                <a:cs typeface="+mj-cs"/>
                <a:sym typeface="Georgia Bold" charset="0"/>
              </a:rPr>
              <a:t>Yes, It Does Matter</a:t>
            </a:r>
            <a:r>
              <a:rPr lang="en-US" sz="4400" b="1" dirty="0" smtClean="0">
                <a:solidFill>
                  <a:srgbClr val="FF0000"/>
                </a:solidFill>
                <a:cs typeface="+mj-cs"/>
                <a:sym typeface="Times New Roman" charset="0"/>
              </a:rPr>
              <a:t/>
            </a:r>
            <a:br>
              <a:rPr lang="en-US" sz="4400" b="1" dirty="0" smtClean="0">
                <a:solidFill>
                  <a:srgbClr val="FF0000"/>
                </a:solidFill>
                <a:cs typeface="+mj-cs"/>
                <a:sym typeface="Times New Roman" charset="0"/>
              </a:rPr>
            </a:br>
            <a:endParaRPr lang="en-US" sz="4400" b="1" dirty="0" smtClean="0">
              <a:solidFill>
                <a:srgbClr val="FF0000"/>
              </a:solidFill>
              <a:cs typeface="+mj-cs"/>
              <a:sym typeface="Times New Roman" charset="0"/>
            </a:endParaRPr>
          </a:p>
        </p:txBody>
      </p:sp>
      <p:sp>
        <p:nvSpPr>
          <p:cNvPr id="58371" name="Rectangle 3"/>
          <p:cNvSpPr>
            <a:spLocks noGrp="1" noChangeArrowheads="1"/>
          </p:cNvSpPr>
          <p:nvPr>
            <p:ph type="body" idx="1"/>
          </p:nvPr>
        </p:nvSpPr>
        <p:spPr>
          <a:xfrm>
            <a:off x="1092200" y="4038600"/>
            <a:ext cx="10464800" cy="1066800"/>
          </a:xfrm>
        </p:spPr>
        <p:txBody>
          <a:bodyPr/>
          <a:lstStyle/>
          <a:p>
            <a:pPr marL="0" indent="0" algn="ctr" eaLnBrk="1" hangingPunct="1">
              <a:buNone/>
              <a:defRPr/>
            </a:pPr>
            <a:r>
              <a:rPr lang="en-US" sz="4400" u="sng" dirty="0" smtClean="0">
                <a:latin typeface="Georgia Bold" charset="0"/>
                <a:cs typeface="+mn-cs"/>
              </a:rPr>
              <a:t>Time Limitations on Filing</a:t>
            </a:r>
          </a:p>
        </p:txBody>
      </p:sp>
      <p:sp>
        <p:nvSpPr>
          <p:cNvPr id="58372" name="Text Box 4"/>
          <p:cNvSpPr txBox="1">
            <a:spLocks/>
          </p:cNvSpPr>
          <p:nvPr/>
        </p:nvSpPr>
        <p:spPr bwMode="auto">
          <a:xfrm>
            <a:off x="1092200" y="5257800"/>
            <a:ext cx="11531600" cy="5694363"/>
          </a:xfrm>
          <a:prstGeom prst="rect">
            <a:avLst/>
          </a:prstGeom>
          <a:noFill/>
          <a:ln>
            <a:noFill/>
          </a:ln>
          <a:effectLst/>
          <a:extLst>
            <a:ext uri="{909E8E84-426E-40dd-AFC4-6F175D3DCCD1}">
              <a14:hiddenFill xmlns:a14="http://schemas.microsoft.com/office/drawing/2010/main">
                <a:blipFill dpi="0" rotWithShape="0">
                  <a:blip r:embed="rId2"/>
                  <a:srcRect/>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l">
              <a:defRPr/>
            </a:pPr>
            <a:endParaRPr lang="en-US" sz="3600" dirty="0">
              <a:latin typeface="Georgia" charset="0"/>
              <a:cs typeface="+mn-cs"/>
            </a:endParaRPr>
          </a:p>
          <a:p>
            <a:pPr algn="l">
              <a:defRPr/>
            </a:pPr>
            <a:r>
              <a:rPr lang="en-US" sz="4400" dirty="0">
                <a:latin typeface="Georgia" charset="0"/>
                <a:cs typeface="+mn-cs"/>
              </a:rPr>
              <a:t>Motion to Suppress: within 10 days after the date of arraignment</a:t>
            </a:r>
          </a:p>
          <a:p>
            <a:pPr algn="l">
              <a:defRPr/>
            </a:pPr>
            <a:endParaRPr lang="en-US" sz="4400" dirty="0">
              <a:latin typeface="Georgia" charset="0"/>
              <a:cs typeface="+mn-cs"/>
            </a:endParaRPr>
          </a:p>
          <a:p>
            <a:pPr algn="l">
              <a:defRPr/>
            </a:pPr>
            <a:r>
              <a:rPr lang="en-US" sz="4400" dirty="0">
                <a:latin typeface="Georgia" charset="0"/>
                <a:cs typeface="+mn-cs"/>
              </a:rPr>
              <a:t>Motion in </a:t>
            </a:r>
            <a:r>
              <a:rPr lang="en-US" sz="4400" dirty="0" err="1">
                <a:latin typeface="Georgia" charset="0"/>
                <a:cs typeface="+mn-cs"/>
              </a:rPr>
              <a:t>Limine</a:t>
            </a:r>
            <a:r>
              <a:rPr lang="en-US" sz="4400" dirty="0">
                <a:latin typeface="Georgia" charset="0"/>
                <a:cs typeface="+mn-cs"/>
              </a:rPr>
              <a:t>: at any time</a:t>
            </a:r>
          </a:p>
          <a:p>
            <a:pPr>
              <a:defRPr/>
            </a:pPr>
            <a:endParaRPr lang="en-US" sz="4400" dirty="0">
              <a:latin typeface="Georgia" charset="0"/>
              <a:cs typeface="+mn-cs"/>
            </a:endParaRPr>
          </a:p>
          <a:p>
            <a:pPr>
              <a:defRPr/>
            </a:pPr>
            <a:endParaRPr lang="en-US" sz="3600" dirty="0">
              <a:latin typeface="Georgia" charset="0"/>
              <a:cs typeface="+mn-cs"/>
            </a:endParaRPr>
          </a:p>
          <a:p>
            <a:pPr>
              <a:defRPr/>
            </a:pPr>
            <a:endParaRPr lang="en-US" sz="3600" dirty="0">
              <a:latin typeface="Georgia" charset="0"/>
              <a:cs typeface="+mn-cs"/>
            </a:endParaRPr>
          </a:p>
          <a:p>
            <a:pPr>
              <a:defRPr/>
            </a:pPr>
            <a:endParaRPr lang="en-US" sz="3600" dirty="0">
              <a:latin typeface="Georgia" charset="0"/>
              <a:cs typeface="+mn-cs"/>
            </a:endParaRPr>
          </a:p>
        </p:txBody>
      </p:sp>
    </p:spTree>
    <p:extLst>
      <p:ext uri="{BB962C8B-B14F-4D97-AF65-F5344CB8AC3E}">
        <p14:creationId xmlns:p14="http://schemas.microsoft.com/office/powerpoint/2010/main" val="142040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35000" y="482600"/>
            <a:ext cx="11963400" cy="2946400"/>
          </a:xfrm>
        </p:spPr>
        <p:txBody>
          <a:bodyPr>
            <a:normAutofit fontScale="90000"/>
          </a:bodyPr>
          <a:lstStyle/>
          <a:p>
            <a:pPr eaLnBrk="1" hangingPunct="1">
              <a:defRPr/>
            </a:pPr>
            <a:r>
              <a:rPr lang="en-US" sz="4400" dirty="0" smtClean="0">
                <a:solidFill>
                  <a:srgbClr val="FF0000"/>
                </a:solidFill>
                <a:latin typeface="Georgia Bold" charset="0"/>
                <a:cs typeface="+mj-cs"/>
                <a:sym typeface="Georgia Bold" charset="0"/>
              </a:rPr>
              <a:t/>
            </a:r>
            <a:br>
              <a:rPr lang="en-US" sz="4400" dirty="0" smtClean="0">
                <a:solidFill>
                  <a:srgbClr val="FF0000"/>
                </a:solidFill>
                <a:latin typeface="Georgia Bold" charset="0"/>
                <a:cs typeface="+mj-cs"/>
                <a:sym typeface="Georgia Bold" charset="0"/>
              </a:rPr>
            </a:b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400" dirty="0" smtClean="0">
                <a:solidFill>
                  <a:srgbClr val="FF0000"/>
                </a:solidFill>
                <a:latin typeface="Georgia Bold" charset="0"/>
                <a:cs typeface="+mj-cs"/>
                <a:sym typeface="Georgia Bold" charset="0"/>
              </a:rPr>
              <a:t>:</a:t>
            </a:r>
            <a:br>
              <a:rPr lang="en-US" sz="4400" dirty="0" smtClean="0">
                <a:solidFill>
                  <a:srgbClr val="FF0000"/>
                </a:solidFill>
                <a:latin typeface="Georgia Bold" charset="0"/>
                <a:cs typeface="+mj-cs"/>
                <a:sym typeface="Georgia Bold" charset="0"/>
              </a:rPr>
            </a:br>
            <a:r>
              <a:rPr lang="en-US" sz="4400" dirty="0" smtClean="0">
                <a:solidFill>
                  <a:srgbClr val="FF0000"/>
                </a:solidFill>
                <a:cs typeface="+mj-cs"/>
                <a:sym typeface="Georgia Bold" charset="0"/>
              </a:rPr>
              <a:t/>
            </a:r>
            <a:br>
              <a:rPr lang="en-US" sz="4400" dirty="0" smtClean="0">
                <a:solidFill>
                  <a:srgbClr val="FF0000"/>
                </a:solidFill>
                <a:cs typeface="+mj-cs"/>
                <a:sym typeface="Georgia Bold" charset="0"/>
              </a:rPr>
            </a:br>
            <a:r>
              <a:rPr lang="en-US" sz="4400" dirty="0" smtClean="0">
                <a:solidFill>
                  <a:srgbClr val="FF0000"/>
                </a:solidFill>
                <a:cs typeface="+mj-cs"/>
                <a:sym typeface="Georgia Bold" charset="0"/>
              </a:rPr>
              <a:t> </a:t>
            </a:r>
            <a:br>
              <a:rPr lang="en-US" sz="4400" dirty="0" smtClean="0">
                <a:solidFill>
                  <a:srgbClr val="FF0000"/>
                </a:solidFill>
                <a:cs typeface="+mj-cs"/>
                <a:sym typeface="Georgia Bold" charset="0"/>
              </a:rPr>
            </a:br>
            <a:r>
              <a:rPr lang="en-US" sz="4400" dirty="0" smtClean="0">
                <a:solidFill>
                  <a:srgbClr val="FF0000"/>
                </a:solidFill>
                <a:cs typeface="+mj-cs"/>
                <a:sym typeface="Georgia Bold" charset="0"/>
              </a:rPr>
              <a:t>Yes, It Does Matter</a:t>
            </a:r>
            <a:r>
              <a:rPr lang="en-US" sz="4400" dirty="0" smtClean="0">
                <a:solidFill>
                  <a:srgbClr val="FF0000"/>
                </a:solidFill>
                <a:cs typeface="+mj-cs"/>
                <a:sym typeface="Times New Roman" charset="0"/>
              </a:rPr>
              <a:t/>
            </a:r>
            <a:br>
              <a:rPr lang="en-US" sz="4400" dirty="0" smtClean="0">
                <a:solidFill>
                  <a:srgbClr val="FF0000"/>
                </a:solidFill>
                <a:cs typeface="+mj-cs"/>
                <a:sym typeface="Times New Roman" charset="0"/>
              </a:rPr>
            </a:br>
            <a:endParaRPr lang="en-US" sz="4400" dirty="0" smtClean="0">
              <a:solidFill>
                <a:srgbClr val="FF0000"/>
              </a:solidFill>
              <a:cs typeface="+mj-cs"/>
              <a:sym typeface="Times New Roman" charset="0"/>
            </a:endParaRPr>
          </a:p>
        </p:txBody>
      </p:sp>
      <p:sp>
        <p:nvSpPr>
          <p:cNvPr id="59395" name="Rectangle 3"/>
          <p:cNvSpPr>
            <a:spLocks noGrp="1" noChangeArrowheads="1"/>
          </p:cNvSpPr>
          <p:nvPr>
            <p:ph type="body" idx="1"/>
          </p:nvPr>
        </p:nvSpPr>
        <p:spPr>
          <a:xfrm>
            <a:off x="1270000" y="3429000"/>
            <a:ext cx="10464800" cy="5918200"/>
          </a:xfrm>
        </p:spPr>
        <p:txBody>
          <a:bodyPr/>
          <a:lstStyle/>
          <a:p>
            <a:pPr marL="0" indent="0" eaLnBrk="1" hangingPunct="1">
              <a:defRPr/>
            </a:pPr>
            <a:endParaRPr lang="en-US" sz="4400" u="sng" dirty="0" smtClean="0">
              <a:latin typeface="Georgia Bold" charset="0"/>
              <a:cs typeface="+mn-cs"/>
            </a:endParaRPr>
          </a:p>
          <a:p>
            <a:pPr marL="0" indent="0" algn="ctr" eaLnBrk="1" hangingPunct="1">
              <a:buNone/>
              <a:defRPr/>
            </a:pPr>
            <a:r>
              <a:rPr lang="en-US" sz="4400" u="sng" dirty="0" smtClean="0">
                <a:latin typeface="Georgia Bold" charset="0"/>
                <a:cs typeface="+mn-cs"/>
              </a:rPr>
              <a:t>Particularization</a:t>
            </a:r>
          </a:p>
        </p:txBody>
      </p:sp>
    </p:spTree>
    <p:extLst>
      <p:ext uri="{BB962C8B-B14F-4D97-AF65-F5344CB8AC3E}">
        <p14:creationId xmlns:p14="http://schemas.microsoft.com/office/powerpoint/2010/main" val="22004374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title"/>
          </p:nvPr>
        </p:nvSpPr>
        <p:spPr>
          <a:xfrm>
            <a:off x="0" y="1143000"/>
            <a:ext cx="12674600" cy="3352800"/>
          </a:xfrm>
        </p:spPr>
        <p:txBody>
          <a:bodyPr>
            <a:normAutofit fontScale="90000"/>
          </a:bodyPr>
          <a:lstStyle/>
          <a:p>
            <a:pPr eaLnBrk="1" hangingPunct="1">
              <a:defRPr/>
            </a:pP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400" dirty="0" smtClean="0">
                <a:solidFill>
                  <a:srgbClr val="FF0000"/>
                </a:solidFill>
                <a:latin typeface="Georgia Bold" charset="0"/>
                <a:cs typeface="+mj-cs"/>
                <a:sym typeface="Georgia Bold" charset="0"/>
              </a:rPr>
              <a:t>:</a:t>
            </a:r>
            <a:br>
              <a:rPr lang="en-US" sz="4400" dirty="0" smtClean="0">
                <a:solidFill>
                  <a:srgbClr val="FF0000"/>
                </a:solidFill>
                <a:latin typeface="Georgia Bold" charset="0"/>
                <a:cs typeface="+mj-cs"/>
                <a:sym typeface="Georgia Bold" charset="0"/>
              </a:rPr>
            </a:br>
            <a:r>
              <a:rPr lang="en-US" dirty="0" smtClean="0">
                <a:solidFill>
                  <a:srgbClr val="FF0000"/>
                </a:solidFill>
                <a:latin typeface="Helvetica" charset="0"/>
                <a:cs typeface="+mj-cs"/>
                <a:sym typeface="Helvetica" charset="0"/>
              </a:rPr>
              <a:t/>
            </a:r>
            <a:br>
              <a:rPr lang="en-US" dirty="0" smtClean="0">
                <a:solidFill>
                  <a:srgbClr val="FF0000"/>
                </a:solidFill>
                <a:latin typeface="Helvetica" charset="0"/>
                <a:cs typeface="+mj-cs"/>
                <a:sym typeface="Helvetica" charset="0"/>
              </a:rPr>
            </a:br>
            <a:r>
              <a:rPr lang="en-US" sz="4400" dirty="0" smtClean="0">
                <a:solidFill>
                  <a:srgbClr val="FF0000"/>
                </a:solidFill>
                <a:latin typeface="Georgia Bold" charset="0"/>
                <a:cs typeface="+mj-cs"/>
                <a:sym typeface="Georgia Bold" charset="0"/>
              </a:rPr>
              <a:t>What is sufficient </a:t>
            </a:r>
            <a:r>
              <a:rPr lang="ja-JP" altLang="en-US" sz="4400" dirty="0" smtClean="0">
                <a:solidFill>
                  <a:srgbClr val="FF0000"/>
                </a:solidFill>
                <a:latin typeface="Georgia"/>
                <a:cs typeface="+mj-cs"/>
                <a:sym typeface="Georgia Bold" charset="0"/>
              </a:rPr>
              <a:t>“</a:t>
            </a:r>
            <a:r>
              <a:rPr lang="en-US" sz="4400" dirty="0" smtClean="0">
                <a:solidFill>
                  <a:srgbClr val="FF0000"/>
                </a:solidFill>
                <a:latin typeface="Georgia Bold" charset="0"/>
                <a:cs typeface="+mj-cs"/>
                <a:sym typeface="Georgia Bold" charset="0"/>
              </a:rPr>
              <a:t>particularization</a:t>
            </a:r>
            <a:r>
              <a:rPr lang="ja-JP" altLang="en-US" sz="4400" dirty="0" smtClean="0">
                <a:solidFill>
                  <a:srgbClr val="FF0000"/>
                </a:solidFill>
                <a:latin typeface="Georgia"/>
                <a:cs typeface="+mj-cs"/>
                <a:sym typeface="Georgia Bold" charset="0"/>
              </a:rPr>
              <a:t>”</a:t>
            </a:r>
            <a:r>
              <a:rPr lang="en-US" sz="4400" dirty="0" smtClean="0">
                <a:solidFill>
                  <a:srgbClr val="FF0000"/>
                </a:solidFill>
                <a:latin typeface="Georgia Bold" charset="0"/>
                <a:cs typeface="+mj-cs"/>
                <a:sym typeface="Georgia Bold" charset="0"/>
              </a:rPr>
              <a:t> of a motion to suppress?</a:t>
            </a:r>
            <a:r>
              <a:rPr lang="en-US" dirty="0" smtClean="0">
                <a:solidFill>
                  <a:srgbClr val="FF0000"/>
                </a:solidFill>
                <a:latin typeface="Georgia Bold" charset="0"/>
                <a:cs typeface="+mj-cs"/>
                <a:sym typeface="Georgia Bold" charset="0"/>
              </a:rPr>
              <a:t> </a:t>
            </a:r>
            <a:br>
              <a:rPr lang="en-US" dirty="0" smtClean="0">
                <a:solidFill>
                  <a:srgbClr val="FF0000"/>
                </a:solidFill>
                <a:latin typeface="Georgia Bold" charset="0"/>
                <a:cs typeface="+mj-cs"/>
                <a:sym typeface="Georgia Bold" charset="0"/>
              </a:rPr>
            </a:br>
            <a:endParaRPr lang="en-US" dirty="0" smtClean="0">
              <a:solidFill>
                <a:srgbClr val="FF0000"/>
              </a:solidFill>
              <a:latin typeface="Georgia Bold" charset="0"/>
              <a:cs typeface="+mj-cs"/>
              <a:sym typeface="Georgia Bold" charset="0"/>
            </a:endParaRPr>
          </a:p>
        </p:txBody>
      </p:sp>
      <p:sp>
        <p:nvSpPr>
          <p:cNvPr id="27650" name="Rectangle 2"/>
          <p:cNvSpPr>
            <a:spLocks noGrp="1" noChangeArrowheads="1"/>
          </p:cNvSpPr>
          <p:nvPr>
            <p:ph type="body" idx="1"/>
          </p:nvPr>
        </p:nvSpPr>
        <p:spPr>
          <a:xfrm>
            <a:off x="330200" y="5181600"/>
            <a:ext cx="12674600" cy="3200400"/>
          </a:xfrm>
        </p:spPr>
        <p:txBody>
          <a:bodyPr>
            <a:normAutofit lnSpcReduction="10000"/>
          </a:bodyPr>
          <a:lstStyle/>
          <a:p>
            <a:pPr marL="0" indent="0" eaLnBrk="1" hangingPunct="1">
              <a:buNone/>
              <a:defRPr/>
            </a:pPr>
            <a:r>
              <a:rPr lang="en-US" sz="4400" dirty="0" smtClean="0">
                <a:latin typeface="Georgia" charset="0"/>
                <a:cs typeface="+mn-cs"/>
                <a:sym typeface="Georgia" charset="0"/>
              </a:rPr>
              <a:t>O.C.G.A. § 17-5-30 (b) states, in relevant part:</a:t>
            </a:r>
          </a:p>
          <a:p>
            <a:pPr marL="0" indent="0" eaLnBrk="1" hangingPunct="1">
              <a:buNone/>
              <a:defRPr/>
            </a:pPr>
            <a:endParaRPr lang="en-US" sz="4400" dirty="0" smtClean="0">
              <a:latin typeface="Georgia" charset="0"/>
              <a:cs typeface="+mn-cs"/>
            </a:endParaRPr>
          </a:p>
          <a:p>
            <a:pPr marL="0" indent="0" algn="l" eaLnBrk="1" hangingPunct="1">
              <a:buNone/>
              <a:defRPr/>
            </a:pPr>
            <a:r>
              <a:rPr lang="en-US" sz="4400" dirty="0" smtClean="0">
                <a:latin typeface="Georgia" charset="0"/>
                <a:cs typeface="+mn-cs"/>
              </a:rPr>
              <a:t>The motion shall be in writing and state facts showing that the search and seizure were unlawful. </a:t>
            </a:r>
          </a:p>
        </p:txBody>
      </p:sp>
    </p:spTree>
    <p:extLst>
      <p:ext uri="{BB962C8B-B14F-4D97-AF65-F5344CB8AC3E}">
        <p14:creationId xmlns:p14="http://schemas.microsoft.com/office/powerpoint/2010/main" val="2691216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1397000" y="762000"/>
            <a:ext cx="10464800" cy="1600200"/>
          </a:xfrm>
        </p:spPr>
        <p:txBody>
          <a:bodyPr/>
          <a:lstStyle/>
          <a:p>
            <a:pPr eaLnBrk="1" hangingPunct="1">
              <a:defRPr/>
            </a:pPr>
            <a:r>
              <a:rPr lang="en-US" sz="2800" dirty="0" smtClean="0">
                <a:solidFill>
                  <a:srgbClr val="FF0000"/>
                </a:solidFill>
                <a:latin typeface="Helvetica" charset="0"/>
                <a:cs typeface="+mj-cs"/>
                <a:sym typeface="Helvetica" charset="0"/>
              </a:rPr>
              <a:t/>
            </a:r>
            <a:br>
              <a:rPr lang="en-US" sz="2800" dirty="0" smtClean="0">
                <a:solidFill>
                  <a:srgbClr val="FF0000"/>
                </a:solidFill>
                <a:latin typeface="Helvetica" charset="0"/>
                <a:cs typeface="+mj-cs"/>
                <a:sym typeface="Helvetica" charset="0"/>
              </a:rPr>
            </a:br>
            <a:r>
              <a:rPr lang="en-US" sz="2800" dirty="0" smtClean="0">
                <a:solidFill>
                  <a:srgbClr val="FF0000"/>
                </a:solidFill>
                <a:latin typeface="Georgia Bold" charset="0"/>
                <a:cs typeface="+mj-cs"/>
                <a:sym typeface="Georgia Bold" charset="0"/>
              </a:rPr>
              <a:t>What is sufficient </a:t>
            </a:r>
            <a:r>
              <a:rPr lang="ja-JP" altLang="en-US" sz="2800" dirty="0" smtClean="0">
                <a:solidFill>
                  <a:srgbClr val="FF0000"/>
                </a:solidFill>
                <a:latin typeface="Georgia"/>
                <a:cs typeface="+mj-cs"/>
                <a:sym typeface="Georgia Bold" charset="0"/>
              </a:rPr>
              <a:t>“</a:t>
            </a:r>
            <a:r>
              <a:rPr lang="en-US" sz="2800" dirty="0" smtClean="0">
                <a:solidFill>
                  <a:srgbClr val="FF0000"/>
                </a:solidFill>
                <a:latin typeface="Georgia Bold" charset="0"/>
                <a:cs typeface="+mj-cs"/>
                <a:sym typeface="Georgia Bold" charset="0"/>
              </a:rPr>
              <a:t>particularization</a:t>
            </a:r>
            <a:r>
              <a:rPr lang="ja-JP" altLang="en-US" sz="2800" dirty="0" smtClean="0">
                <a:solidFill>
                  <a:srgbClr val="FF0000"/>
                </a:solidFill>
                <a:latin typeface="Georgia"/>
                <a:cs typeface="+mj-cs"/>
                <a:sym typeface="Georgia Bold" charset="0"/>
              </a:rPr>
              <a:t>”</a:t>
            </a:r>
            <a:r>
              <a:rPr lang="en-US" sz="2800" dirty="0" smtClean="0">
                <a:solidFill>
                  <a:srgbClr val="FF0000"/>
                </a:solidFill>
                <a:latin typeface="Georgia Bold" charset="0"/>
                <a:cs typeface="+mj-cs"/>
                <a:sym typeface="Georgia Bold" charset="0"/>
              </a:rPr>
              <a:t> of a motion to suppress? </a:t>
            </a:r>
            <a:br>
              <a:rPr lang="en-US" sz="2800" dirty="0" smtClean="0">
                <a:solidFill>
                  <a:srgbClr val="FF0000"/>
                </a:solidFill>
                <a:latin typeface="Georgia Bold" charset="0"/>
                <a:cs typeface="+mj-cs"/>
                <a:sym typeface="Georgia Bold" charset="0"/>
              </a:rPr>
            </a:br>
            <a:endParaRPr lang="en-US" sz="2800" dirty="0" smtClean="0">
              <a:solidFill>
                <a:srgbClr val="FF0000"/>
              </a:solidFill>
              <a:cs typeface="+mj-cs"/>
            </a:endParaRPr>
          </a:p>
        </p:txBody>
      </p:sp>
      <p:sp>
        <p:nvSpPr>
          <p:cNvPr id="28674" name="Rectangle 2"/>
          <p:cNvSpPr>
            <a:spLocks noGrp="1" noChangeArrowheads="1"/>
          </p:cNvSpPr>
          <p:nvPr>
            <p:ph type="body" idx="1"/>
          </p:nvPr>
        </p:nvSpPr>
        <p:spPr>
          <a:xfrm>
            <a:off x="939800" y="2362200"/>
            <a:ext cx="10464800" cy="6832600"/>
          </a:xfrm>
        </p:spPr>
        <p:txBody>
          <a:bodyPr>
            <a:normAutofit fontScale="92500" lnSpcReduction="20000"/>
          </a:bodyPr>
          <a:lstStyle/>
          <a:p>
            <a:pPr marL="0" indent="0" eaLnBrk="1" hangingPunct="1">
              <a:buNone/>
              <a:tabLst>
                <a:tab pos="1346200" algn="l"/>
              </a:tabLst>
              <a:defRPr/>
            </a:pPr>
            <a:endParaRPr lang="en-US" sz="2800" dirty="0" smtClean="0">
              <a:latin typeface="Georgia" charset="0"/>
              <a:cs typeface="+mn-cs"/>
            </a:endParaRPr>
          </a:p>
          <a:p>
            <a:pPr marL="0" indent="0" algn="just" eaLnBrk="1" hangingPunct="1">
              <a:buNone/>
              <a:tabLst>
                <a:tab pos="1346200" algn="l"/>
              </a:tabLst>
              <a:defRPr/>
            </a:pPr>
            <a:r>
              <a:rPr lang="en-US" sz="2800" dirty="0" smtClean="0">
                <a:latin typeface="Georgia" charset="0"/>
                <a:cs typeface="+mn-cs"/>
                <a:sym typeface="ヒラギノ角ゴ Pro W3" charset="0"/>
              </a:rPr>
              <a:t>	(1)	</a:t>
            </a:r>
            <a:r>
              <a:rPr lang="en-US" sz="2800" dirty="0" smtClean="0">
                <a:latin typeface="Georgia" charset="0"/>
                <a:cs typeface="+mn-cs"/>
              </a:rPr>
              <a:t>the date of the stop, </a:t>
            </a:r>
          </a:p>
          <a:p>
            <a:pPr marL="0" indent="0" algn="l" eaLnBrk="1" hangingPunct="1">
              <a:lnSpc>
                <a:spcPct val="150000"/>
              </a:lnSpc>
              <a:buNone/>
              <a:tabLst>
                <a:tab pos="1346200" algn="l"/>
              </a:tabLst>
              <a:defRPr/>
            </a:pPr>
            <a:r>
              <a:rPr lang="en-US" sz="2800" dirty="0" smtClean="0">
                <a:latin typeface="Georgia" charset="0"/>
                <a:cs typeface="+mn-cs"/>
                <a:sym typeface="ヒラギノ角ゴ Pro W3" charset="0"/>
              </a:rPr>
              <a:t>	(2)	</a:t>
            </a:r>
            <a:r>
              <a:rPr lang="en-US" sz="2800" dirty="0" smtClean="0">
                <a:latin typeface="Georgia" charset="0"/>
                <a:cs typeface="+mn-cs"/>
              </a:rPr>
              <a:t>the identity of the person stopped,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(3)	</a:t>
            </a:r>
            <a:r>
              <a:rPr lang="en-US" sz="2800" dirty="0" smtClean="0">
                <a:latin typeface="Georgia" charset="0"/>
                <a:cs typeface="+mn-cs"/>
              </a:rPr>
              <a:t>the identity of the officer who made the stop,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(4)	</a:t>
            </a:r>
            <a:r>
              <a:rPr lang="en-US" sz="2800" dirty="0" smtClean="0">
                <a:latin typeface="Georgia" charset="0"/>
                <a:cs typeface="+mn-cs"/>
              </a:rPr>
              <a:t>the law enforcement organization with which he </a:t>
            </a:r>
            <a:r>
              <a:rPr lang="en-US" sz="2800" dirty="0" smtClean="0">
                <a:latin typeface="Georgia" charset="0"/>
                <a:cs typeface="+mn-cs"/>
              </a:rPr>
              <a:t>was </a:t>
            </a:r>
            <a:r>
              <a:rPr lang="en-US" sz="2800" dirty="0" smtClean="0">
                <a:latin typeface="Georgia" charset="0"/>
                <a:cs typeface="+mn-cs"/>
              </a:rPr>
              <a:t>affiliated,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(5)	</a:t>
            </a:r>
            <a:r>
              <a:rPr lang="en-US" sz="2800" dirty="0" smtClean="0">
                <a:latin typeface="Georgia" charset="0"/>
                <a:cs typeface="+mn-cs"/>
              </a:rPr>
              <a:t>the nature of the stop (e.g., traffic stop),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(6)	</a:t>
            </a:r>
            <a:r>
              <a:rPr lang="en-US" sz="2800" dirty="0" smtClean="0">
                <a:latin typeface="Georgia" charset="0"/>
                <a:cs typeface="+mn-cs"/>
              </a:rPr>
              <a:t>the offenses with which Goodman was charged, and </a:t>
            </a:r>
            <a:endParaRPr lang="en-US" sz="2800" dirty="0" smtClean="0">
              <a:latin typeface="Georgia" charset="0"/>
              <a:cs typeface="+mn-cs"/>
              <a:sym typeface="Times New Roman" charset="0"/>
            </a:endParaRPr>
          </a:p>
          <a:p>
            <a:pPr marL="0" indent="0" algn="l" eaLnBrk="1" hangingPunct="1">
              <a:buNone/>
              <a:tabLst>
                <a:tab pos="1346200" algn="l"/>
              </a:tabLst>
              <a:defRPr/>
            </a:pPr>
            <a:r>
              <a:rPr lang="en-US" sz="2800" dirty="0" smtClean="0">
                <a:latin typeface="Georgia" charset="0"/>
                <a:cs typeface="+mn-cs"/>
                <a:sym typeface="ヒラギノ角ゴ Pro W3" charset="0"/>
              </a:rPr>
              <a:t>	(7)	</a:t>
            </a:r>
            <a:r>
              <a:rPr lang="en-US" sz="2800" dirty="0" smtClean="0">
                <a:latin typeface="Georgia" charset="0"/>
                <a:cs typeface="+mn-cs"/>
              </a:rPr>
              <a:t>the conclusion that no such violations occurred which 	     </a:t>
            </a:r>
            <a:r>
              <a:rPr lang="en-US" sz="2800" dirty="0" smtClean="0">
                <a:latin typeface="Georgia" charset="0"/>
                <a:cs typeface="+mn-cs"/>
              </a:rPr>
              <a:t>	would </a:t>
            </a:r>
            <a:r>
              <a:rPr lang="en-US" sz="2800" dirty="0" smtClean="0">
                <a:latin typeface="Georgia" charset="0"/>
                <a:cs typeface="+mn-cs"/>
              </a:rPr>
              <a:t>justify the stop.</a:t>
            </a:r>
            <a:endParaRPr lang="en-US" sz="2800" dirty="0" smtClean="0">
              <a:latin typeface="Georgia" charset="0"/>
              <a:cs typeface="+mn-cs"/>
              <a:sym typeface="Times New Roman" charset="0"/>
            </a:endParaRPr>
          </a:p>
          <a:p>
            <a:pPr marL="0" indent="0" eaLnBrk="1" hangingPunct="1">
              <a:buNone/>
              <a:tabLst>
                <a:tab pos="1346200" algn="l"/>
              </a:tabLst>
              <a:defRPr/>
            </a:pPr>
            <a:endParaRPr lang="en-US" sz="2800" dirty="0" smtClean="0">
              <a:latin typeface="Georgia" charset="0"/>
              <a:cs typeface="+mn-cs"/>
            </a:endParaRPr>
          </a:p>
          <a:p>
            <a:pPr marL="0" indent="0" algn="l" eaLnBrk="1" hangingPunct="1">
              <a:buNone/>
              <a:tabLst>
                <a:tab pos="1346200" algn="l"/>
              </a:tabLst>
              <a:defRPr/>
            </a:pPr>
            <a:r>
              <a:rPr lang="en-US" sz="2800" i="1" dirty="0" smtClean="0">
                <a:latin typeface="Georgia" charset="0"/>
                <a:cs typeface="+mn-cs"/>
                <a:sym typeface="Georgia Bold Italic" charset="0"/>
              </a:rPr>
              <a:t>State v. Goodman</a:t>
            </a:r>
            <a:r>
              <a:rPr lang="en-US" sz="2800" dirty="0" smtClean="0">
                <a:latin typeface="Georgia" charset="0"/>
                <a:cs typeface="+mn-cs"/>
                <a:sym typeface="Georgia" charset="0"/>
              </a:rPr>
              <a:t>, 220 Ga. App. 169, 469 S.E.2d 327 (1996).</a:t>
            </a:r>
          </a:p>
        </p:txBody>
      </p:sp>
    </p:spTree>
    <p:extLst>
      <p:ext uri="{BB962C8B-B14F-4D97-AF65-F5344CB8AC3E}">
        <p14:creationId xmlns:p14="http://schemas.microsoft.com/office/powerpoint/2010/main" val="34781513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title"/>
          </p:nvPr>
        </p:nvSpPr>
        <p:spPr>
          <a:xfrm>
            <a:off x="330200" y="1600200"/>
            <a:ext cx="12674600" cy="1524000"/>
          </a:xfrm>
        </p:spPr>
        <p:txBody>
          <a:bodyPr>
            <a:normAutofit fontScale="90000"/>
          </a:bodyPr>
          <a:lstStyle/>
          <a:p>
            <a:pPr eaLnBrk="1" hangingPunct="1">
              <a:defRPr/>
            </a:pPr>
            <a:r>
              <a:rPr lang="en-US" sz="3200" dirty="0" smtClean="0">
                <a:solidFill>
                  <a:srgbClr val="000090"/>
                </a:solidFill>
                <a:latin typeface="Helvetica" charset="0"/>
                <a:cs typeface="+mj-cs"/>
                <a:sym typeface="Helvetica" charset="0"/>
              </a:rPr>
              <a:t/>
            </a:r>
            <a:br>
              <a:rPr lang="en-US" sz="3200" dirty="0" smtClean="0">
                <a:solidFill>
                  <a:srgbClr val="000090"/>
                </a:solidFill>
                <a:latin typeface="Helvetica" charset="0"/>
                <a:cs typeface="+mj-cs"/>
                <a:sym typeface="Helvetica" charset="0"/>
              </a:rPr>
            </a:br>
            <a:r>
              <a:rPr lang="en-US" sz="4400" dirty="0" smtClean="0">
                <a:solidFill>
                  <a:srgbClr val="FF0000"/>
                </a:solidFill>
                <a:latin typeface="Georgia Bold" charset="0"/>
                <a:cs typeface="+mj-cs"/>
                <a:sym typeface="Georgia Bold" charset="0"/>
              </a:rPr>
              <a:t>Motion to Suppress </a:t>
            </a:r>
            <a:r>
              <a:rPr lang="en-US" sz="4400" u="sng" dirty="0" smtClean="0">
                <a:solidFill>
                  <a:srgbClr val="FF0000"/>
                </a:solidFill>
                <a:latin typeface="Georgia Bold" charset="0"/>
                <a:cs typeface="+mj-cs"/>
                <a:sym typeface="Georgia Bold" charset="0"/>
              </a:rPr>
              <a:t>or</a:t>
            </a:r>
            <a:r>
              <a:rPr lang="en-US" sz="4400" dirty="0" smtClean="0">
                <a:solidFill>
                  <a:srgbClr val="FF0000"/>
                </a:solidFill>
                <a:latin typeface="Georgia Bold" charset="0"/>
                <a:cs typeface="+mj-cs"/>
                <a:sym typeface="Georgia Bold" charset="0"/>
              </a:rPr>
              <a:t> Motion in </a:t>
            </a:r>
            <a:r>
              <a:rPr lang="en-US" sz="4400" dirty="0" err="1" smtClean="0">
                <a:solidFill>
                  <a:srgbClr val="FF0000"/>
                </a:solidFill>
                <a:latin typeface="Georgia Bold" charset="0"/>
                <a:cs typeface="+mj-cs"/>
                <a:sym typeface="Georgia Bold" charset="0"/>
              </a:rPr>
              <a:t>Limine</a:t>
            </a:r>
            <a:r>
              <a:rPr lang="en-US" sz="4000" dirty="0" smtClean="0">
                <a:solidFill>
                  <a:srgbClr val="FF0000"/>
                </a:solidFill>
                <a:latin typeface="Georgia Bold" charset="0"/>
                <a:cs typeface="+mj-cs"/>
                <a:sym typeface="Georgia Bold" charset="0"/>
              </a:rPr>
              <a:t>:</a:t>
            </a:r>
            <a:r>
              <a:rPr lang="en-US" sz="3200" dirty="0" smtClean="0">
                <a:solidFill>
                  <a:srgbClr val="FF0000"/>
                </a:solidFill>
                <a:latin typeface="Georgia Bold" charset="0"/>
                <a:cs typeface="+mj-cs"/>
                <a:sym typeface="Georgia Bold" charset="0"/>
              </a:rPr>
              <a:t/>
            </a:r>
            <a:br>
              <a:rPr lang="en-US" sz="3200" dirty="0" smtClean="0">
                <a:solidFill>
                  <a:srgbClr val="FF0000"/>
                </a:solidFill>
                <a:latin typeface="Georgia Bold" charset="0"/>
                <a:cs typeface="+mj-cs"/>
                <a:sym typeface="Georgia Bold" charset="0"/>
              </a:rPr>
            </a:br>
            <a:r>
              <a:rPr lang="en-US" sz="3200" dirty="0" smtClean="0">
                <a:solidFill>
                  <a:srgbClr val="FF0000"/>
                </a:solidFill>
                <a:latin typeface="Georgia Bold" charset="0"/>
                <a:cs typeface="+mj-cs"/>
                <a:sym typeface="Georgia Bold" charset="0"/>
              </a:rPr>
              <a:t/>
            </a:r>
            <a:br>
              <a:rPr lang="en-US" sz="3200" dirty="0" smtClean="0">
                <a:solidFill>
                  <a:srgbClr val="FF0000"/>
                </a:solidFill>
                <a:latin typeface="Georgia Bold" charset="0"/>
                <a:cs typeface="+mj-cs"/>
                <a:sym typeface="Georgia Bold" charset="0"/>
              </a:rPr>
            </a:br>
            <a:r>
              <a:rPr lang="en-US" sz="3200" dirty="0" smtClean="0">
                <a:solidFill>
                  <a:srgbClr val="FF0000"/>
                </a:solidFill>
                <a:latin typeface="Georgia Bold" charset="0"/>
                <a:cs typeface="+mj-cs"/>
                <a:sym typeface="Georgia Bold" charset="0"/>
              </a:rPr>
              <a:t> </a:t>
            </a:r>
            <a:r>
              <a:rPr lang="en-US" sz="4400" dirty="0" smtClean="0">
                <a:solidFill>
                  <a:srgbClr val="FF0000"/>
                </a:solidFill>
                <a:cs typeface="+mj-cs"/>
                <a:sym typeface="Georgia Bold" charset="0"/>
              </a:rPr>
              <a:t>Yes, It Does Matter</a:t>
            </a:r>
            <a:r>
              <a:rPr lang="en-US" sz="4400" dirty="0" smtClean="0">
                <a:solidFill>
                  <a:srgbClr val="FF0000"/>
                </a:solidFill>
                <a:cs typeface="+mj-cs"/>
                <a:sym typeface="Times New Roman" charset="0"/>
              </a:rPr>
              <a:t/>
            </a:r>
            <a:br>
              <a:rPr lang="en-US" sz="4400" dirty="0" smtClean="0">
                <a:solidFill>
                  <a:srgbClr val="FF0000"/>
                </a:solidFill>
                <a:cs typeface="+mj-cs"/>
                <a:sym typeface="Times New Roman" charset="0"/>
              </a:rPr>
            </a:br>
            <a:endParaRPr lang="en-US" sz="4400" dirty="0" smtClean="0">
              <a:solidFill>
                <a:srgbClr val="FF0000"/>
              </a:solidFill>
              <a:cs typeface="+mj-cs"/>
            </a:endParaRPr>
          </a:p>
        </p:txBody>
      </p:sp>
      <p:sp>
        <p:nvSpPr>
          <p:cNvPr id="24578" name="Rectangle 2"/>
          <p:cNvSpPr>
            <a:spLocks noGrp="1" noChangeArrowheads="1"/>
          </p:cNvSpPr>
          <p:nvPr>
            <p:ph type="body" idx="1"/>
          </p:nvPr>
        </p:nvSpPr>
        <p:spPr>
          <a:xfrm>
            <a:off x="406400" y="2971800"/>
            <a:ext cx="12192000" cy="6781800"/>
          </a:xfrm>
        </p:spPr>
        <p:txBody>
          <a:bodyPr/>
          <a:lstStyle/>
          <a:p>
            <a:pPr marL="0" indent="0" algn="just" eaLnBrk="1" hangingPunct="1">
              <a:defRPr/>
            </a:pPr>
            <a:r>
              <a:rPr lang="en-US" sz="3200" dirty="0" smtClean="0">
                <a:latin typeface="Georgia" charset="0"/>
                <a:cs typeface="+mn-cs"/>
                <a:sym typeface="Georgia" charset="0"/>
              </a:rPr>
              <a:t>O.C.G.A. 17-5-30, which is also referred to in older case law as Section 13 of an Act of 1966 (Ga.L.1966, pp. 567, 571; Code Ann. 27-313), </a:t>
            </a:r>
            <a:r>
              <a:rPr lang="en-US" sz="3200" dirty="0" smtClean="0">
                <a:latin typeface="Georgia" charset="0"/>
                <a:cs typeface="+mn-cs"/>
              </a:rPr>
              <a:t>illegal for reasons other than unlawful search and seizure. </a:t>
            </a:r>
            <a:r>
              <a:rPr lang="en-US" sz="3200" i="1" dirty="0" err="1" smtClean="0">
                <a:latin typeface="Georgia" charset="0"/>
                <a:cs typeface="+mn-cs"/>
                <a:sym typeface="Georgia Bold Italic" charset="0"/>
              </a:rPr>
              <a:t>Norrell</a:t>
            </a:r>
            <a:r>
              <a:rPr lang="en-US" sz="3200" i="1" dirty="0" smtClean="0">
                <a:latin typeface="Georgia" charset="0"/>
                <a:cs typeface="+mn-cs"/>
                <a:sym typeface="Georgia Bold Italic" charset="0"/>
              </a:rPr>
              <a:t> v. State</a:t>
            </a:r>
            <a:r>
              <a:rPr lang="en-US" sz="3200" dirty="0" smtClean="0">
                <a:latin typeface="Georgia" charset="0"/>
                <a:cs typeface="+mn-cs"/>
              </a:rPr>
              <a:t>, 116 </a:t>
            </a:r>
            <a:r>
              <a:rPr lang="en-US" sz="3200" dirty="0" err="1" smtClean="0">
                <a:latin typeface="Georgia" charset="0"/>
                <a:cs typeface="+mn-cs"/>
              </a:rPr>
              <a:t>Ga.App</a:t>
            </a:r>
            <a:r>
              <a:rPr lang="en-US" sz="3200" dirty="0" smtClean="0">
                <a:latin typeface="Georgia" charset="0"/>
                <a:cs typeface="+mn-cs"/>
              </a:rPr>
              <a:t>. 479(3), 157 S.E.2d 784. By its clear terms, </a:t>
            </a:r>
            <a:r>
              <a:rPr lang="en-US" sz="3200" u="sng" dirty="0" smtClean="0">
                <a:latin typeface="Georgia" charset="0"/>
                <a:cs typeface="+mn-cs"/>
                <a:sym typeface="Georgia Bold" charset="0"/>
              </a:rPr>
              <a:t>Section 13 furnishes a procedural device for the protection of constitutional guaranties against unreasonable search and seizure only</a:t>
            </a:r>
            <a:r>
              <a:rPr lang="en-US" sz="3200" dirty="0" smtClean="0">
                <a:latin typeface="Georgia" charset="0"/>
                <a:cs typeface="+mn-cs"/>
              </a:rPr>
              <a:t>.</a:t>
            </a:r>
            <a:endParaRPr lang="en-US" sz="3200" dirty="0" smtClean="0">
              <a:latin typeface="Georgia" charset="0"/>
              <a:cs typeface="+mn-cs"/>
              <a:sym typeface="Times New Roman" charset="0"/>
            </a:endParaRPr>
          </a:p>
          <a:p>
            <a:pPr marL="0" indent="0" eaLnBrk="1" hangingPunct="1">
              <a:defRPr/>
            </a:pPr>
            <a:endParaRPr lang="en-US" sz="3200" dirty="0" smtClean="0">
              <a:latin typeface="Georgia" charset="0"/>
              <a:cs typeface="+mn-cs"/>
            </a:endParaRPr>
          </a:p>
          <a:p>
            <a:pPr marL="0" indent="0" algn="just" eaLnBrk="1" hangingPunct="1">
              <a:defRPr/>
            </a:pPr>
            <a:r>
              <a:rPr lang="en-US" sz="3200" i="1" dirty="0" smtClean="0">
                <a:latin typeface="Georgia" charset="0"/>
                <a:cs typeface="+mn-cs"/>
                <a:sym typeface="Georgia Bold Italic" charset="0"/>
              </a:rPr>
              <a:t>Hawkins v. State</a:t>
            </a:r>
            <a:r>
              <a:rPr lang="en-US" sz="3200" dirty="0" smtClean="0">
                <a:latin typeface="Georgia" charset="0"/>
                <a:cs typeface="+mn-cs"/>
              </a:rPr>
              <a:t>, 117 Ga. App. 70, 71, 159 S.E.2d 440</a:t>
            </a:r>
            <a:r>
              <a:rPr lang="en-US" dirty="0" smtClean="0">
                <a:latin typeface="Georgia" charset="0"/>
                <a:cs typeface="+mn-cs"/>
              </a:rPr>
              <a:t> (1967)(emphasis added).</a:t>
            </a:r>
          </a:p>
        </p:txBody>
      </p:sp>
    </p:spTree>
    <p:extLst>
      <p:ext uri="{BB962C8B-B14F-4D97-AF65-F5344CB8AC3E}">
        <p14:creationId xmlns:p14="http://schemas.microsoft.com/office/powerpoint/2010/main" val="29146970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1371600" y="482600"/>
            <a:ext cx="10464800" cy="2032000"/>
          </a:xfrm>
        </p:spPr>
        <p:txBody>
          <a:bodyPr/>
          <a:lstStyle/>
          <a:p>
            <a:pPr eaLnBrk="1" hangingPunct="1">
              <a:defRPr/>
            </a:pPr>
            <a:r>
              <a:rPr lang="en-US" sz="4400" dirty="0" smtClean="0">
                <a:solidFill>
                  <a:srgbClr val="FF0000"/>
                </a:solidFill>
                <a:latin typeface="Georgia Bold" charset="0"/>
                <a:cs typeface="+mj-cs"/>
              </a:rPr>
              <a:t>Motion to Suppress</a:t>
            </a:r>
          </a:p>
        </p:txBody>
      </p:sp>
      <p:sp>
        <p:nvSpPr>
          <p:cNvPr id="61443" name="Rectangle 3"/>
          <p:cNvSpPr>
            <a:spLocks noGrp="1" noChangeArrowheads="1"/>
          </p:cNvSpPr>
          <p:nvPr>
            <p:ph type="body" idx="1"/>
          </p:nvPr>
        </p:nvSpPr>
        <p:spPr>
          <a:xfrm>
            <a:off x="558800" y="2971800"/>
            <a:ext cx="11887200" cy="6146800"/>
          </a:xfrm>
        </p:spPr>
        <p:txBody>
          <a:bodyPr/>
          <a:lstStyle/>
          <a:p>
            <a:pPr marL="0" indent="0" algn="just" eaLnBrk="1" hangingPunct="1">
              <a:spcBef>
                <a:spcPts val="500"/>
              </a:spcBef>
              <a:buNone/>
              <a:defRPr/>
            </a:pPr>
            <a:r>
              <a:rPr lang="en-US" dirty="0" smtClean="0">
                <a:latin typeface="Georgia" charset="0"/>
                <a:cs typeface="+mn-cs"/>
              </a:rPr>
              <a:t>Because the burden is on those officers who conduct a search without a warrant to show that the search was conducted pursuant to an exception to the Fourth Amendment warrant requirement, it can be said that </a:t>
            </a:r>
            <a:r>
              <a:rPr lang="en-US" b="1" dirty="0" smtClean="0">
                <a:latin typeface="Georgia" charset="0"/>
                <a:cs typeface="+mn-cs"/>
              </a:rPr>
              <a:t>a search without a warrant is presumed to be invalid and the burden is on the state to show that the warrantless search was valid.</a:t>
            </a:r>
            <a:r>
              <a:rPr lang="en-US" dirty="0" smtClean="0">
                <a:latin typeface="Georgia" charset="0"/>
                <a:cs typeface="+mn-cs"/>
              </a:rPr>
              <a:t> </a:t>
            </a:r>
            <a:r>
              <a:rPr lang="en-US" i="1" dirty="0" err="1" smtClean="0">
                <a:latin typeface="Georgia" charset="0"/>
                <a:cs typeface="+mn-cs"/>
                <a:sym typeface="Georgia Bold Italic" charset="0"/>
              </a:rPr>
              <a:t>Mincey</a:t>
            </a:r>
            <a:r>
              <a:rPr lang="en-US" i="1" dirty="0" smtClean="0">
                <a:latin typeface="Georgia" charset="0"/>
                <a:cs typeface="+mn-cs"/>
                <a:sym typeface="Georgia Bold Italic" charset="0"/>
              </a:rPr>
              <a:t> v. Arizona</a:t>
            </a:r>
            <a:r>
              <a:rPr lang="en-US" dirty="0" smtClean="0">
                <a:latin typeface="Georgia" charset="0"/>
                <a:cs typeface="+mn-cs"/>
                <a:sym typeface="Georgia Italic" charset="0"/>
              </a:rPr>
              <a:t>,</a:t>
            </a:r>
            <a:r>
              <a:rPr lang="en-US" dirty="0" smtClean="0">
                <a:latin typeface="Georgia" charset="0"/>
                <a:cs typeface="+mn-cs"/>
              </a:rPr>
              <a:t> 437 U.S. 385, 390-391, 98 </a:t>
            </a:r>
            <a:r>
              <a:rPr lang="en-US" dirty="0" err="1" smtClean="0">
                <a:latin typeface="Georgia" charset="0"/>
                <a:cs typeface="+mn-cs"/>
              </a:rPr>
              <a:t>S.Ct</a:t>
            </a:r>
            <a:r>
              <a:rPr lang="en-US" dirty="0" smtClean="0">
                <a:latin typeface="Georgia" charset="0"/>
                <a:cs typeface="+mn-cs"/>
              </a:rPr>
              <a:t>. 2408, 2412-2413, 57 L.Ed.2d 290 (1978); </a:t>
            </a:r>
            <a:r>
              <a:rPr lang="en-US" i="1" dirty="0" smtClean="0">
                <a:latin typeface="Georgia" charset="0"/>
                <a:cs typeface="+mn-cs"/>
                <a:sym typeface="Georgia Bold Italic" charset="0"/>
              </a:rPr>
              <a:t>McDonald v. United States</a:t>
            </a:r>
            <a:r>
              <a:rPr lang="en-US" dirty="0" smtClean="0">
                <a:latin typeface="Georgia" charset="0"/>
                <a:cs typeface="+mn-cs"/>
              </a:rPr>
              <a:t>, 335 U.S. 451, 456, 69 </a:t>
            </a:r>
            <a:r>
              <a:rPr lang="en-US" dirty="0" err="1" smtClean="0">
                <a:latin typeface="Georgia" charset="0"/>
                <a:cs typeface="+mn-cs"/>
              </a:rPr>
              <a:t>S.Ct</a:t>
            </a:r>
            <a:r>
              <a:rPr lang="en-US" dirty="0" smtClean="0">
                <a:latin typeface="Georgia" charset="0"/>
                <a:cs typeface="+mn-cs"/>
              </a:rPr>
              <a:t>. 191, 193, 93 </a:t>
            </a:r>
            <a:r>
              <a:rPr lang="en-US" dirty="0" err="1" smtClean="0">
                <a:latin typeface="Georgia" charset="0"/>
                <a:cs typeface="+mn-cs"/>
              </a:rPr>
              <a:t>L.Ed</a:t>
            </a:r>
            <a:r>
              <a:rPr lang="en-US" dirty="0" smtClean="0">
                <a:latin typeface="Georgia" charset="0"/>
                <a:cs typeface="+mn-cs"/>
              </a:rPr>
              <a:t>. 153 (1948).</a:t>
            </a:r>
          </a:p>
          <a:p>
            <a:pPr marL="0" indent="0" eaLnBrk="1" hangingPunct="1">
              <a:defRPr/>
            </a:pPr>
            <a:endParaRPr lang="en-US" dirty="0" smtClean="0">
              <a:latin typeface="Georgia" charset="0"/>
              <a:cs typeface="+mn-cs"/>
            </a:endParaRPr>
          </a:p>
        </p:txBody>
      </p:sp>
    </p:spTree>
    <p:extLst>
      <p:ext uri="{BB962C8B-B14F-4D97-AF65-F5344CB8AC3E}">
        <p14:creationId xmlns:p14="http://schemas.microsoft.com/office/powerpoint/2010/main" val="3805529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Grp="1" noChangeArrowheads="1"/>
          </p:cNvSpPr>
          <p:nvPr>
            <p:ph type="title"/>
          </p:nvPr>
        </p:nvSpPr>
        <p:spPr>
          <a:xfrm>
            <a:off x="1371600" y="482600"/>
            <a:ext cx="10464800" cy="1727200"/>
          </a:xfrm>
        </p:spPr>
        <p:txBody>
          <a:bodyPr/>
          <a:lstStyle/>
          <a:p>
            <a:pPr eaLnBrk="1" hangingPunct="1">
              <a:defRPr/>
            </a:pPr>
            <a:r>
              <a:rPr lang="en-US" sz="4400" dirty="0" smtClean="0">
                <a:solidFill>
                  <a:srgbClr val="FF0000"/>
                </a:solidFill>
                <a:latin typeface="Georgia Bold" charset="0"/>
                <a:cs typeface="+mj-cs"/>
              </a:rPr>
              <a:t>Motion to Suppress</a:t>
            </a:r>
          </a:p>
        </p:txBody>
      </p:sp>
      <p:sp>
        <p:nvSpPr>
          <p:cNvPr id="25602" name="Rectangle 2"/>
          <p:cNvSpPr>
            <a:spLocks noGrp="1" noChangeArrowheads="1"/>
          </p:cNvSpPr>
          <p:nvPr>
            <p:ph type="body" idx="1"/>
          </p:nvPr>
        </p:nvSpPr>
        <p:spPr>
          <a:xfrm>
            <a:off x="711200" y="2667000"/>
            <a:ext cx="11658600" cy="6451600"/>
          </a:xfrm>
        </p:spPr>
        <p:txBody>
          <a:bodyPr/>
          <a:lstStyle/>
          <a:p>
            <a:pPr marL="0" indent="0" algn="just" eaLnBrk="1" hangingPunct="1">
              <a:lnSpc>
                <a:spcPct val="80000"/>
              </a:lnSpc>
              <a:buNone/>
              <a:defRPr/>
            </a:pPr>
            <a:r>
              <a:rPr lang="en-US" sz="3200" dirty="0" smtClean="0">
                <a:latin typeface="Georgia" charset="0"/>
                <a:cs typeface="+mn-cs"/>
              </a:rPr>
              <a:t>Searches are conducted either with or without a search warrant. </a:t>
            </a:r>
            <a:r>
              <a:rPr lang="ja-JP" altLang="en-US" sz="3200" dirty="0" smtClean="0">
                <a:latin typeface="Georgia"/>
                <a:cs typeface="+mn-cs"/>
              </a:rPr>
              <a:t>‘</a:t>
            </a:r>
            <a:r>
              <a:rPr lang="en-US" sz="3200" dirty="0" smtClean="0">
                <a:latin typeface="Georgia" charset="0"/>
                <a:cs typeface="+mn-cs"/>
              </a:rPr>
              <a:t>The most basic constitutional rule in this area is that </a:t>
            </a:r>
            <a:r>
              <a:rPr lang="ja-JP" altLang="en-US" sz="3200" b="1" dirty="0" smtClean="0">
                <a:latin typeface="Georgia"/>
                <a:cs typeface="+mn-cs"/>
              </a:rPr>
              <a:t>‘</a:t>
            </a:r>
            <a:r>
              <a:rPr lang="en-US" sz="3200" b="1" dirty="0" smtClean="0">
                <a:latin typeface="Georgia" charset="0"/>
                <a:cs typeface="+mn-cs"/>
              </a:rPr>
              <a:t>searches conducted outside the judicial process, without prior approval by judge or magistrate, are </a:t>
            </a:r>
            <a:r>
              <a:rPr lang="en-US" sz="3200" b="1" dirty="0" smtClean="0">
                <a:latin typeface="Georgia" charset="0"/>
                <a:cs typeface="+mn-cs"/>
                <a:sym typeface="Georgia Italic" charset="0"/>
              </a:rPr>
              <a:t>per se</a:t>
            </a:r>
            <a:r>
              <a:rPr lang="en-US" sz="3200" b="1" dirty="0" smtClean="0">
                <a:latin typeface="Georgia" charset="0"/>
                <a:cs typeface="+mn-cs"/>
              </a:rPr>
              <a:t> unreasonable under the Fourth Amendment</a:t>
            </a:r>
            <a:r>
              <a:rPr lang="en-US" sz="3200" dirty="0" smtClean="0">
                <a:latin typeface="Georgia" charset="0"/>
                <a:cs typeface="+mn-cs"/>
              </a:rPr>
              <a:t>-subject only to a few specifically established and well-delineated exceptions.</a:t>
            </a:r>
            <a:r>
              <a:rPr lang="ja-JP" altLang="en-US" sz="3200" dirty="0" smtClean="0">
                <a:latin typeface="Georgia"/>
                <a:cs typeface="+mn-cs"/>
              </a:rPr>
              <a:t>’</a:t>
            </a:r>
            <a:r>
              <a:rPr lang="en-US" sz="3200" dirty="0" smtClean="0">
                <a:latin typeface="Georgia" charset="0"/>
                <a:cs typeface="+mn-cs"/>
              </a:rPr>
              <a:t> The exceptions are </a:t>
            </a:r>
            <a:r>
              <a:rPr lang="ja-JP" altLang="en-US" sz="3200" dirty="0" smtClean="0">
                <a:latin typeface="Georgia"/>
                <a:cs typeface="+mn-cs"/>
              </a:rPr>
              <a:t>‘</a:t>
            </a:r>
            <a:r>
              <a:rPr lang="en-US" sz="3200" dirty="0" smtClean="0">
                <a:latin typeface="Georgia" charset="0"/>
                <a:cs typeface="+mn-cs"/>
              </a:rPr>
              <a:t>jealously and carefully drawn,</a:t>
            </a:r>
            <a:r>
              <a:rPr lang="ja-JP" altLang="en-US" sz="3200" dirty="0" smtClean="0">
                <a:latin typeface="Georgia"/>
                <a:cs typeface="+mn-cs"/>
              </a:rPr>
              <a:t>’</a:t>
            </a:r>
            <a:r>
              <a:rPr lang="en-US" sz="3200" dirty="0" smtClean="0">
                <a:latin typeface="Georgia" charset="0"/>
                <a:cs typeface="+mn-cs"/>
              </a:rPr>
              <a:t> and there must be </a:t>
            </a:r>
            <a:r>
              <a:rPr lang="ja-JP" altLang="en-US" sz="3200" dirty="0" smtClean="0">
                <a:latin typeface="Georgia"/>
                <a:cs typeface="+mn-cs"/>
              </a:rPr>
              <a:t>‘</a:t>
            </a:r>
            <a:r>
              <a:rPr lang="en-US" sz="3200" dirty="0" smtClean="0">
                <a:latin typeface="Georgia" charset="0"/>
                <a:cs typeface="+mn-cs"/>
              </a:rPr>
              <a:t>a showing by those who seek ... that the exigencies of the situation made that course imperative.</a:t>
            </a:r>
            <a:r>
              <a:rPr lang="ja-JP" altLang="en-US" sz="3200" dirty="0" smtClean="0">
                <a:latin typeface="Georgia"/>
                <a:cs typeface="+mn-cs"/>
              </a:rPr>
              <a:t>’</a:t>
            </a:r>
            <a:r>
              <a:rPr lang="en-US" sz="3200" dirty="0" smtClean="0">
                <a:latin typeface="Georgia" charset="0"/>
                <a:cs typeface="+mn-cs"/>
              </a:rPr>
              <a:t> </a:t>
            </a:r>
            <a:r>
              <a:rPr lang="ja-JP" altLang="en-US" sz="3200" dirty="0" smtClean="0">
                <a:latin typeface="Georgia"/>
                <a:cs typeface="+mn-cs"/>
              </a:rPr>
              <a:t>‘</a:t>
            </a:r>
            <a:r>
              <a:rPr lang="en-US" sz="3200" dirty="0" smtClean="0">
                <a:latin typeface="Georgia" charset="0"/>
                <a:cs typeface="+mn-cs"/>
              </a:rPr>
              <a:t>[T]he burden is on those seeking the exemption to show the need for it.</a:t>
            </a:r>
            <a:r>
              <a:rPr lang="ja-JP" altLang="en-US" sz="3200" dirty="0" smtClean="0">
                <a:latin typeface="Georgia"/>
                <a:cs typeface="+mn-cs"/>
              </a:rPr>
              <a:t>’’</a:t>
            </a:r>
            <a:r>
              <a:rPr lang="en-US" sz="3200" dirty="0" smtClean="0">
                <a:latin typeface="Georgia" charset="0"/>
                <a:cs typeface="+mn-cs"/>
              </a:rPr>
              <a:t> </a:t>
            </a:r>
            <a:r>
              <a:rPr lang="en-US" sz="3200" i="1" dirty="0" smtClean="0">
                <a:latin typeface="Georgia" charset="0"/>
                <a:cs typeface="+mn-cs"/>
                <a:sym typeface="Georgia Bold Italic" charset="0"/>
              </a:rPr>
              <a:t>Coolidge v. New Hampshire</a:t>
            </a:r>
            <a:r>
              <a:rPr lang="en-US" sz="3200" dirty="0" smtClean="0">
                <a:latin typeface="Georgia" charset="0"/>
                <a:cs typeface="+mn-cs"/>
                <a:sym typeface="Georgia Italic" charset="0"/>
              </a:rPr>
              <a:t>,</a:t>
            </a:r>
            <a:r>
              <a:rPr lang="en-US" sz="3200" dirty="0" smtClean="0">
                <a:latin typeface="Georgia" charset="0"/>
                <a:cs typeface="+mn-cs"/>
              </a:rPr>
              <a:t> 403 U.S. 443, 454-455, 91 </a:t>
            </a:r>
            <a:r>
              <a:rPr lang="en-US" sz="3200" dirty="0" err="1" smtClean="0">
                <a:latin typeface="Georgia" charset="0"/>
                <a:cs typeface="+mn-cs"/>
              </a:rPr>
              <a:t>S.Ct</a:t>
            </a:r>
            <a:r>
              <a:rPr lang="en-US" sz="3200" dirty="0" smtClean="0">
                <a:latin typeface="Georgia" charset="0"/>
                <a:cs typeface="+mn-cs"/>
              </a:rPr>
              <a:t>. 2022, 2032, 29 L.Ed.2d 564 (1971) (citations omitted).</a:t>
            </a:r>
          </a:p>
          <a:p>
            <a:pPr marL="0" indent="0" algn="just" eaLnBrk="1" hangingPunct="1">
              <a:lnSpc>
                <a:spcPct val="80000"/>
              </a:lnSpc>
              <a:spcBef>
                <a:spcPts val="500"/>
              </a:spcBef>
              <a:defRPr/>
            </a:pPr>
            <a:endParaRPr lang="en-US" sz="3200" dirty="0" smtClean="0">
              <a:latin typeface="Georgia" charset="0"/>
              <a:cs typeface="+mn-cs"/>
              <a:sym typeface="Helvetica" charset="0"/>
            </a:endParaRPr>
          </a:p>
          <a:p>
            <a:pPr marL="0" indent="0" algn="l" eaLnBrk="1" hangingPunct="1">
              <a:lnSpc>
                <a:spcPct val="80000"/>
              </a:lnSpc>
              <a:defRPr/>
            </a:pPr>
            <a:r>
              <a:rPr lang="en-US" sz="3200" i="1" dirty="0" smtClean="0">
                <a:latin typeface="Georgia" charset="0"/>
                <a:cs typeface="+mn-cs"/>
                <a:sym typeface="Georgia Bold Italic" charset="0"/>
              </a:rPr>
              <a:t>State v. Slaughter</a:t>
            </a:r>
            <a:r>
              <a:rPr lang="en-US" sz="3200" dirty="0" smtClean="0">
                <a:latin typeface="Georgia" charset="0"/>
                <a:cs typeface="+mn-cs"/>
                <a:sym typeface="Georgia" charset="0"/>
              </a:rPr>
              <a:t>, 252 Ga. 435, 436, 315 S.E.2d 865 (1984):</a:t>
            </a:r>
            <a:endParaRPr lang="en-US" sz="3200" dirty="0" smtClean="0">
              <a:latin typeface="Georgia" charset="0"/>
              <a:cs typeface="+mn-cs"/>
              <a:sym typeface="Helvetica" charset="0"/>
            </a:endParaRPr>
          </a:p>
          <a:p>
            <a:pPr marL="0" indent="0" algn="just" eaLnBrk="1" hangingPunct="1">
              <a:lnSpc>
                <a:spcPct val="80000"/>
              </a:lnSpc>
              <a:spcBef>
                <a:spcPts val="500"/>
              </a:spcBef>
              <a:defRPr/>
            </a:pPr>
            <a:endParaRPr lang="en-US" sz="3200" dirty="0" smtClean="0">
              <a:latin typeface="Georgia" charset="0"/>
              <a:cs typeface="+mn-cs"/>
            </a:endParaRPr>
          </a:p>
          <a:p>
            <a:pPr marL="0" indent="0" algn="just" eaLnBrk="1" hangingPunct="1">
              <a:lnSpc>
                <a:spcPct val="80000"/>
              </a:lnSpc>
              <a:spcBef>
                <a:spcPts val="500"/>
              </a:spcBef>
              <a:defRPr/>
            </a:pPr>
            <a:endParaRPr lang="en-US" sz="2000" dirty="0" smtClean="0">
              <a:latin typeface="Helvetica" charset="0"/>
              <a:cs typeface="+mn-cs"/>
              <a:sym typeface="Helvetica" charset="0"/>
            </a:endParaRPr>
          </a:p>
          <a:p>
            <a:pPr marL="0" indent="0" algn="just" eaLnBrk="1" hangingPunct="1">
              <a:lnSpc>
                <a:spcPct val="80000"/>
              </a:lnSpc>
              <a:spcBef>
                <a:spcPts val="500"/>
              </a:spcBef>
              <a:defRPr/>
            </a:pPr>
            <a:endParaRPr lang="en-US" sz="2000" dirty="0" smtClean="0">
              <a:latin typeface="Helvetica" charset="0"/>
              <a:cs typeface="+mn-cs"/>
              <a:sym typeface="Helvetica" charset="0"/>
            </a:endParaRPr>
          </a:p>
          <a:p>
            <a:pPr marL="0" indent="0" eaLnBrk="1" hangingPunct="1">
              <a:lnSpc>
                <a:spcPct val="80000"/>
              </a:lnSpc>
              <a:spcBef>
                <a:spcPts val="500"/>
              </a:spcBef>
              <a:defRPr/>
            </a:pPr>
            <a:endParaRPr lang="en-US" sz="2000" dirty="0" smtClean="0">
              <a:cs typeface="+mn-cs"/>
            </a:endParaRPr>
          </a:p>
        </p:txBody>
      </p:sp>
    </p:spTree>
    <p:extLst>
      <p:ext uri="{BB962C8B-B14F-4D97-AF65-F5344CB8AC3E}">
        <p14:creationId xmlns:p14="http://schemas.microsoft.com/office/powerpoint/2010/main" val="31717849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Grp="1" noChangeArrowheads="1"/>
          </p:cNvSpPr>
          <p:nvPr>
            <p:ph type="title"/>
          </p:nvPr>
        </p:nvSpPr>
        <p:spPr>
          <a:xfrm>
            <a:off x="1371600" y="482600"/>
            <a:ext cx="10464800" cy="1955800"/>
          </a:xfrm>
        </p:spPr>
        <p:txBody>
          <a:bodyPr/>
          <a:lstStyle/>
          <a:p>
            <a:pPr eaLnBrk="1" hangingPunct="1">
              <a:defRPr/>
            </a:pPr>
            <a:r>
              <a:rPr lang="en-US" sz="4400" dirty="0" smtClean="0">
                <a:solidFill>
                  <a:srgbClr val="FF0000"/>
                </a:solidFill>
                <a:latin typeface="Georgia Bold" charset="0"/>
                <a:cs typeface="+mj-cs"/>
              </a:rPr>
              <a:t>Motion to Suppress</a:t>
            </a:r>
          </a:p>
        </p:txBody>
      </p:sp>
      <p:sp>
        <p:nvSpPr>
          <p:cNvPr id="26626" name="Rectangle 2"/>
          <p:cNvSpPr>
            <a:spLocks noGrp="1" noChangeArrowheads="1"/>
          </p:cNvSpPr>
          <p:nvPr>
            <p:ph type="body" idx="1"/>
          </p:nvPr>
        </p:nvSpPr>
        <p:spPr>
          <a:xfrm>
            <a:off x="635000" y="3048000"/>
            <a:ext cx="11658600" cy="6299200"/>
          </a:xfrm>
        </p:spPr>
        <p:txBody>
          <a:bodyPr/>
          <a:lstStyle/>
          <a:p>
            <a:pPr marL="0" indent="0" eaLnBrk="1" hangingPunct="1">
              <a:buNone/>
              <a:defRPr/>
            </a:pPr>
            <a:r>
              <a:rPr lang="en-US" dirty="0" smtClean="0">
                <a:latin typeface="Helvetica" charset="0"/>
                <a:cs typeface="Helvetica" charset="0"/>
                <a:sym typeface="Helvetica" charset="0"/>
              </a:rPr>
              <a:t> </a:t>
            </a:r>
            <a:r>
              <a:rPr lang="ja-JP" altLang="en-US" sz="4000" dirty="0" smtClean="0">
                <a:latin typeface="Georgia" charset="0"/>
                <a:cs typeface="Helvetica" charset="0"/>
                <a:sym typeface="Helvetica" charset="0"/>
              </a:rPr>
              <a:t>“</a:t>
            </a:r>
            <a:r>
              <a:rPr lang="en-US" sz="4000" dirty="0" smtClean="0">
                <a:latin typeface="Georgia" charset="0"/>
                <a:cs typeface="Helvetica" charset="0"/>
                <a:sym typeface="Helvetica" charset="0"/>
              </a:rPr>
              <a:t>Once a defendant files a </a:t>
            </a:r>
            <a:r>
              <a:rPr lang="en-US" sz="4000" b="1" dirty="0" smtClean="0">
                <a:latin typeface="Georgia" charset="0"/>
                <a:cs typeface="Helvetica" charset="0"/>
                <a:sym typeface="Helvetica" charset="0"/>
              </a:rPr>
              <a:t>motion to suppress alleging an illegal search and seizure, the state bears the burden of proving that the search is lawful.</a:t>
            </a:r>
            <a:r>
              <a:rPr lang="ja-JP" altLang="en-US" sz="4000" b="1" dirty="0" smtClean="0">
                <a:latin typeface="Georgia" charset="0"/>
                <a:cs typeface="Helvetica" charset="0"/>
                <a:sym typeface="Helvetica" charset="0"/>
              </a:rPr>
              <a:t>”</a:t>
            </a:r>
            <a:r>
              <a:rPr lang="en-US" sz="4000" dirty="0" smtClean="0">
                <a:latin typeface="Georgia" charset="0"/>
                <a:cs typeface="Helvetica" charset="0"/>
                <a:sym typeface="Helvetica" charset="0"/>
              </a:rPr>
              <a:t>  </a:t>
            </a:r>
          </a:p>
          <a:p>
            <a:pPr marL="0" indent="0" eaLnBrk="1" hangingPunct="1">
              <a:defRPr/>
            </a:pPr>
            <a:endParaRPr lang="en-US" sz="4000" dirty="0" smtClean="0">
              <a:latin typeface="Georgia" charset="0"/>
              <a:cs typeface="+mn-cs"/>
              <a:sym typeface="Helvetica" charset="0"/>
            </a:endParaRPr>
          </a:p>
          <a:p>
            <a:pPr marL="0" indent="0" eaLnBrk="1" hangingPunct="1">
              <a:buNone/>
              <a:defRPr/>
            </a:pPr>
            <a:r>
              <a:rPr lang="en-US" sz="4000" i="1" dirty="0" smtClean="0">
                <a:latin typeface="Georgia" charset="0"/>
                <a:cs typeface="+mn-cs"/>
                <a:sym typeface="Georgia Bold Italic" charset="0"/>
              </a:rPr>
              <a:t>State v. </a:t>
            </a:r>
            <a:r>
              <a:rPr lang="en-US" sz="4000" i="1" dirty="0" err="1" smtClean="0">
                <a:latin typeface="Georgia" charset="0"/>
                <a:cs typeface="+mn-cs"/>
                <a:sym typeface="Georgia Bold Italic" charset="0"/>
              </a:rPr>
              <a:t>Kuhnhausen</a:t>
            </a:r>
            <a:r>
              <a:rPr lang="en-US" sz="4000" dirty="0" smtClean="0">
                <a:latin typeface="Georgia" charset="0"/>
                <a:cs typeface="+mn-cs"/>
                <a:sym typeface="Georgia" charset="0"/>
              </a:rPr>
              <a:t>, 289 Ga. App. 489, 657 S.E.2d 592 (2008), </a:t>
            </a:r>
            <a:r>
              <a:rPr lang="en-US" sz="4000" dirty="0" smtClean="0">
                <a:latin typeface="Georgia" charset="0"/>
                <a:cs typeface="+mn-cs"/>
                <a:sym typeface="Georgia Italic" charset="0"/>
              </a:rPr>
              <a:t>citing</a:t>
            </a:r>
            <a:r>
              <a:rPr lang="en-US" sz="4000" dirty="0" smtClean="0">
                <a:latin typeface="Georgia" charset="0"/>
                <a:cs typeface="+mn-cs"/>
                <a:sym typeface="Georgia" charset="0"/>
              </a:rPr>
              <a:t> </a:t>
            </a:r>
            <a:r>
              <a:rPr lang="en-US" sz="4000" i="1" dirty="0" smtClean="0">
                <a:latin typeface="Georgia" charset="0"/>
                <a:cs typeface="+mn-cs"/>
                <a:sym typeface="Georgia Bold Italic" charset="0"/>
              </a:rPr>
              <a:t>State v. King</a:t>
            </a:r>
            <a:r>
              <a:rPr lang="en-US" sz="4000" dirty="0" smtClean="0">
                <a:latin typeface="Georgia" charset="0"/>
                <a:cs typeface="+mn-cs"/>
                <a:sym typeface="Georgia" charset="0"/>
              </a:rPr>
              <a:t>, 287 Ga. App. 680, 652 S.E.2d 574 (2007).</a:t>
            </a:r>
            <a:r>
              <a:rPr lang="en-US" dirty="0" smtClean="0">
                <a:latin typeface="Georgia" charset="0"/>
                <a:cs typeface="+mn-cs"/>
                <a:sym typeface="Georgia" charset="0"/>
              </a:rPr>
              <a:t>  </a:t>
            </a:r>
          </a:p>
        </p:txBody>
      </p:sp>
    </p:spTree>
    <p:extLst>
      <p:ext uri="{BB962C8B-B14F-4D97-AF65-F5344CB8AC3E}">
        <p14:creationId xmlns:p14="http://schemas.microsoft.com/office/powerpoint/2010/main" val="3949771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1320800" y="1040713"/>
            <a:ext cx="10464800" cy="1626058"/>
          </a:xfrm>
        </p:spPr>
        <p:txBody>
          <a:bodyPr/>
          <a:lstStyle/>
          <a:p>
            <a:pPr eaLnBrk="1" hangingPunct="1">
              <a:defRPr/>
            </a:pPr>
            <a:r>
              <a:rPr lang="en-US" sz="4400" dirty="0" smtClean="0">
                <a:solidFill>
                  <a:srgbClr val="FF0000"/>
                </a:solidFill>
                <a:latin typeface="Georgia Bold" charset="0"/>
                <a:cs typeface="+mj-cs"/>
              </a:rPr>
              <a:t>Motion in </a:t>
            </a:r>
            <a:r>
              <a:rPr lang="en-US" sz="4400" dirty="0" err="1" smtClean="0">
                <a:solidFill>
                  <a:srgbClr val="FF0000"/>
                </a:solidFill>
                <a:latin typeface="Georgia Bold" charset="0"/>
                <a:cs typeface="+mj-cs"/>
              </a:rPr>
              <a:t>Limine</a:t>
            </a:r>
            <a:endParaRPr lang="en-US" sz="4400" dirty="0" smtClean="0">
              <a:solidFill>
                <a:srgbClr val="FF0000"/>
              </a:solidFill>
              <a:latin typeface="Georgia Bold" charset="0"/>
              <a:cs typeface="+mj-cs"/>
            </a:endParaRPr>
          </a:p>
        </p:txBody>
      </p:sp>
      <p:sp>
        <p:nvSpPr>
          <p:cNvPr id="29698" name="Rectangle 2"/>
          <p:cNvSpPr>
            <a:spLocks noGrp="1" noChangeArrowheads="1"/>
          </p:cNvSpPr>
          <p:nvPr>
            <p:ph type="body" idx="1"/>
          </p:nvPr>
        </p:nvSpPr>
        <p:spPr>
          <a:xfrm>
            <a:off x="635000" y="2615971"/>
            <a:ext cx="11811000" cy="4140200"/>
          </a:xfrm>
        </p:spPr>
        <p:txBody>
          <a:bodyPr/>
          <a:lstStyle/>
          <a:p>
            <a:pPr marL="0" indent="0" eaLnBrk="1" hangingPunct="1">
              <a:buNone/>
              <a:defRPr/>
            </a:pP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In </a:t>
            </a:r>
            <a:r>
              <a:rPr lang="en-US" dirty="0" err="1" smtClean="0">
                <a:solidFill>
                  <a:srgbClr val="FF0000"/>
                </a:solidFill>
                <a:latin typeface="Georgia" charset="0"/>
                <a:cs typeface="+mn-cs"/>
                <a:sym typeface="Times New Roman" charset="0"/>
              </a:rPr>
              <a:t>limine</a:t>
            </a: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 means </a:t>
            </a: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at the threshold</a:t>
            </a: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 or before the trial begins.</a:t>
            </a:r>
            <a:r>
              <a:rPr lang="ja-JP" altLang="en-US" dirty="0" smtClean="0">
                <a:solidFill>
                  <a:srgbClr val="FF0000"/>
                </a:solidFill>
                <a:latin typeface="Georgia"/>
                <a:cs typeface="+mn-cs"/>
                <a:sym typeface="Times New Roman" charset="0"/>
              </a:rPr>
              <a:t>”</a:t>
            </a:r>
            <a:r>
              <a:rPr lang="en-US" dirty="0" smtClean="0">
                <a:solidFill>
                  <a:srgbClr val="FF0000"/>
                </a:solidFill>
                <a:latin typeface="Georgia" charset="0"/>
                <a:cs typeface="+mn-cs"/>
                <a:sym typeface="Times New Roman" charset="0"/>
              </a:rPr>
              <a:t> </a:t>
            </a:r>
            <a:r>
              <a:rPr lang="en-US" i="1" dirty="0" smtClean="0">
                <a:solidFill>
                  <a:srgbClr val="FF0000"/>
                </a:solidFill>
                <a:latin typeface="Georgia" charset="0"/>
                <a:cs typeface="+mn-cs"/>
                <a:sym typeface="Georgia Bold Italic" charset="0"/>
              </a:rPr>
              <a:t>State v. Johnston</a:t>
            </a:r>
            <a:r>
              <a:rPr lang="en-US" dirty="0" smtClean="0">
                <a:solidFill>
                  <a:srgbClr val="FF0000"/>
                </a:solidFill>
                <a:latin typeface="Georgia" charset="0"/>
                <a:cs typeface="+mn-cs"/>
                <a:sym typeface="Georgia" charset="0"/>
              </a:rPr>
              <a:t>, 249 Ga. 413, 414 (fn. 3), 291 S.E.2d 543 (1982), </a:t>
            </a:r>
            <a:r>
              <a:rPr lang="en-US" dirty="0" smtClean="0">
                <a:solidFill>
                  <a:srgbClr val="FF0000"/>
                </a:solidFill>
                <a:latin typeface="Georgia" charset="0"/>
                <a:cs typeface="+mn-cs"/>
                <a:sym typeface="Georgia Italic" charset="0"/>
              </a:rPr>
              <a:t>quoting</a:t>
            </a:r>
            <a:r>
              <a:rPr lang="en-US" dirty="0" smtClean="0">
                <a:solidFill>
                  <a:srgbClr val="FF0000"/>
                </a:solidFill>
                <a:latin typeface="Georgia" charset="0"/>
                <a:cs typeface="+mn-cs"/>
                <a:sym typeface="Georgia" charset="0"/>
              </a:rPr>
              <a:t>, </a:t>
            </a:r>
            <a:r>
              <a:rPr lang="en-US" i="1" dirty="0" smtClean="0">
                <a:solidFill>
                  <a:srgbClr val="FF0000"/>
                </a:solidFill>
                <a:latin typeface="Georgia" charset="0"/>
                <a:cs typeface="+mn-cs"/>
                <a:sym typeface="Georgia Bold Italic" charset="0"/>
              </a:rPr>
              <a:t>Stevens v. State</a:t>
            </a:r>
            <a:r>
              <a:rPr lang="en-US" dirty="0" smtClean="0">
                <a:solidFill>
                  <a:srgbClr val="FF0000"/>
                </a:solidFill>
                <a:latin typeface="Georgia" charset="0"/>
                <a:cs typeface="+mn-cs"/>
                <a:sym typeface="Georgia Italic" charset="0"/>
              </a:rPr>
              <a:t>, </a:t>
            </a:r>
            <a:r>
              <a:rPr lang="en-US" dirty="0" smtClean="0">
                <a:solidFill>
                  <a:srgbClr val="FF0000"/>
                </a:solidFill>
                <a:latin typeface="Georgia" charset="0"/>
                <a:cs typeface="+mn-cs"/>
                <a:sym typeface="Georgia" charset="0"/>
              </a:rPr>
              <a:t>265 Ind. 411</a:t>
            </a:r>
            <a:r>
              <a:rPr lang="en-US" dirty="0" smtClean="0">
                <a:solidFill>
                  <a:srgbClr val="FF0000"/>
                </a:solidFill>
                <a:latin typeface="Georgia" charset="0"/>
                <a:cs typeface="+mn-cs"/>
                <a:sym typeface="Georgia Italic" charset="0"/>
              </a:rPr>
              <a:t>,</a:t>
            </a:r>
            <a:r>
              <a:rPr lang="en-US" dirty="0" smtClean="0">
                <a:solidFill>
                  <a:srgbClr val="FF0000"/>
                </a:solidFill>
                <a:latin typeface="Georgia" charset="0"/>
                <a:cs typeface="+mn-cs"/>
                <a:sym typeface="Georgia" charset="0"/>
              </a:rPr>
              <a:t> 354 N.E.2d 727, 733 (1976). </a:t>
            </a:r>
          </a:p>
        </p:txBody>
      </p:sp>
    </p:spTree>
    <p:extLst>
      <p:ext uri="{BB962C8B-B14F-4D97-AF65-F5344CB8AC3E}">
        <p14:creationId xmlns:p14="http://schemas.microsoft.com/office/powerpoint/2010/main" val="9080445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1092200" y="1066800"/>
            <a:ext cx="10464800" cy="1676400"/>
          </a:xfrm>
        </p:spPr>
        <p:txBody>
          <a:bodyPr/>
          <a:lstStyle/>
          <a:p>
            <a:pPr eaLnBrk="1" hangingPunct="1">
              <a:defRPr/>
            </a:pPr>
            <a:r>
              <a:rPr lang="en-US" sz="4400" dirty="0" smtClean="0">
                <a:solidFill>
                  <a:srgbClr val="FF0000"/>
                </a:solidFill>
                <a:latin typeface="Georgia Bold" charset="0"/>
                <a:cs typeface="+mj-cs"/>
              </a:rPr>
              <a:t>Motion in </a:t>
            </a:r>
            <a:r>
              <a:rPr lang="en-US" sz="4400" dirty="0" err="1" smtClean="0">
                <a:solidFill>
                  <a:srgbClr val="FF0000"/>
                </a:solidFill>
                <a:latin typeface="Georgia Bold" charset="0"/>
                <a:cs typeface="+mj-cs"/>
              </a:rPr>
              <a:t>Limine</a:t>
            </a:r>
            <a:endParaRPr lang="en-US" sz="4400" dirty="0" smtClean="0">
              <a:solidFill>
                <a:srgbClr val="FF0000"/>
              </a:solidFill>
              <a:latin typeface="Georgia Bold" charset="0"/>
              <a:cs typeface="+mj-cs"/>
            </a:endParaRPr>
          </a:p>
        </p:txBody>
      </p:sp>
      <p:sp>
        <p:nvSpPr>
          <p:cNvPr id="31746" name="Rectangle 2"/>
          <p:cNvSpPr>
            <a:spLocks noGrp="1" noChangeArrowheads="1"/>
          </p:cNvSpPr>
          <p:nvPr>
            <p:ph type="body" idx="1"/>
          </p:nvPr>
        </p:nvSpPr>
        <p:spPr>
          <a:xfrm>
            <a:off x="482600" y="3657600"/>
            <a:ext cx="12039600" cy="5689600"/>
          </a:xfrm>
        </p:spPr>
        <p:txBody>
          <a:bodyPr/>
          <a:lstStyle/>
          <a:p>
            <a:pPr marL="0" indent="0" algn="just" eaLnBrk="1" hangingPunct="1">
              <a:buNone/>
              <a:defRPr/>
            </a:pPr>
            <a:r>
              <a:rPr lang="ja-JP" altLang="en-US" dirty="0" smtClean="0">
                <a:latin typeface="Georgia" charset="0"/>
                <a:cs typeface="Helvetica" charset="0"/>
                <a:sym typeface="Helvetica" charset="0"/>
              </a:rPr>
              <a:t>“</a:t>
            </a:r>
            <a:r>
              <a:rPr lang="en-US" dirty="0" smtClean="0">
                <a:latin typeface="Georgia" charset="0"/>
                <a:cs typeface="Helvetica" charset="0"/>
                <a:sym typeface="Helvetica" charset="0"/>
              </a:rPr>
              <a:t>Any challenge to the procedures used in reading [the defendant] his statutory implied consent warning, OCGA § 40-5-67.1(b)(2), and the proper working of the </a:t>
            </a:r>
            <a:r>
              <a:rPr lang="en-US" dirty="0" err="1" smtClean="0">
                <a:latin typeface="Georgia" charset="0"/>
                <a:cs typeface="Helvetica" charset="0"/>
                <a:sym typeface="Helvetica" charset="0"/>
              </a:rPr>
              <a:t>Intoxilyzer</a:t>
            </a:r>
            <a:r>
              <a:rPr lang="en-US" dirty="0" smtClean="0">
                <a:latin typeface="Georgia" charset="0"/>
                <a:cs typeface="Helvetica" charset="0"/>
                <a:sym typeface="Helvetica" charset="0"/>
              </a:rPr>
              <a:t> 5000 machine would have been appropriately raised by a motion in </a:t>
            </a:r>
            <a:r>
              <a:rPr lang="en-US" dirty="0" err="1" smtClean="0">
                <a:latin typeface="Georgia" charset="0"/>
                <a:cs typeface="Helvetica" charset="0"/>
                <a:sym typeface="Helvetica" charset="0"/>
              </a:rPr>
              <a:t>limine</a:t>
            </a:r>
            <a:r>
              <a:rPr lang="en-US" dirty="0" smtClean="0">
                <a:latin typeface="Georgia" charset="0"/>
                <a:cs typeface="Helvetica" charset="0"/>
                <a:sym typeface="Helvetica" charset="0"/>
              </a:rPr>
              <a:t>, which was not done here.</a:t>
            </a:r>
            <a:r>
              <a:rPr lang="ja-JP" altLang="en-US" dirty="0" smtClean="0">
                <a:latin typeface="Georgia" charset="0"/>
                <a:cs typeface="Helvetica" charset="0"/>
                <a:sym typeface="Helvetica" charset="0"/>
              </a:rPr>
              <a:t>”</a:t>
            </a:r>
            <a:r>
              <a:rPr lang="en-US" dirty="0" smtClean="0">
                <a:latin typeface="Georgia" charset="0"/>
                <a:cs typeface="Helvetica" charset="0"/>
                <a:sym typeface="Helvetica" charset="0"/>
              </a:rPr>
              <a:t> </a:t>
            </a:r>
            <a:endParaRPr lang="en-US" dirty="0" smtClean="0">
              <a:latin typeface="Georgia" charset="0"/>
              <a:cs typeface="+mn-cs"/>
              <a:sym typeface="Helvetica" charset="0"/>
            </a:endParaRPr>
          </a:p>
          <a:p>
            <a:pPr marL="0" indent="0" eaLnBrk="1" hangingPunct="1">
              <a:defRPr/>
            </a:pPr>
            <a:endParaRPr lang="en-US" i="1" dirty="0" smtClean="0">
              <a:latin typeface="Georgia" charset="0"/>
              <a:cs typeface="+mn-cs"/>
              <a:sym typeface="Georgia Bold Italic" charset="0"/>
            </a:endParaRPr>
          </a:p>
          <a:p>
            <a:pPr marL="0" indent="0" algn="l" eaLnBrk="1" hangingPunct="1">
              <a:buNone/>
              <a:defRPr/>
            </a:pPr>
            <a:r>
              <a:rPr lang="en-US" i="1" dirty="0" smtClean="0">
                <a:latin typeface="Georgia" charset="0"/>
                <a:cs typeface="+mn-cs"/>
                <a:sym typeface="Georgia Bold Italic" charset="0"/>
              </a:rPr>
              <a:t>Goddard v. State</a:t>
            </a:r>
            <a:r>
              <a:rPr lang="en-US" dirty="0" smtClean="0">
                <a:latin typeface="Georgia" charset="0"/>
                <a:cs typeface="+mn-cs"/>
                <a:sym typeface="Georgia" charset="0"/>
              </a:rPr>
              <a:t>, 244 Ga. App. 730, 731, 536 S.E.2d 160 (2000). </a:t>
            </a:r>
          </a:p>
        </p:txBody>
      </p:sp>
    </p:spTree>
    <p:extLst>
      <p:ext uri="{BB962C8B-B14F-4D97-AF65-F5344CB8AC3E}">
        <p14:creationId xmlns:p14="http://schemas.microsoft.com/office/powerpoint/2010/main" val="12984841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a:xfrm>
            <a:off x="1473200" y="414558"/>
            <a:ext cx="10464800" cy="2362200"/>
          </a:xfrm>
        </p:spPr>
        <p:txBody>
          <a:bodyPr/>
          <a:lstStyle/>
          <a:p>
            <a:pPr eaLnBrk="1" hangingPunct="1">
              <a:defRPr/>
            </a:pPr>
            <a:r>
              <a:rPr lang="en-US" sz="4400" dirty="0" smtClean="0">
                <a:solidFill>
                  <a:srgbClr val="FF0000"/>
                </a:solidFill>
                <a:latin typeface="Georgia Bold" charset="0"/>
                <a:cs typeface="+mj-cs"/>
              </a:rPr>
              <a:t>Preparing for Motions</a:t>
            </a:r>
          </a:p>
        </p:txBody>
      </p:sp>
      <p:sp>
        <p:nvSpPr>
          <p:cNvPr id="33794" name="Rectangle 2"/>
          <p:cNvSpPr>
            <a:spLocks noGrp="1" noChangeArrowheads="1"/>
          </p:cNvSpPr>
          <p:nvPr>
            <p:ph type="body" idx="1"/>
          </p:nvPr>
        </p:nvSpPr>
        <p:spPr>
          <a:xfrm>
            <a:off x="482600" y="3022600"/>
            <a:ext cx="12115800" cy="4775200"/>
          </a:xfrm>
        </p:spPr>
        <p:txBody>
          <a:bodyPr/>
          <a:lstStyle/>
          <a:p>
            <a:pPr marL="0" indent="0" algn="just" eaLnBrk="1" hangingPunct="1">
              <a:buNone/>
              <a:defRPr/>
            </a:pPr>
            <a:r>
              <a:rPr lang="en-US" dirty="0" smtClean="0">
                <a:latin typeface="Georgia" charset="0"/>
                <a:cs typeface="+mn-cs"/>
              </a:rPr>
              <a:t>If at all possible, go into motions with a developed theory of the case. </a:t>
            </a:r>
          </a:p>
          <a:p>
            <a:pPr marL="0" indent="0" algn="just" eaLnBrk="1" hangingPunct="1">
              <a:defRPr/>
            </a:pPr>
            <a:endParaRPr lang="en-US" dirty="0">
              <a:latin typeface="Georgia" charset="0"/>
              <a:cs typeface="+mn-cs"/>
            </a:endParaRPr>
          </a:p>
          <a:p>
            <a:pPr marL="0" indent="0" algn="just" eaLnBrk="1" hangingPunct="1">
              <a:buNone/>
              <a:defRPr/>
            </a:pPr>
            <a:r>
              <a:rPr lang="en-US" b="1" dirty="0" smtClean="0">
                <a:latin typeface="Georgia" charset="0"/>
                <a:cs typeface="+mn-cs"/>
              </a:rPr>
              <a:t>If you are doing motions immediately prior to trial, </a:t>
            </a:r>
            <a:r>
              <a:rPr lang="en-US" b="1" i="1" dirty="0" smtClean="0">
                <a:latin typeface="Georgia" charset="0"/>
                <a:cs typeface="+mn-cs"/>
              </a:rPr>
              <a:t>you better have a theory</a:t>
            </a:r>
            <a:r>
              <a:rPr lang="en-US" dirty="0" smtClean="0">
                <a:latin typeface="Georgia" charset="0"/>
                <a:cs typeface="+mn-cs"/>
              </a:rPr>
              <a:t>.  </a:t>
            </a:r>
          </a:p>
        </p:txBody>
      </p:sp>
    </p:spTree>
    <p:extLst>
      <p:ext uri="{BB962C8B-B14F-4D97-AF65-F5344CB8AC3E}">
        <p14:creationId xmlns:p14="http://schemas.microsoft.com/office/powerpoint/2010/main" val="21023934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a:xfrm>
            <a:off x="1371600" y="482600"/>
            <a:ext cx="10464800" cy="2311400"/>
          </a:xfrm>
        </p:spPr>
        <p:txBody>
          <a:bodyPr/>
          <a:lstStyle/>
          <a:p>
            <a:pPr eaLnBrk="1" hangingPunct="1">
              <a:defRPr/>
            </a:pPr>
            <a:r>
              <a:rPr lang="en-US" sz="4400" dirty="0" smtClean="0">
                <a:solidFill>
                  <a:srgbClr val="FF0000"/>
                </a:solidFill>
                <a:latin typeface="Century"/>
                <a:cs typeface="Century"/>
              </a:rPr>
              <a:t>To Brief or Not to Brief?</a:t>
            </a:r>
          </a:p>
        </p:txBody>
      </p:sp>
      <p:sp>
        <p:nvSpPr>
          <p:cNvPr id="34818" name="Rectangle 2"/>
          <p:cNvSpPr>
            <a:spLocks noGrp="1" noChangeArrowheads="1"/>
          </p:cNvSpPr>
          <p:nvPr>
            <p:ph type="body" idx="1"/>
          </p:nvPr>
        </p:nvSpPr>
        <p:spPr>
          <a:xfrm>
            <a:off x="1397000" y="3503658"/>
            <a:ext cx="10464800" cy="4876800"/>
          </a:xfrm>
        </p:spPr>
        <p:txBody>
          <a:bodyPr/>
          <a:lstStyle/>
          <a:p>
            <a:pPr marL="0" indent="0" eaLnBrk="1" hangingPunct="1">
              <a:buNone/>
              <a:defRPr/>
            </a:pPr>
            <a:r>
              <a:rPr lang="en-US" sz="4400" dirty="0" smtClean="0">
                <a:solidFill>
                  <a:schemeClr val="tx1"/>
                </a:solidFill>
                <a:latin typeface="Century"/>
                <a:cs typeface="Century"/>
              </a:rPr>
              <a:t>That</a:t>
            </a:r>
            <a:r>
              <a:rPr lang="ja-JP" altLang="en-US" sz="4400" dirty="0" smtClean="0">
                <a:solidFill>
                  <a:schemeClr val="tx1"/>
                </a:solidFill>
                <a:latin typeface="Century"/>
                <a:cs typeface="Century"/>
              </a:rPr>
              <a:t>’</a:t>
            </a:r>
            <a:r>
              <a:rPr lang="en-US" sz="4400" dirty="0" smtClean="0">
                <a:solidFill>
                  <a:schemeClr val="tx1"/>
                </a:solidFill>
                <a:latin typeface="Century"/>
                <a:cs typeface="Century"/>
              </a:rPr>
              <a:t>s not really a question. </a:t>
            </a:r>
          </a:p>
          <a:p>
            <a:pPr marL="0" indent="0" eaLnBrk="1" hangingPunct="1">
              <a:buNone/>
              <a:defRPr/>
            </a:pPr>
            <a:r>
              <a:rPr lang="en-US" sz="4400" b="1" dirty="0" smtClean="0">
                <a:solidFill>
                  <a:schemeClr val="tx1"/>
                </a:solidFill>
                <a:latin typeface="Century"/>
                <a:cs typeface="Century"/>
              </a:rPr>
              <a:t>See Rule No.</a:t>
            </a:r>
            <a:r>
              <a:rPr lang="en-US" b="1" dirty="0" smtClean="0">
                <a:solidFill>
                  <a:schemeClr val="tx1"/>
                </a:solidFill>
                <a:latin typeface="Century"/>
                <a:cs typeface="Century"/>
              </a:rPr>
              <a:t> 11</a:t>
            </a:r>
          </a:p>
        </p:txBody>
      </p:sp>
    </p:spTree>
    <p:extLst>
      <p:ext uri="{BB962C8B-B14F-4D97-AF65-F5344CB8AC3E}">
        <p14:creationId xmlns:p14="http://schemas.microsoft.com/office/powerpoint/2010/main" val="4693669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711200" y="254000"/>
            <a:ext cx="11887200" cy="2260600"/>
          </a:xfrm>
        </p:spPr>
        <p:txBody>
          <a:bodyPr/>
          <a:lstStyle/>
          <a:p>
            <a:pPr eaLnBrk="1" hangingPunct="1">
              <a:defRPr/>
            </a:pPr>
            <a:r>
              <a:rPr lang="en-US" sz="4400" dirty="0" smtClean="0">
                <a:solidFill>
                  <a:srgbClr val="FF0000"/>
                </a:solidFill>
                <a:latin typeface="Georgia Bold" charset="0"/>
                <a:cs typeface="+mj-cs"/>
              </a:rPr>
              <a:t>Effectively Attacking Probable Cause</a:t>
            </a:r>
            <a:r>
              <a:rPr lang="en-US" sz="4400" dirty="0" smtClean="0">
                <a:solidFill>
                  <a:srgbClr val="FF0000"/>
                </a:solidFill>
                <a:latin typeface="Georgia Bold" charset="0"/>
                <a:cs typeface="+mj-cs"/>
              </a:rPr>
              <a:t>:</a:t>
            </a:r>
            <a:r>
              <a:rPr lang="en-US" sz="4400" dirty="0" smtClean="0">
                <a:solidFill>
                  <a:srgbClr val="FF0000"/>
                </a:solidFill>
                <a:latin typeface="Georgia Bold" charset="0"/>
                <a:cs typeface="+mj-cs"/>
              </a:rPr>
              <a:t/>
            </a:r>
            <a:br>
              <a:rPr lang="en-US" sz="4400" dirty="0" smtClean="0">
                <a:solidFill>
                  <a:srgbClr val="FF0000"/>
                </a:solidFill>
                <a:latin typeface="Georgia Bold" charset="0"/>
                <a:cs typeface="+mj-cs"/>
              </a:rPr>
            </a:br>
            <a:r>
              <a:rPr lang="en-US" sz="4400" dirty="0" smtClean="0">
                <a:solidFill>
                  <a:srgbClr val="FF0000"/>
                </a:solidFill>
                <a:cs typeface="+mj-cs"/>
              </a:rPr>
              <a:t>Credibility is </a:t>
            </a:r>
            <a:r>
              <a:rPr lang="en-US" sz="4400" u="sng" dirty="0" smtClean="0">
                <a:solidFill>
                  <a:srgbClr val="FF0000"/>
                </a:solidFill>
                <a:cs typeface="+mj-cs"/>
              </a:rPr>
              <a:t>Key</a:t>
            </a:r>
          </a:p>
        </p:txBody>
      </p:sp>
      <p:sp>
        <p:nvSpPr>
          <p:cNvPr id="36866" name="Rectangle 2"/>
          <p:cNvSpPr>
            <a:spLocks noGrp="1" noChangeArrowheads="1"/>
          </p:cNvSpPr>
          <p:nvPr>
            <p:ph type="body" idx="1"/>
          </p:nvPr>
        </p:nvSpPr>
        <p:spPr>
          <a:xfrm>
            <a:off x="25400" y="2438400"/>
            <a:ext cx="12420600" cy="6858000"/>
          </a:xfrm>
        </p:spPr>
        <p:txBody>
          <a:bodyPr>
            <a:normAutofit/>
          </a:bodyPr>
          <a:lstStyle/>
          <a:p>
            <a:pPr marL="0" indent="0" algn="just" eaLnBrk="1" hangingPunct="1">
              <a:buNone/>
              <a:defRPr/>
            </a:pPr>
            <a:r>
              <a:rPr lang="en-US" sz="2200" dirty="0" smtClean="0">
                <a:latin typeface="Georgia" charset="0"/>
                <a:cs typeface="+mn-cs"/>
                <a:sym typeface="Georgia" charset="0"/>
              </a:rPr>
              <a:t>Success in most probable cause hearings requires us to call into question the credibility of the evidence or the arresting officer. </a:t>
            </a:r>
            <a:endParaRPr lang="en-US" sz="2200" dirty="0" smtClean="0">
              <a:latin typeface="Georgia" charset="0"/>
              <a:cs typeface="+mn-cs"/>
            </a:endParaRPr>
          </a:p>
          <a:p>
            <a:pPr marL="0" indent="0" algn="just" eaLnBrk="1" hangingPunct="1">
              <a:buNone/>
              <a:defRPr/>
            </a:pPr>
            <a:r>
              <a:rPr lang="en-US" sz="2200" dirty="0" smtClean="0">
                <a:latin typeface="Georgia" charset="0"/>
                <a:cs typeface="+mn-cs"/>
              </a:rPr>
              <a:t>Credibility of witnesses and the weight to be given their testimony is a decision-making power that lies solely with the trier of fact. </a:t>
            </a:r>
            <a:r>
              <a:rPr lang="en-US" sz="2200" b="1" dirty="0" smtClean="0">
                <a:latin typeface="Georgia" charset="0"/>
                <a:cs typeface="+mn-cs"/>
              </a:rPr>
              <a:t>The trier of fact is not obligated to believe a witness even if the testimony is </a:t>
            </a:r>
            <a:r>
              <a:rPr lang="en-US" sz="2200" b="1" dirty="0" err="1" smtClean="0">
                <a:latin typeface="Georgia" charset="0"/>
                <a:cs typeface="+mn-cs"/>
              </a:rPr>
              <a:t>uncontradicted</a:t>
            </a:r>
            <a:r>
              <a:rPr lang="en-US" sz="2200" b="1" dirty="0" smtClean="0">
                <a:latin typeface="Georgia" charset="0"/>
                <a:cs typeface="+mn-cs"/>
              </a:rPr>
              <a:t> and may accept or reject any portion of the testimony.</a:t>
            </a:r>
          </a:p>
          <a:p>
            <a:pPr marL="0" indent="0" algn="l" eaLnBrk="1" hangingPunct="1">
              <a:buNone/>
              <a:defRPr/>
            </a:pPr>
            <a:r>
              <a:rPr lang="en-US" sz="2200" i="1" dirty="0" smtClean="0">
                <a:latin typeface="Georgia" charset="0"/>
                <a:cs typeface="+mn-cs"/>
                <a:sym typeface="Georgia Bold Italic" charset="0"/>
              </a:rPr>
              <a:t>Tate v. State</a:t>
            </a:r>
            <a:r>
              <a:rPr lang="en-US" sz="2200" dirty="0" smtClean="0">
                <a:latin typeface="Georgia" charset="0"/>
                <a:cs typeface="+mn-cs"/>
              </a:rPr>
              <a:t>, 264 Ga. 53, 56, 440 S.E.2d 646 (1994). </a:t>
            </a:r>
          </a:p>
          <a:p>
            <a:pPr marL="0" indent="0" algn="just" eaLnBrk="1" hangingPunct="1">
              <a:buNone/>
              <a:defRPr/>
            </a:pPr>
            <a:r>
              <a:rPr lang="en-US" sz="2200" dirty="0" smtClean="0">
                <a:latin typeface="Georgia" charset="0"/>
                <a:cs typeface="+mn-cs"/>
              </a:rPr>
              <a:t>A rational trier of fact can choose to reject even </a:t>
            </a:r>
            <a:r>
              <a:rPr lang="ja-JP" altLang="en-US" sz="2200" dirty="0" smtClean="0">
                <a:latin typeface="Georgia"/>
                <a:cs typeface="+mn-cs"/>
              </a:rPr>
              <a:t>“</a:t>
            </a:r>
            <a:r>
              <a:rPr lang="en-US" sz="2200" dirty="0" smtClean="0">
                <a:latin typeface="Georgia" charset="0"/>
                <a:cs typeface="+mn-cs"/>
              </a:rPr>
              <a:t>undisputed</a:t>
            </a:r>
            <a:r>
              <a:rPr lang="ja-JP" altLang="en-US" sz="2200" dirty="0" smtClean="0">
                <a:latin typeface="Georgia"/>
                <a:cs typeface="+mn-cs"/>
              </a:rPr>
              <a:t>”</a:t>
            </a:r>
            <a:r>
              <a:rPr lang="en-US" sz="2200" dirty="0" smtClean="0">
                <a:latin typeface="Georgia" charset="0"/>
                <a:cs typeface="+mn-cs"/>
              </a:rPr>
              <a:t> testimony if that fact finder believes that witness's testimony to be unreliable. Factors such as demeanor, contradictory or inconsistent statements and evidence that an officer had </a:t>
            </a:r>
            <a:r>
              <a:rPr lang="ja-JP" altLang="en-US" sz="2200" dirty="0" smtClean="0">
                <a:latin typeface="Georgia"/>
                <a:cs typeface="+mn-cs"/>
              </a:rPr>
              <a:t>“</a:t>
            </a:r>
            <a:r>
              <a:rPr lang="en-US" sz="2200" dirty="0" smtClean="0">
                <a:latin typeface="Georgia" charset="0"/>
                <a:cs typeface="+mn-cs"/>
              </a:rPr>
              <a:t>ulterior motives</a:t>
            </a:r>
            <a:r>
              <a:rPr lang="ja-JP" altLang="en-US" sz="2200" dirty="0" smtClean="0">
                <a:latin typeface="Georgia"/>
                <a:cs typeface="+mn-cs"/>
              </a:rPr>
              <a:t>”</a:t>
            </a:r>
            <a:r>
              <a:rPr lang="en-US" sz="2200" dirty="0" smtClean="0">
                <a:latin typeface="Georgia" charset="0"/>
                <a:cs typeface="+mn-cs"/>
              </a:rPr>
              <a:t> can all lead a finder of fact to disregard testimony by an officer that an accused was violating the law.</a:t>
            </a:r>
          </a:p>
          <a:p>
            <a:pPr marL="0" indent="0" algn="l" eaLnBrk="1" hangingPunct="1">
              <a:buNone/>
              <a:defRPr/>
            </a:pPr>
            <a:r>
              <a:rPr lang="en-US" sz="2200" i="1" dirty="0" smtClean="0">
                <a:latin typeface="Georgia" charset="0"/>
                <a:cs typeface="+mn-cs"/>
                <a:sym typeface="Georgia Bold Italic" charset="0"/>
              </a:rPr>
              <a:t>Tate v. State</a:t>
            </a:r>
            <a:r>
              <a:rPr lang="en-US" sz="2200" dirty="0" smtClean="0">
                <a:latin typeface="Georgia" charset="0"/>
                <a:cs typeface="+mn-cs"/>
              </a:rPr>
              <a:t>, 264 Ga. 53, 56 (fn. 5), 440 S.E.2d 646 (1994).</a:t>
            </a:r>
          </a:p>
        </p:txBody>
      </p:sp>
    </p:spTree>
    <p:extLst>
      <p:ext uri="{BB962C8B-B14F-4D97-AF65-F5344CB8AC3E}">
        <p14:creationId xmlns:p14="http://schemas.microsoft.com/office/powerpoint/2010/main" val="2067677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Grp="1" noChangeArrowheads="1"/>
          </p:cNvSpPr>
          <p:nvPr>
            <p:ph type="title"/>
          </p:nvPr>
        </p:nvSpPr>
        <p:spPr>
          <a:xfrm>
            <a:off x="0" y="1828800"/>
            <a:ext cx="13004800" cy="1295400"/>
          </a:xfrm>
        </p:spPr>
        <p:txBody>
          <a:bodyPr>
            <a:normAutofit fontScale="90000"/>
          </a:bodyPr>
          <a:lstStyle/>
          <a:p>
            <a:pPr eaLnBrk="1" hangingPunct="1">
              <a:defRPr/>
            </a:pPr>
            <a:r>
              <a:rPr lang="en-US" sz="4400" dirty="0" smtClean="0">
                <a:solidFill>
                  <a:srgbClr val="FF0000"/>
                </a:solidFill>
                <a:latin typeface="Georgia Bold" charset="0"/>
                <a:cs typeface="+mj-cs"/>
              </a:rPr>
              <a:t>Learn Your Favorite Probable Cause Cases:</a:t>
            </a:r>
            <a:r>
              <a:rPr lang="en-US" sz="4800" dirty="0" smtClean="0">
                <a:solidFill>
                  <a:srgbClr val="FF0000"/>
                </a:solidFill>
                <a:latin typeface="Georgia Bold" charset="0"/>
                <a:cs typeface="+mj-cs"/>
              </a:rPr>
              <a:t/>
            </a:r>
            <a:br>
              <a:rPr lang="en-US" sz="4800" dirty="0" smtClean="0">
                <a:solidFill>
                  <a:srgbClr val="FF0000"/>
                </a:solidFill>
                <a:latin typeface="Georgia Bold" charset="0"/>
                <a:cs typeface="+mj-cs"/>
              </a:rPr>
            </a:br>
            <a:r>
              <a:rPr lang="en-US" dirty="0" smtClean="0">
                <a:solidFill>
                  <a:srgbClr val="FF0000"/>
                </a:solidFill>
                <a:cs typeface="+mj-cs"/>
              </a:rPr>
              <a:t/>
            </a:r>
            <a:br>
              <a:rPr lang="en-US" dirty="0" smtClean="0">
                <a:solidFill>
                  <a:srgbClr val="FF0000"/>
                </a:solidFill>
                <a:cs typeface="+mj-cs"/>
              </a:rPr>
            </a:br>
            <a:endParaRPr lang="en-US" dirty="0" smtClean="0">
              <a:solidFill>
                <a:srgbClr val="FF0000"/>
              </a:solidFill>
              <a:cs typeface="+mj-cs"/>
            </a:endParaRPr>
          </a:p>
        </p:txBody>
      </p:sp>
      <p:sp>
        <p:nvSpPr>
          <p:cNvPr id="37890" name="Rectangle 2"/>
          <p:cNvSpPr>
            <a:spLocks noGrp="1" noChangeArrowheads="1"/>
          </p:cNvSpPr>
          <p:nvPr>
            <p:ph type="body" idx="1"/>
          </p:nvPr>
        </p:nvSpPr>
        <p:spPr>
          <a:xfrm>
            <a:off x="406400" y="3124200"/>
            <a:ext cx="12039600" cy="4495800"/>
          </a:xfrm>
        </p:spPr>
        <p:txBody>
          <a:bodyPr>
            <a:normAutofit/>
          </a:bodyPr>
          <a:lstStyle/>
          <a:p>
            <a:pPr marL="0" indent="0" eaLnBrk="1" hangingPunct="1">
              <a:buNone/>
              <a:defRPr/>
            </a:pPr>
            <a:endParaRPr lang="en-US" dirty="0" smtClean="0">
              <a:cs typeface="+mn-cs"/>
            </a:endParaRPr>
          </a:p>
          <a:p>
            <a:pPr marL="0" indent="0" eaLnBrk="1" hangingPunct="1">
              <a:buNone/>
              <a:defRPr/>
            </a:pPr>
            <a:r>
              <a:rPr lang="en-US" sz="4400" dirty="0" smtClean="0">
                <a:latin typeface="Georgia" charset="0"/>
                <a:cs typeface="+mn-cs"/>
              </a:rPr>
              <a:t>Pick out your favorite PC cases, learn them, and get really good at arguing that your facts fit within those cases. </a:t>
            </a:r>
          </a:p>
        </p:txBody>
      </p:sp>
    </p:spTree>
    <p:extLst>
      <p:ext uri="{BB962C8B-B14F-4D97-AF65-F5344CB8AC3E}">
        <p14:creationId xmlns:p14="http://schemas.microsoft.com/office/powerpoint/2010/main" val="21304163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4" name="Group 2"/>
          <p:cNvGraphicFramePr>
            <a:graphicFrameLocks noGrp="1"/>
          </p:cNvGraphicFramePr>
          <p:nvPr>
            <p:extLst>
              <p:ext uri="{D42A27DB-BD31-4B8C-83A1-F6EECF244321}">
                <p14:modId xmlns:p14="http://schemas.microsoft.com/office/powerpoint/2010/main" val="2493044791"/>
              </p:ext>
            </p:extLst>
          </p:nvPr>
        </p:nvGraphicFramePr>
        <p:xfrm>
          <a:off x="635000" y="609600"/>
          <a:ext cx="12371388" cy="8913814"/>
        </p:xfrm>
        <a:graphic>
          <a:graphicData uri="http://schemas.openxmlformats.org/drawingml/2006/table">
            <a:tbl>
              <a:tblPr/>
              <a:tblGrid>
                <a:gridCol w="2043113"/>
                <a:gridCol w="2016125"/>
                <a:gridCol w="1563687"/>
                <a:gridCol w="2022475"/>
                <a:gridCol w="2100263"/>
                <a:gridCol w="2625725"/>
              </a:tblGrid>
              <a:tr h="18367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FF0000"/>
                        </a:solidFill>
                        <a:effectLst/>
                        <a:latin typeface="+mj-lt"/>
                        <a:ea typeface="ＭＳ Ｐゴシック" charset="0"/>
                        <a:sym typeface="Georgia" charset="0"/>
                      </a:endParaRP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State v. Handley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294 Ga. App. 236 (2008)</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State v. Gray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267 Ga. App. 753 (2004)</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State v. Batty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259 Ga. App. 431 (2003)</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State v. Ellison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271 Ga. App. 898 (2005)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Case at Bar</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4763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Basis for Stop</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Tag Violation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Traffic Accident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Red light violation and following too closely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Roadblock</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Speeding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22875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mj-lt"/>
                          <a:ea typeface="ＭＳ Ｐゴシック" charset="0"/>
                          <a:sym typeface="Georgia Bold" charset="0"/>
                        </a:rPr>
                        <a:t>Odor of Alcohol</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mj-lt"/>
                          <a:ea typeface="ＭＳ Ｐゴシック" charset="0"/>
                          <a:sym typeface="Georgia" charset="0"/>
                        </a:rPr>
                        <a:t>Odor of Alcohol (Noted on Test Printout as </a:t>
                      </a:r>
                      <a:r>
                        <a:rPr kumimoji="0" lang="ja-JP" altLang="en-US" sz="1800" b="0" i="0" u="none" strike="noStrike" cap="none" normalizeH="0" baseline="0" dirty="0">
                          <a:ln>
                            <a:noFill/>
                          </a:ln>
                          <a:solidFill>
                            <a:srgbClr val="FF0000"/>
                          </a:solidFill>
                          <a:effectLst/>
                          <a:latin typeface="+mj-lt"/>
                          <a:ea typeface="ＭＳ Ｐゴシック" charset="0"/>
                          <a:sym typeface="Georgia" charset="0"/>
                        </a:rPr>
                        <a:t>“</a:t>
                      </a:r>
                      <a:r>
                        <a:rPr kumimoji="0" lang="en-US" sz="1800" b="0" i="0" u="none" strike="noStrike" cap="none" normalizeH="0" baseline="0" dirty="0">
                          <a:ln>
                            <a:noFill/>
                          </a:ln>
                          <a:solidFill>
                            <a:srgbClr val="FF0000"/>
                          </a:solidFill>
                          <a:effectLst/>
                          <a:latin typeface="+mj-lt"/>
                          <a:ea typeface="ＭＳ Ｐゴシック" charset="0"/>
                          <a:sym typeface="Georgia" charset="0"/>
                        </a:rPr>
                        <a:t>Very Strong</a:t>
                      </a:r>
                      <a:r>
                        <a:rPr kumimoji="0" lang="ja-JP" altLang="en-US" sz="1800" b="0" i="0" u="none" strike="noStrike" cap="none" normalizeH="0" baseline="0" dirty="0">
                          <a:ln>
                            <a:noFill/>
                          </a:ln>
                          <a:solidFill>
                            <a:srgbClr val="FF0000"/>
                          </a:solidFill>
                          <a:effectLst/>
                          <a:latin typeface="+mj-lt"/>
                          <a:ea typeface="ＭＳ Ｐゴシック" charset="0"/>
                          <a:sym typeface="Georgia" charset="0"/>
                        </a:rPr>
                        <a:t>”</a:t>
                      </a:r>
                      <a:r>
                        <a:rPr kumimoji="0" lang="en-US" sz="1800" b="0" i="0" u="none" strike="noStrike" cap="none" normalizeH="0" baseline="0" dirty="0">
                          <a:ln>
                            <a:noFill/>
                          </a:ln>
                          <a:solidFill>
                            <a:srgbClr val="FF0000"/>
                          </a:solidFill>
                          <a:effectLst/>
                          <a:latin typeface="+mj-lt"/>
                          <a:ea typeface="ＭＳ Ｐゴシック" charset="0"/>
                          <a:sym typeface="Georgia" charset="0"/>
                        </a:rPr>
                        <a:t> but no testimony)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Odor of Alcohol</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Odor of Alcohol</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Strong Odor of Alcohol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Odor of Alcohol</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4747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Admission of Drinking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mj-lt"/>
                          <a:ea typeface="ＭＳ Ｐゴシック" charset="0"/>
                          <a:sym typeface="Georgia" charset="0"/>
                        </a:rPr>
                        <a:t>Initial Denial of Drinking but Later Admission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Admission of Drinking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Admission of Drinking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Initial Denial of Drinking but Later Admission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Admission of Drinking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8383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Bold" charset="0"/>
                        </a:rPr>
                        <a:t>Appearance of Eyes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Noted on Test Printout as Bloodshot Eyes but no testimony</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Bloodshot Eyes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None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FF0000"/>
                          </a:solidFill>
                          <a:effectLst/>
                          <a:latin typeface="+mj-lt"/>
                          <a:ea typeface="ＭＳ Ｐゴシック" charset="0"/>
                          <a:sym typeface="Georgia" charset="0"/>
                        </a:rPr>
                        <a:t>Red, Bloodshot, and Watery Eyers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FF0000"/>
                          </a:solidFill>
                          <a:effectLst/>
                          <a:latin typeface="+mj-lt"/>
                          <a:ea typeface="ＭＳ Ｐゴシック" charset="0"/>
                          <a:sym typeface="Georgia" charset="0"/>
                        </a:rPr>
                        <a:t>Red and Bloodshot Eyes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23223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937" name="Group 161"/>
          <p:cNvGraphicFramePr>
            <a:graphicFrameLocks noGrp="1"/>
          </p:cNvGraphicFramePr>
          <p:nvPr>
            <p:extLst>
              <p:ext uri="{D42A27DB-BD31-4B8C-83A1-F6EECF244321}">
                <p14:modId xmlns:p14="http://schemas.microsoft.com/office/powerpoint/2010/main" val="1669517705"/>
              </p:ext>
            </p:extLst>
          </p:nvPr>
        </p:nvGraphicFramePr>
        <p:xfrm>
          <a:off x="392113" y="180975"/>
          <a:ext cx="12420600" cy="9423401"/>
        </p:xfrm>
        <a:graphic>
          <a:graphicData uri="http://schemas.openxmlformats.org/drawingml/2006/table">
            <a:tbl>
              <a:tblPr/>
              <a:tblGrid>
                <a:gridCol w="2051050"/>
                <a:gridCol w="2024062"/>
                <a:gridCol w="1570038"/>
                <a:gridCol w="2030412"/>
                <a:gridCol w="2108200"/>
                <a:gridCol w="2636838"/>
              </a:tblGrid>
              <a:tr h="14128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414141"/>
                        </a:solidFill>
                        <a:effectLst/>
                        <a:latin typeface="+mj-lt"/>
                        <a:ea typeface="ＭＳ Ｐゴシック" charset="0"/>
                        <a:sym typeface="Georgia" charset="0"/>
                      </a:endParaRP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Handley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294 Ga. App. 236 (2008)</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Gray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267 Ga. App. 753 (2004)</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Batty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259 Ga. App. 431 (2003)</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Ellison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271 Ga. App. 898 (2005)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Case at Bar</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255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Ability to Stand and Walk Normally</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Unsteady Gait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Slight unsteadiness but walked to rear of car fine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stumbling or loss of balance when exiting vehicle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trouble exiting vehicle, standing, and walking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Positive 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Positive 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Positive 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Positive Alco-Sensor Result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47466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Dazed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Dazed Manner</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5461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Speech</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Slurred Speech</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Slurred Speech</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72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Bold" charset="0"/>
                        </a:rPr>
                        <a:t>HGN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Failed HGN Test</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None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Refused and Stated </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I</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err="1">
                          <a:ln>
                            <a:noFill/>
                          </a:ln>
                          <a:solidFill>
                            <a:srgbClr val="414141"/>
                          </a:solidFill>
                          <a:effectLst/>
                          <a:latin typeface="+mj-lt"/>
                          <a:ea typeface="ＭＳ Ｐゴシック" charset="0"/>
                          <a:sym typeface="Georgia" charset="0"/>
                        </a:rPr>
                        <a:t>ve</a:t>
                      </a:r>
                      <a:r>
                        <a:rPr kumimoji="0" lang="en-US" sz="1800" b="0" i="0" u="none" strike="noStrike" cap="none" normalizeH="0" baseline="0" dirty="0">
                          <a:ln>
                            <a:noFill/>
                          </a:ln>
                          <a:solidFill>
                            <a:srgbClr val="414141"/>
                          </a:solidFill>
                          <a:effectLst/>
                          <a:latin typeface="+mj-lt"/>
                          <a:ea typeface="ＭＳ Ｐゴシック" charset="0"/>
                          <a:sym typeface="Georgia" charset="0"/>
                        </a:rPr>
                        <a:t> been arrested for DUI before, and I do not think I can do them</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Not Administered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72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Walk and Turn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No Walk and Turn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Walk and Turn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Passed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Refused and Stated </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I</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err="1">
                          <a:ln>
                            <a:noFill/>
                          </a:ln>
                          <a:solidFill>
                            <a:srgbClr val="414141"/>
                          </a:solidFill>
                          <a:effectLst/>
                          <a:latin typeface="+mj-lt"/>
                          <a:ea typeface="ＭＳ Ｐゴシック" charset="0"/>
                          <a:sym typeface="Georgia" charset="0"/>
                        </a:rPr>
                        <a:t>ve</a:t>
                      </a:r>
                      <a:r>
                        <a:rPr kumimoji="0" lang="en-US" sz="1800" b="0" i="0" u="none" strike="noStrike" cap="none" normalizeH="0" baseline="0" dirty="0">
                          <a:ln>
                            <a:noFill/>
                          </a:ln>
                          <a:solidFill>
                            <a:srgbClr val="414141"/>
                          </a:solidFill>
                          <a:effectLst/>
                          <a:latin typeface="+mj-lt"/>
                          <a:ea typeface="ＭＳ Ｐゴシック" charset="0"/>
                          <a:sym typeface="Georgia" charset="0"/>
                        </a:rPr>
                        <a:t> been arrested for DUI before, and I do not think I can do them</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Not Administered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7240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One Leg Stand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One Leg Stand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One Leg Stand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Passed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Refused and Stated </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I</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err="1">
                          <a:ln>
                            <a:noFill/>
                          </a:ln>
                          <a:solidFill>
                            <a:srgbClr val="414141"/>
                          </a:solidFill>
                          <a:effectLst/>
                          <a:latin typeface="+mj-lt"/>
                          <a:ea typeface="ＭＳ Ｐゴシック" charset="0"/>
                          <a:sym typeface="Georgia" charset="0"/>
                        </a:rPr>
                        <a:t>ve</a:t>
                      </a:r>
                      <a:r>
                        <a:rPr kumimoji="0" lang="en-US" sz="1800" b="0" i="0" u="none" strike="noStrike" cap="none" normalizeH="0" baseline="0" dirty="0">
                          <a:ln>
                            <a:noFill/>
                          </a:ln>
                          <a:solidFill>
                            <a:srgbClr val="414141"/>
                          </a:solidFill>
                          <a:effectLst/>
                          <a:latin typeface="+mj-lt"/>
                          <a:ea typeface="ＭＳ Ｐゴシック" charset="0"/>
                          <a:sym typeface="Georgia" charset="0"/>
                        </a:rPr>
                        <a:t> been arrested for DUI before, and I do not think I can do them</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Not Administered</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478695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6802" name="Group 2"/>
          <p:cNvGraphicFramePr>
            <a:graphicFrameLocks noGrp="1"/>
          </p:cNvGraphicFramePr>
          <p:nvPr>
            <p:extLst>
              <p:ext uri="{D42A27DB-BD31-4B8C-83A1-F6EECF244321}">
                <p14:modId xmlns:p14="http://schemas.microsoft.com/office/powerpoint/2010/main" val="3863596368"/>
              </p:ext>
            </p:extLst>
          </p:nvPr>
        </p:nvGraphicFramePr>
        <p:xfrm>
          <a:off x="546100" y="838200"/>
          <a:ext cx="12130088" cy="6019800"/>
        </p:xfrm>
        <a:graphic>
          <a:graphicData uri="http://schemas.openxmlformats.org/drawingml/2006/table">
            <a:tbl>
              <a:tblPr/>
              <a:tblGrid>
                <a:gridCol w="2003425"/>
                <a:gridCol w="1976438"/>
                <a:gridCol w="1533525"/>
                <a:gridCol w="1984375"/>
                <a:gridCol w="2057400"/>
                <a:gridCol w="2574925"/>
              </a:tblGrid>
              <a:tr h="11525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414141"/>
                        </a:solidFill>
                        <a:effectLst/>
                        <a:latin typeface="+mj-lt"/>
                        <a:ea typeface="ＭＳ Ｐゴシック" charset="0"/>
                        <a:sym typeface="Georgia" charset="0"/>
                      </a:endParaRP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Handley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294 Ga. App. 236 (2008)</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Gray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267 Ga. App. 753 (2004)</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Batty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259 Ga. App. 431 (2003)</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State v. Ellison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271 Ga. App. 898 (2005)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Case at Bar</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1150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Bold" charset="0"/>
                        </a:rPr>
                        <a:t>Ability to Produce License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Failed to Produce License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indication</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Produced license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r h="371633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Bold" charset="0"/>
                        </a:rPr>
                        <a:t>Summary of Holding</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a:ln>
                            <a:noFill/>
                          </a:ln>
                          <a:solidFill>
                            <a:srgbClr val="414141"/>
                          </a:solidFill>
                          <a:effectLst/>
                          <a:latin typeface="+mj-lt"/>
                          <a:ea typeface="ＭＳ Ｐゴシック" charset="0"/>
                          <a:sym typeface="Georgia" charset="0"/>
                        </a:rPr>
                        <a:t>No credibility determination or disputed Facts. Held insufficient to establish probable cause</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Affirmed trial court</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s decision granting motion to suppress.  </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Affirmed trial court</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s decision granting motion to suppress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a:ln>
                            <a:noFill/>
                          </a:ln>
                          <a:solidFill>
                            <a:srgbClr val="414141"/>
                          </a:solidFill>
                          <a:effectLst/>
                          <a:latin typeface="+mj-lt"/>
                          <a:ea typeface="ＭＳ Ｐゴシック" charset="0"/>
                          <a:sym typeface="Georgia" charset="0"/>
                        </a:rPr>
                        <a:t>Affirmed trial court</a:t>
                      </a:r>
                      <a:r>
                        <a:rPr kumimoji="0" lang="ja-JP" altLang="en-US" sz="1800" b="0" i="0" u="none" strike="noStrike" cap="none" normalizeH="0" baseline="0" dirty="0">
                          <a:ln>
                            <a:noFill/>
                          </a:ln>
                          <a:solidFill>
                            <a:srgbClr val="414141"/>
                          </a:solidFill>
                          <a:effectLst/>
                          <a:latin typeface="+mj-lt"/>
                          <a:ea typeface="ＭＳ Ｐゴシック" charset="0"/>
                          <a:sym typeface="Georgia" charset="0"/>
                        </a:rPr>
                        <a:t>’</a:t>
                      </a:r>
                      <a:r>
                        <a:rPr kumimoji="0" lang="en-US" sz="1800" b="0" i="0" u="none" strike="noStrike" cap="none" normalizeH="0" baseline="0" dirty="0">
                          <a:ln>
                            <a:noFill/>
                          </a:ln>
                          <a:solidFill>
                            <a:srgbClr val="414141"/>
                          </a:solidFill>
                          <a:effectLst/>
                          <a:latin typeface="+mj-lt"/>
                          <a:ea typeface="ＭＳ Ｐゴシック" charset="0"/>
                          <a:sym typeface="Georgia" charset="0"/>
                        </a:rPr>
                        <a:t>s decision granting motion to suppress</a:t>
                      </a: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414141"/>
                        </a:solidFill>
                        <a:effectLst/>
                        <a:latin typeface="+mj-lt"/>
                        <a:ea typeface="ＭＳ Ｐゴシック" charset="0"/>
                        <a:sym typeface="Georgia" charset="0"/>
                      </a:endParaRPr>
                    </a:p>
                  </a:txBody>
                  <a:tcPr marL="0" marR="0" marT="0" marB="0" horzOverflow="overflow">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7069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82600" y="1066800"/>
            <a:ext cx="11963400" cy="762000"/>
          </a:xfrm>
        </p:spPr>
        <p:txBody>
          <a:bodyPr/>
          <a:lstStyle/>
          <a:p>
            <a:pPr eaLnBrk="1" hangingPunct="1">
              <a:defRPr/>
            </a:pPr>
            <a:r>
              <a:rPr lang="en-US" sz="4400" dirty="0" smtClean="0">
                <a:solidFill>
                  <a:srgbClr val="FF0000"/>
                </a:solidFill>
                <a:latin typeface="Georgia Bold" charset="0"/>
                <a:cs typeface="+mj-cs"/>
              </a:rPr>
              <a:t>Implied Consent: The Advisement</a:t>
            </a:r>
          </a:p>
        </p:txBody>
      </p:sp>
      <p:sp>
        <p:nvSpPr>
          <p:cNvPr id="49154" name="Rectangle 2"/>
          <p:cNvSpPr>
            <a:spLocks noGrp="1" noChangeArrowheads="1"/>
          </p:cNvSpPr>
          <p:nvPr>
            <p:ph type="body" idx="1"/>
          </p:nvPr>
        </p:nvSpPr>
        <p:spPr>
          <a:xfrm>
            <a:off x="406400" y="2819400"/>
            <a:ext cx="12192000" cy="6400800"/>
          </a:xfrm>
        </p:spPr>
        <p:txBody>
          <a:bodyPr>
            <a:normAutofit fontScale="85000" lnSpcReduction="20000"/>
          </a:bodyPr>
          <a:lstStyle/>
          <a:p>
            <a:pPr marL="0" lvl="4" indent="0" algn="l" eaLnBrk="1" hangingPunct="1">
              <a:lnSpc>
                <a:spcPct val="90000"/>
              </a:lnSpc>
              <a:buFontTx/>
              <a:buChar char="•"/>
              <a:defRPr/>
            </a:pPr>
            <a:r>
              <a:rPr lang="en-US" dirty="0" smtClean="0">
                <a:latin typeface="Georgia" charset="0"/>
              </a:rPr>
              <a:t>  	</a:t>
            </a:r>
            <a:r>
              <a:rPr lang="en-US" sz="3200" dirty="0" smtClean="0">
                <a:latin typeface="Georgia" charset="0"/>
              </a:rPr>
              <a:t>Timing of the Implied Consent Warning: After Arrest </a:t>
            </a:r>
          </a:p>
          <a:p>
            <a:pPr marL="0" lvl="4" indent="0" algn="l" eaLnBrk="1" hangingPunct="1">
              <a:lnSpc>
                <a:spcPct val="90000"/>
              </a:lnSpc>
              <a:defRPr/>
            </a:pPr>
            <a:endParaRPr lang="en-US" sz="3200" dirty="0" smtClean="0">
              <a:latin typeface="Georgia" charset="0"/>
            </a:endParaRPr>
          </a:p>
          <a:p>
            <a:pPr marL="0" indent="0" algn="l" eaLnBrk="1" hangingPunct="1">
              <a:lnSpc>
                <a:spcPct val="90000"/>
              </a:lnSpc>
              <a:buFontTx/>
              <a:buChar char="•"/>
              <a:defRPr/>
            </a:pPr>
            <a:r>
              <a:rPr lang="en-US" sz="3200" dirty="0" smtClean="0">
                <a:latin typeface="Georgia" charset="0"/>
                <a:cs typeface="+mn-cs"/>
              </a:rPr>
              <a:t>  	Delay in the Advisement of Implied Consent Warning</a:t>
            </a:r>
          </a:p>
          <a:p>
            <a:pPr marL="0" indent="0" algn="l" eaLnBrk="1" hangingPunct="1">
              <a:lnSpc>
                <a:spcPct val="90000"/>
              </a:lnSpc>
              <a:buFontTx/>
              <a:buChar char="•"/>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Misstatement Regarding the Legal Limit </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Coercion to Submit to the Breath Test: </a:t>
            </a:r>
            <a:r>
              <a:rPr lang="ja-JP" altLang="en-US" sz="3200" dirty="0" smtClean="0">
                <a:latin typeface="Georgia"/>
                <a:cs typeface="+mn-cs"/>
              </a:rPr>
              <a:t>“</a:t>
            </a:r>
            <a:r>
              <a:rPr lang="en-US" sz="3200" dirty="0" smtClean="0">
                <a:latin typeface="Georgia" charset="0"/>
                <a:cs typeface="+mn-cs"/>
              </a:rPr>
              <a:t>Blow Below and You Go Home</a:t>
            </a:r>
            <a:r>
              <a:rPr lang="ja-JP" altLang="en-US" sz="3200" dirty="0" smtClean="0">
                <a:latin typeface="Georgia"/>
                <a:cs typeface="+mn-cs"/>
              </a:rPr>
              <a:t>”</a:t>
            </a:r>
            <a:endParaRPr lang="en-US" sz="3200" dirty="0" smtClean="0">
              <a:latin typeface="Georgia" charset="0"/>
              <a:cs typeface="+mn-cs"/>
            </a:endParaRP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Rescission of the Refusal</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buFontTx/>
              <a:buChar char="•"/>
              <a:defRPr/>
            </a:pPr>
            <a:r>
              <a:rPr lang="en-US" sz="3200" dirty="0" smtClean="0">
                <a:latin typeface="Georgia" charset="0"/>
                <a:cs typeface="+mn-cs"/>
              </a:rPr>
              <a:t>  	Statements Regarding Out-of-State License Being Suspended </a:t>
            </a:r>
          </a:p>
          <a:p>
            <a:pPr marL="0" indent="0" algn="l" eaLnBrk="1" hangingPunct="1">
              <a:lnSpc>
                <a:spcPct val="90000"/>
              </a:lnSpc>
              <a:defRPr/>
            </a:pPr>
            <a:endParaRPr lang="en-US" sz="3200" dirty="0" smtClean="0">
              <a:latin typeface="Georgia" charset="0"/>
              <a:cs typeface="+mn-cs"/>
            </a:endParaRPr>
          </a:p>
          <a:p>
            <a:pPr marL="0" indent="0" algn="l" eaLnBrk="1" hangingPunct="1">
              <a:lnSpc>
                <a:spcPct val="90000"/>
              </a:lnSpc>
              <a:defRPr/>
            </a:pPr>
            <a:endParaRPr lang="en-US" sz="3200" b="1" dirty="0" smtClean="0">
              <a:latin typeface="Georgia" charset="0"/>
              <a:cs typeface="+mn-cs"/>
            </a:endParaRPr>
          </a:p>
        </p:txBody>
      </p:sp>
    </p:spTree>
    <p:extLst>
      <p:ext uri="{BB962C8B-B14F-4D97-AF65-F5344CB8AC3E}">
        <p14:creationId xmlns:p14="http://schemas.microsoft.com/office/powerpoint/2010/main" val="21177782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711200" y="482600"/>
            <a:ext cx="11658600" cy="1955800"/>
          </a:xfrm>
        </p:spPr>
        <p:txBody>
          <a:bodyPr/>
          <a:lstStyle/>
          <a:p>
            <a:pPr eaLnBrk="1" hangingPunct="1">
              <a:defRPr/>
            </a:pPr>
            <a:r>
              <a:rPr lang="en-US" sz="4400" dirty="0" smtClean="0">
                <a:solidFill>
                  <a:srgbClr val="FF0000"/>
                </a:solidFill>
                <a:latin typeface="Georgia Bold" charset="0"/>
                <a:cs typeface="+mj-cs"/>
              </a:rPr>
              <a:t>Implied Consent: Independent Test</a:t>
            </a:r>
          </a:p>
        </p:txBody>
      </p:sp>
      <p:sp>
        <p:nvSpPr>
          <p:cNvPr id="70659" name="Rectangle 3"/>
          <p:cNvSpPr>
            <a:spLocks noGrp="1" noChangeArrowheads="1"/>
          </p:cNvSpPr>
          <p:nvPr>
            <p:ph type="body" idx="1"/>
          </p:nvPr>
        </p:nvSpPr>
        <p:spPr>
          <a:xfrm>
            <a:off x="482600" y="3657600"/>
            <a:ext cx="12192000" cy="4191000"/>
          </a:xfrm>
        </p:spPr>
        <p:txBody>
          <a:bodyPr>
            <a:normAutofit lnSpcReduction="10000"/>
          </a:bodyPr>
          <a:lstStyle/>
          <a:p>
            <a:pPr marL="0" indent="0" algn="l" eaLnBrk="1" hangingPunct="1">
              <a:buFontTx/>
              <a:buChar char="•"/>
              <a:defRPr/>
            </a:pPr>
            <a:r>
              <a:rPr lang="en-US" sz="3200" dirty="0" smtClean="0">
                <a:latin typeface="Georgia" charset="0"/>
                <a:cs typeface="+mn-cs"/>
              </a:rPr>
              <a:t>	Independent Test Requests</a:t>
            </a:r>
          </a:p>
          <a:p>
            <a:pPr marL="0" indent="0" algn="l" eaLnBrk="1" hangingPunct="1">
              <a:defRPr/>
            </a:pPr>
            <a:endParaRPr lang="en-US" sz="3200" dirty="0" smtClean="0">
              <a:latin typeface="Georgia" charset="0"/>
              <a:cs typeface="+mn-cs"/>
            </a:endParaRPr>
          </a:p>
          <a:p>
            <a:pPr marL="0" indent="0" algn="l" eaLnBrk="1" hangingPunct="1">
              <a:buFontTx/>
              <a:buChar char="•"/>
              <a:defRPr/>
            </a:pPr>
            <a:r>
              <a:rPr lang="en-US" sz="3200" dirty="0" smtClean="0">
                <a:latin typeface="Georgia" charset="0"/>
                <a:cs typeface="+mn-cs"/>
              </a:rPr>
              <a:t>  	Timing of the Request for an Independent Test</a:t>
            </a:r>
          </a:p>
          <a:p>
            <a:pPr marL="0" indent="0" algn="l" eaLnBrk="1" hangingPunct="1">
              <a:defRPr/>
            </a:pPr>
            <a:endParaRPr lang="en-US" sz="3200" dirty="0" smtClean="0">
              <a:latin typeface="Georgia" charset="0"/>
              <a:cs typeface="+mn-cs"/>
            </a:endParaRPr>
          </a:p>
          <a:p>
            <a:pPr marL="0" indent="0" algn="l" eaLnBrk="1" hangingPunct="1">
              <a:buFontTx/>
              <a:buChar char="•"/>
              <a:defRPr/>
            </a:pPr>
            <a:r>
              <a:rPr lang="en-US" sz="3200" dirty="0" smtClean="0">
                <a:latin typeface="Georgia" charset="0"/>
                <a:cs typeface="+mn-cs"/>
              </a:rPr>
              <a:t>  	Limitations on Facilities for the Administration of 	Independent Test</a:t>
            </a:r>
          </a:p>
        </p:txBody>
      </p:sp>
    </p:spTree>
    <p:extLst>
      <p:ext uri="{BB962C8B-B14F-4D97-AF65-F5344CB8AC3E}">
        <p14:creationId xmlns:p14="http://schemas.microsoft.com/office/powerpoint/2010/main" val="35649540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 name="Shape 189"/>
          <p:cNvSpPr>
            <a:spLocks noGrp="1"/>
          </p:cNvSpPr>
          <p:nvPr>
            <p:ph type="title"/>
          </p:nvPr>
        </p:nvSpPr>
        <p:spPr>
          <a:prstGeom prst="rect">
            <a:avLst/>
          </a:prstGeom>
        </p:spPr>
        <p:txBody>
          <a:bodyPr/>
          <a:lstStyle>
            <a:lvl1pPr algn="l"/>
          </a:lstStyle>
          <a:p>
            <a:r>
              <a:t>Statutory Speedy Trial Demands</a:t>
            </a:r>
          </a:p>
        </p:txBody>
      </p:sp>
      <p:pic>
        <p:nvPicPr>
          <p:cNvPr id="190" name="Screen Shot 2016-04-29 at 6.29.48 PM.png"/>
          <p:cNvPicPr>
            <a:picLocks noChangeAspect="1"/>
          </p:cNvPicPr>
          <p:nvPr/>
        </p:nvPicPr>
        <p:blipFill>
          <a:blip r:embed="rId2">
            <a:extLst/>
          </a:blip>
          <a:stretch>
            <a:fillRect/>
          </a:stretch>
        </p:blipFill>
        <p:spPr>
          <a:xfrm>
            <a:off x="2451100" y="2921000"/>
            <a:ext cx="7899400" cy="3911600"/>
          </a:xfrm>
          <a:prstGeom prst="rect">
            <a:avLst/>
          </a:prstGeom>
          <a:ln w="12700">
            <a:miter lim="400000"/>
          </a:ln>
        </p:spPr>
      </p:pic>
    </p:spTree>
  </p:cSld>
  <p:clrMapOvr>
    <a:masterClrMapping/>
  </p:clrMapOvr>
  <p:transition xmlns:p14="http://schemas.microsoft.com/office/powerpoint/2010/mai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p:cNvSpPr>
          <p:nvPr>
            <p:ph type="title"/>
          </p:nvPr>
        </p:nvSpPr>
        <p:spPr>
          <a:prstGeom prst="rect">
            <a:avLst/>
          </a:prstGeom>
        </p:spPr>
        <p:txBody>
          <a:bodyPr/>
          <a:lstStyle>
            <a:lvl1pPr algn="l" defTabSz="490727">
              <a:spcBef>
                <a:spcPts val="1300"/>
              </a:spcBef>
              <a:defRPr sz="5880"/>
            </a:lvl1pPr>
          </a:lstStyle>
          <a:p>
            <a:r>
              <a:t>Basics of the constitutional speedy analysis</a:t>
            </a:r>
          </a:p>
        </p:txBody>
      </p:sp>
      <p:sp>
        <p:nvSpPr>
          <p:cNvPr id="193" name="Shape 193"/>
          <p:cNvSpPr>
            <a:spLocks noGrp="1"/>
          </p:cNvSpPr>
          <p:nvPr>
            <p:ph type="body" idx="1"/>
          </p:nvPr>
        </p:nvSpPr>
        <p:spPr>
          <a:xfrm>
            <a:off x="508000" y="2628900"/>
            <a:ext cx="11988800" cy="4318000"/>
          </a:xfrm>
          <a:prstGeom prst="rect">
            <a:avLst/>
          </a:prstGeom>
        </p:spPr>
        <p:txBody>
          <a:bodyPr/>
          <a:lstStyle/>
          <a:p>
            <a:pPr marL="0" indent="0" defTabSz="457200">
              <a:spcBef>
                <a:spcPts val="0"/>
              </a:spcBef>
              <a:buSzTx/>
              <a:buNone/>
              <a:defRPr sz="2600">
                <a:solidFill>
                  <a:srgbClr val="000000"/>
                </a:solidFill>
                <a:latin typeface="+mn-lt"/>
                <a:ea typeface="+mn-ea"/>
                <a:cs typeface="+mn-cs"/>
                <a:sym typeface="Bodoni SvtyTwo ITC TT-Book"/>
              </a:defRPr>
            </a:pPr>
            <a:r>
              <a:t>The analysis has </a:t>
            </a:r>
            <a:r>
              <a:rPr>
                <a:latin typeface="Bodoni SvtyTwo ITC TT-Bold"/>
                <a:ea typeface="Bodoni SvtyTwo ITC TT-Bold"/>
                <a:cs typeface="Bodoni SvtyTwo ITC TT-Bold"/>
                <a:sym typeface="Bodoni SvtyTwo ITC TT-Bold"/>
              </a:rPr>
              <a:t>two stages</a:t>
            </a:r>
            <a:r>
              <a:t>. </a:t>
            </a:r>
            <a:r>
              <a:rPr>
                <a:latin typeface="Bodoni SvtyTwo ITC TT-Bold"/>
                <a:ea typeface="Bodoni SvtyTwo ITC TT-Bold"/>
                <a:cs typeface="Bodoni SvtyTwo ITC TT-Bold"/>
                <a:sym typeface="Bodoni SvtyTwo ITC TT-Bold"/>
              </a:rPr>
              <a:t>First</a:t>
            </a:r>
            <a:r>
              <a:t>, the court must determine whether the interval from the accused's arrest, indictment, or other formal accusation to the trial is sufficiently long to be considered </a:t>
            </a:r>
            <a:r>
              <a:rPr>
                <a:latin typeface="Bodoni SvtyTwo ITC TT-Bold"/>
                <a:ea typeface="Bodoni SvtyTwo ITC TT-Bold"/>
                <a:cs typeface="Bodoni SvtyTwo ITC TT-Bold"/>
                <a:sym typeface="Bodoni SvtyTwo ITC TT-Bold"/>
              </a:rPr>
              <a:t>“presumptively prejudicial.”</a:t>
            </a:r>
            <a:r>
              <a:rPr baseline="31999"/>
              <a:t> </a:t>
            </a:r>
            <a:r>
              <a:t>If not, the speedy trial claim fails at the threshold. If, however, the delay has passed the point of presumptive prejudice, </a:t>
            </a:r>
            <a:r>
              <a:rPr>
                <a:latin typeface="Bodoni SvtyTwo ITC TT-Bold"/>
                <a:ea typeface="Bodoni SvtyTwo ITC TT-Bold"/>
                <a:cs typeface="Bodoni SvtyTwo ITC TT-Bold"/>
                <a:sym typeface="Bodoni SvtyTwo ITC TT-Bold"/>
              </a:rPr>
              <a:t>the court </a:t>
            </a:r>
            <a:r>
              <a:t>must</a:t>
            </a:r>
            <a:r>
              <a:rPr>
                <a:latin typeface="Bodoni SvtyTwo ITC TT-Bold"/>
                <a:ea typeface="Bodoni SvtyTwo ITC TT-Bold"/>
                <a:cs typeface="Bodoni SvtyTwo ITC TT-Bold"/>
                <a:sym typeface="Bodoni SvtyTwo ITC TT-Bold"/>
              </a:rPr>
              <a:t> proceed to the second step of the </a:t>
            </a:r>
            <a:r>
              <a:rPr>
                <a:hlinkClick r:id="rId2"/>
              </a:rPr>
              <a:t>Barker</a:t>
            </a:r>
            <a:r>
              <a:t>-</a:t>
            </a:r>
            <a:r>
              <a:rPr>
                <a:hlinkClick r:id="rId3"/>
              </a:rPr>
              <a:t>Doggett</a:t>
            </a:r>
            <a:r>
              <a:rPr>
                <a:latin typeface="Bodoni SvtyTwo ITC TT-Bold"/>
                <a:ea typeface="Bodoni SvtyTwo ITC TT-Bold"/>
                <a:cs typeface="Bodoni SvtyTwo ITC TT-Bold"/>
                <a:sym typeface="Bodoni SvtyTwo ITC TT-Bold"/>
              </a:rPr>
              <a:t> analysis</a:t>
            </a:r>
            <a:r>
              <a:t>, which requires the application of a delicate, context-sensitive, </a:t>
            </a:r>
            <a:r>
              <a:rPr>
                <a:latin typeface="Bodoni SvtyTwo ITC TT-Bold"/>
                <a:ea typeface="Bodoni SvtyTwo ITC TT-Bold"/>
                <a:cs typeface="Bodoni SvtyTwo ITC TT-Bold"/>
                <a:sym typeface="Bodoni SvtyTwo ITC TT-Bold"/>
              </a:rPr>
              <a:t>four-factor balancing test</a:t>
            </a:r>
            <a:r>
              <a:t> to determine whether the accused has been deprived of the right to a speedy trial.</a:t>
            </a:r>
          </a:p>
          <a:p>
            <a:pPr marL="0" indent="0" defTabSz="457200">
              <a:spcBef>
                <a:spcPts val="0"/>
              </a:spcBef>
              <a:buSzTx/>
              <a:buNone/>
              <a:defRPr sz="2600">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Ruffin v. State</a:t>
            </a:r>
            <a:r>
              <a:t>, 284 Ga. 52, 55, 663 S.E.2d 189, 195 (2008) (citations omitted). </a:t>
            </a:r>
          </a:p>
        </p:txBody>
      </p:sp>
    </p:spTree>
  </p:cSld>
  <p:clrMapOvr>
    <a:masterClrMapping/>
  </p:clrMapOvr>
  <p:transition xmlns:p14="http://schemas.microsoft.com/office/powerpoint/2010/mai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hape 195"/>
          <p:cNvSpPr>
            <a:spLocks noGrp="1"/>
          </p:cNvSpPr>
          <p:nvPr>
            <p:ph type="title"/>
          </p:nvPr>
        </p:nvSpPr>
        <p:spPr>
          <a:prstGeom prst="rect">
            <a:avLst/>
          </a:prstGeom>
        </p:spPr>
        <p:txBody>
          <a:bodyPr/>
          <a:lstStyle>
            <a:lvl1pPr algn="l"/>
          </a:lstStyle>
          <a:p>
            <a:r>
              <a:t>Where do we lose? </a:t>
            </a:r>
          </a:p>
        </p:txBody>
      </p:sp>
      <p:sp>
        <p:nvSpPr>
          <p:cNvPr id="196" name="Shape 196"/>
          <p:cNvSpPr>
            <a:spLocks noGrp="1"/>
          </p:cNvSpPr>
          <p:nvPr>
            <p:ph type="body" idx="1"/>
          </p:nvPr>
        </p:nvSpPr>
        <p:spPr>
          <a:prstGeom prst="rect">
            <a:avLst/>
          </a:prstGeom>
        </p:spPr>
        <p:txBody>
          <a:bodyPr/>
          <a:lstStyle/>
          <a:p>
            <a:pPr marL="0" indent="0" defTabSz="457200">
              <a:spcBef>
                <a:spcPts val="0"/>
              </a:spcBef>
              <a:buSzTx/>
              <a:buNone/>
              <a:defRPr sz="2600">
                <a:solidFill>
                  <a:srgbClr val="000000"/>
                </a:solidFill>
                <a:latin typeface="Helvetica"/>
                <a:ea typeface="Helvetica"/>
                <a:cs typeface="Helvetica"/>
                <a:sym typeface="Helvetica"/>
              </a:defRPr>
            </a:pPr>
            <a:r>
              <a:t> </a:t>
            </a:r>
            <a:r>
              <a:rPr>
                <a:latin typeface="+mn-lt"/>
                <a:ea typeface="+mn-ea"/>
                <a:cs typeface="+mn-cs"/>
                <a:sym typeface="Bodoni SvtyTwo ITC TT-Book"/>
              </a:rPr>
              <a:t>[W]ith respect to the </a:t>
            </a:r>
            <a:r>
              <a:rPr>
                <a:latin typeface="Bodoni SvtyTwo ITC TT-BookIta"/>
                <a:ea typeface="Bodoni SvtyTwo ITC TT-BookIta"/>
                <a:cs typeface="Bodoni SvtyTwo ITC TT-BookIta"/>
                <a:sym typeface="Bodoni SvtyTwo ITC TT-BookIta"/>
                <a:hlinkClick r:id="rId2"/>
              </a:rPr>
              <a:t>Barker v. Wingo</a:t>
            </a:r>
            <a:r>
              <a:rPr>
                <a:latin typeface="+mn-lt"/>
                <a:ea typeface="+mn-ea"/>
                <a:cs typeface="+mn-cs"/>
                <a:sym typeface="Bodoni SvtyTwo ITC TT-Book"/>
              </a:rPr>
              <a:t> analysis, it should be recognized that </a:t>
            </a:r>
            <a:r>
              <a:rPr u="sng">
                <a:latin typeface="Bodoni SvtyTwo ITC TT-Bold"/>
                <a:ea typeface="Bodoni SvtyTwo ITC TT-Bold"/>
                <a:cs typeface="Bodoni SvtyTwo ITC TT-Bold"/>
                <a:sym typeface="Bodoni SvtyTwo ITC TT-Bold"/>
              </a:rPr>
              <a:t>delayed assertion of the right to a speedy trial</a:t>
            </a:r>
            <a:r>
              <a:rPr>
                <a:latin typeface="Bodoni SvtyTwo ITC TT-Bold"/>
                <a:ea typeface="Bodoni SvtyTwo ITC TT-Bold"/>
                <a:cs typeface="Bodoni SvtyTwo ITC TT-Bold"/>
                <a:sym typeface="Bodoni SvtyTwo ITC TT-Bold"/>
              </a:rPr>
              <a:t> </a:t>
            </a:r>
            <a:r>
              <a:rPr>
                <a:latin typeface="+mn-lt"/>
                <a:ea typeface="+mn-ea"/>
                <a:cs typeface="+mn-cs"/>
                <a:sym typeface="Bodoni SvtyTwo ITC TT-Book"/>
              </a:rPr>
              <a:t>and </a:t>
            </a:r>
            <a:r>
              <a:rPr u="sng">
                <a:latin typeface="Bodoni SvtyTwo ITC TT-Bold"/>
                <a:ea typeface="Bodoni SvtyTwo ITC TT-Bold"/>
                <a:cs typeface="Bodoni SvtyTwo ITC TT-Bold"/>
                <a:sym typeface="Bodoni SvtyTwo ITC TT-Bold"/>
              </a:rPr>
              <a:t>lack of prejudice</a:t>
            </a:r>
            <a:r>
              <a:rPr>
                <a:latin typeface="+mn-lt"/>
                <a:ea typeface="+mn-ea"/>
                <a:cs typeface="+mn-cs"/>
                <a:sym typeface="Bodoni SvtyTwo ITC TT-Book"/>
              </a:rPr>
              <a:t> </a:t>
            </a:r>
            <a:r>
              <a:rPr>
                <a:latin typeface="Bodoni SvtyTwo ITC TT-Bold"/>
                <a:ea typeface="Bodoni SvtyTwo ITC TT-Bold"/>
                <a:cs typeface="Bodoni SvtyTwo ITC TT-Bold"/>
                <a:sym typeface="Bodoni SvtyTwo ITC TT-Bold"/>
              </a:rPr>
              <a:t>are the two factors that most often weigh heavily against defendants</a:t>
            </a:r>
            <a:r>
              <a:rPr>
                <a:latin typeface="+mn-lt"/>
                <a:ea typeface="+mn-ea"/>
                <a:cs typeface="+mn-cs"/>
                <a:sym typeface="Bodoni SvtyTwo ITC TT-Book"/>
              </a:rPr>
              <a:t> and which then support the overall conclusion that speedy trial rights have not been violated.</a:t>
            </a:r>
          </a:p>
          <a:p>
            <a:pPr marL="0" indent="0" defTabSz="457200">
              <a:spcBef>
                <a:spcPts val="0"/>
              </a:spcBef>
              <a:buSzTx/>
              <a:buNone/>
              <a:defRPr sz="2600">
                <a:solidFill>
                  <a:srgbClr val="000000"/>
                </a:solidFill>
                <a:latin typeface="Helvetica"/>
                <a:ea typeface="Helvetica"/>
                <a:cs typeface="Helvetica"/>
                <a:sym typeface="Helvetica"/>
              </a:defRPr>
            </a:pPr>
            <a:r>
              <a:rPr>
                <a:latin typeface="+mn-lt"/>
                <a:ea typeface="+mn-ea"/>
                <a:cs typeface="+mn-cs"/>
                <a:sym typeface="Bodoni SvtyTwo ITC TT-Book"/>
              </a:rPr>
              <a:t/>
            </a:r>
            <a:br>
              <a:rPr>
                <a:latin typeface="+mn-lt"/>
                <a:ea typeface="+mn-ea"/>
                <a:cs typeface="+mn-cs"/>
                <a:sym typeface="Bodoni SvtyTwo ITC TT-Book"/>
              </a:rPr>
            </a:br>
            <a:r>
              <a:rPr>
                <a:latin typeface="+mn-lt"/>
                <a:ea typeface="+mn-ea"/>
                <a:cs typeface="+mn-cs"/>
                <a:sym typeface="Bodoni SvtyTwo ITC TT-Book"/>
              </a:rPr>
              <a:t> </a:t>
            </a:r>
            <a:r>
              <a:rPr>
                <a:latin typeface="Bodoni SvtyTwo ITC TT-BookIta"/>
                <a:ea typeface="Bodoni SvtyTwo ITC TT-BookIta"/>
                <a:cs typeface="Bodoni SvtyTwo ITC TT-BookIta"/>
                <a:sym typeface="Bodoni SvtyTwo ITC TT-BookIta"/>
              </a:rPr>
              <a:t>Phan v. State</a:t>
            </a:r>
            <a:r>
              <a:rPr>
                <a:latin typeface="+mn-lt"/>
                <a:ea typeface="+mn-ea"/>
                <a:cs typeface="+mn-cs"/>
                <a:sym typeface="Bodoni SvtyTwo ITC TT-Book"/>
              </a:rPr>
              <a:t>, 287 Ga. 697, 700, 699 S.E.2d 9, 12 (2010) </a:t>
            </a:r>
            <a:r>
              <a:rPr u="sng">
                <a:latin typeface="+mn-lt"/>
                <a:ea typeface="+mn-ea"/>
                <a:cs typeface="+mn-cs"/>
                <a:sym typeface="Bodoni SvtyTwo ITC TT-Book"/>
              </a:rPr>
              <a:t>adopted,</a:t>
            </a:r>
            <a:r>
              <a:rPr>
                <a:latin typeface="+mn-lt"/>
                <a:ea typeface="+mn-ea"/>
                <a:cs typeface="+mn-cs"/>
                <a:sym typeface="Bodoni SvtyTwo ITC TT-Book"/>
              </a:rPr>
              <a:t> (Ga. Super. June 17, 2011)</a:t>
            </a:r>
          </a:p>
          <a:p>
            <a:pPr marL="0" indent="0" defTabSz="457200">
              <a:spcBef>
                <a:spcPts val="0"/>
              </a:spcBef>
              <a:buSzTx/>
              <a:buNone/>
              <a:defRPr sz="2600">
                <a:solidFill>
                  <a:srgbClr val="000000"/>
                </a:solidFill>
                <a:latin typeface="Helvetica"/>
                <a:ea typeface="Helvetica"/>
                <a:cs typeface="Helvetica"/>
                <a:sym typeface="Helvetica"/>
              </a:defRPr>
            </a:pPr>
            <a:r>
              <a:rPr>
                <a:latin typeface="+mn-lt"/>
                <a:ea typeface="+mn-ea"/>
                <a:cs typeface="+mn-cs"/>
                <a:sym typeface="Bodoni SvtyTwo ITC TT-Book"/>
              </a:rPr>
              <a:t> </a:t>
            </a:r>
          </a:p>
        </p:txBody>
      </p:sp>
    </p:spTree>
  </p:cSld>
  <p:clrMapOvr>
    <a:masterClrMapping/>
  </p:clrMapOvr>
  <p:transition xmlns:p14="http://schemas.microsoft.com/office/powerpoint/2010/mai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Shape 198"/>
          <p:cNvSpPr>
            <a:spLocks noGrp="1"/>
          </p:cNvSpPr>
          <p:nvPr>
            <p:ph type="title"/>
          </p:nvPr>
        </p:nvSpPr>
        <p:spPr>
          <a:prstGeom prst="rect">
            <a:avLst/>
          </a:prstGeom>
        </p:spPr>
        <p:txBody>
          <a:bodyPr/>
          <a:lstStyle>
            <a:lvl1pPr algn="l" defTabSz="531622">
              <a:spcBef>
                <a:spcPts val="1400"/>
              </a:spcBef>
              <a:defRPr sz="6370"/>
            </a:lvl1pPr>
          </a:lstStyle>
          <a:p>
            <a:r>
              <a:rPr dirty="0"/>
              <a:t>Assertion of the right: how do we do it?</a:t>
            </a:r>
          </a:p>
        </p:txBody>
      </p:sp>
      <p:sp>
        <p:nvSpPr>
          <p:cNvPr id="199" name="Shape 199"/>
          <p:cNvSpPr>
            <a:spLocks noGrp="1"/>
          </p:cNvSpPr>
          <p:nvPr>
            <p:ph type="body" idx="1"/>
          </p:nvPr>
        </p:nvSpPr>
        <p:spPr>
          <a:prstGeom prst="rect">
            <a:avLst/>
          </a:prstGeom>
        </p:spPr>
        <p:txBody>
          <a:bodyPr/>
          <a:lstStyle/>
          <a:p>
            <a:pPr marL="0" indent="0" defTabSz="479044">
              <a:spcBef>
                <a:spcPts val="1900"/>
              </a:spcBef>
              <a:buSzTx/>
              <a:buNone/>
              <a:defRPr sz="2952"/>
            </a:pPr>
            <a:r>
              <a:rPr sz="2050">
                <a:solidFill>
                  <a:srgbClr val="000000"/>
                </a:solidFill>
                <a:latin typeface="+mn-lt"/>
                <a:ea typeface="+mn-ea"/>
                <a:cs typeface="+mn-cs"/>
                <a:sym typeface="Bodoni SvtyTwo ITC TT-Book"/>
              </a:rPr>
              <a:t>It would also allow a court to weigh the frequency and force of the objections as opposed to attaching significant weight to a purely pro forma objection.</a:t>
            </a:r>
          </a:p>
          <a:p>
            <a:pPr marL="0" indent="0" defTabSz="374904">
              <a:spcBef>
                <a:spcPts val="0"/>
              </a:spcBef>
              <a:buSzTx/>
              <a:buNone/>
              <a:defRPr sz="2050">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Barker v. Wingo</a:t>
            </a:r>
            <a:r>
              <a:t>, 407 U.S. 514, 528-29, 92 S. Ct. 2182, 2191, 33 L. Ed. 2d 101 (1972) (citations omitted). </a:t>
            </a: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r>
              <a:t>* </a:t>
            </a:r>
            <a:r>
              <a:rPr u="sng">
                <a:solidFill>
                  <a:srgbClr val="E63B7A"/>
                </a:solidFill>
                <a:latin typeface="Bodoni SvtyTwo ITC TT-Bold"/>
                <a:ea typeface="Bodoni SvtyTwo ITC TT-Bold"/>
                <a:cs typeface="Bodoni SvtyTwo ITC TT-Bold"/>
                <a:sym typeface="Bodoni SvtyTwo ITC TT-Bold"/>
              </a:rPr>
              <a:t>YELL</a:t>
            </a:r>
            <a:r>
              <a:rPr u="sng">
                <a:latin typeface="Bodoni SvtyTwo ITC TT-Bold"/>
                <a:ea typeface="Bodoni SvtyTwo ITC TT-Bold"/>
                <a:cs typeface="Bodoni SvtyTwo ITC TT-Bold"/>
                <a:sym typeface="Bodoni SvtyTwo ITC TT-Bold"/>
              </a:rPr>
              <a:t> AT ME IF I DON’T DISCUSS IMPORTANT STRATEGIC CONSIDERATIONS FOR CASES BEING BOUND OVER TO A STATE/SUPERIOR COURT</a:t>
            </a:r>
            <a:r>
              <a:t>.</a:t>
            </a:r>
          </a:p>
          <a:p>
            <a:pPr marL="0" indent="0" defTabSz="374904">
              <a:spcBef>
                <a:spcPts val="0"/>
              </a:spcBef>
              <a:buSzTx/>
              <a:buNone/>
              <a:defRPr sz="2050">
                <a:solidFill>
                  <a:srgbClr val="000000"/>
                </a:solidFill>
                <a:latin typeface="+mn-lt"/>
                <a:ea typeface="+mn-ea"/>
                <a:cs typeface="+mn-cs"/>
                <a:sym typeface="Bodoni SvtyTwo ITC TT-Book"/>
              </a:defRPr>
            </a:pPr>
            <a:endParaRPr/>
          </a:p>
          <a:p>
            <a:pPr marL="0" indent="0" defTabSz="374904">
              <a:spcBef>
                <a:spcPts val="0"/>
              </a:spcBef>
              <a:buSzTx/>
              <a:buNone/>
              <a:defRPr sz="2050">
                <a:solidFill>
                  <a:srgbClr val="000000"/>
                </a:solidFill>
                <a:latin typeface="+mn-lt"/>
                <a:ea typeface="+mn-ea"/>
                <a:cs typeface="+mn-cs"/>
                <a:sym typeface="Bodoni SvtyTwo ITC TT-Book"/>
              </a:defRPr>
            </a:pPr>
            <a:endParaRPr/>
          </a:p>
        </p:txBody>
      </p:sp>
      <p:pic>
        <p:nvPicPr>
          <p:cNvPr id="200" name="Screen Shot 2015-10-16 at 12.40.56 PM.png"/>
          <p:cNvPicPr>
            <a:picLocks noChangeAspect="1"/>
          </p:cNvPicPr>
          <p:nvPr/>
        </p:nvPicPr>
        <p:blipFill>
          <a:blip r:embed="rId2">
            <a:extLst/>
          </a:blip>
          <a:stretch>
            <a:fillRect/>
          </a:stretch>
        </p:blipFill>
        <p:spPr>
          <a:xfrm>
            <a:off x="1117600" y="4528797"/>
            <a:ext cx="10774182" cy="2286001"/>
          </a:xfrm>
          <a:prstGeom prst="rect">
            <a:avLst/>
          </a:prstGeom>
          <a:ln w="12700">
            <a:miter lim="400000"/>
          </a:ln>
        </p:spPr>
      </p:pic>
    </p:spTree>
  </p:cSld>
  <p:clrMapOvr>
    <a:masterClrMapping/>
  </p:clrMapOvr>
  <p:transition xmlns:p14="http://schemas.microsoft.com/office/powerpoint/2010/mai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Shape 202"/>
          <p:cNvSpPr>
            <a:spLocks noGrp="1"/>
          </p:cNvSpPr>
          <p:nvPr>
            <p:ph type="title"/>
          </p:nvPr>
        </p:nvSpPr>
        <p:spPr>
          <a:prstGeom prst="rect">
            <a:avLst/>
          </a:prstGeom>
        </p:spPr>
        <p:txBody>
          <a:bodyPr/>
          <a:lstStyle>
            <a:lvl1pPr algn="l" defTabSz="356362">
              <a:spcBef>
                <a:spcPts val="900"/>
              </a:spcBef>
              <a:defRPr sz="4270"/>
            </a:lvl1pPr>
          </a:lstStyle>
          <a:p>
            <a:r>
              <a:t>Establishing prejudice in the constitutional speedy context</a:t>
            </a:r>
          </a:p>
        </p:txBody>
      </p:sp>
      <p:sp>
        <p:nvSpPr>
          <p:cNvPr id="203" name="Shape 203"/>
          <p:cNvSpPr>
            <a:spLocks noGrp="1"/>
          </p:cNvSpPr>
          <p:nvPr>
            <p:ph type="body" idx="1"/>
          </p:nvPr>
        </p:nvSpPr>
        <p:spPr>
          <a:xfrm>
            <a:off x="508000" y="2146300"/>
            <a:ext cx="11988800" cy="6096000"/>
          </a:xfrm>
          <a:prstGeom prst="rect">
            <a:avLst/>
          </a:prstGeom>
        </p:spPr>
        <p:txBody>
          <a:bodyPr/>
          <a:lstStyle/>
          <a:p>
            <a:pPr marL="0" indent="0" defTabSz="448055">
              <a:spcBef>
                <a:spcPts val="0"/>
              </a:spcBef>
              <a:buSzTx/>
              <a:buNone/>
              <a:defRPr sz="2744">
                <a:solidFill>
                  <a:srgbClr val="000000"/>
                </a:solidFill>
                <a:latin typeface="+mn-lt"/>
                <a:ea typeface="+mn-ea"/>
                <a:cs typeface="+mn-cs"/>
                <a:sym typeface="Bodoni SvtyTwo ITC TT-Book"/>
              </a:defRPr>
            </a:pPr>
            <a:r>
              <a:t>Prejudice, of course, should be assessed in the light of the interests of defendants which the speedy trial right was designed to protect. This Court has identified three such interests: (i) to prevent oppressive pretrial incarceration; (ii) to minimize anxiety and concern of the accused; and (iii) to limit the possibility that the defense will be impaired. </a:t>
            </a:r>
            <a:r>
              <a:rPr>
                <a:latin typeface="Bodoni SvtyTwo ITC TT-Bold"/>
                <a:ea typeface="Bodoni SvtyTwo ITC TT-Bold"/>
                <a:cs typeface="Bodoni SvtyTwo ITC TT-Bold"/>
                <a:sym typeface="Bodoni SvtyTwo ITC TT-Bold"/>
              </a:rPr>
              <a:t>Of these, the most serious is the last, because the inability of a defendant adequately to prepare his case skews the fairness of the entire system. If witnesses die or disappear during a delay, the prejudice is obvious. There is also prejudice if defense witnesses are unable to recall accurately events of the distant past. Loss of memory, however, is not always reflected in the record because what has been forgotten can rarely be shown.</a:t>
            </a:r>
          </a:p>
          <a:p>
            <a:pPr marL="0" indent="0" defTabSz="448055">
              <a:spcBef>
                <a:spcPts val="0"/>
              </a:spcBef>
              <a:buSzTx/>
              <a:buNone/>
              <a:defRPr sz="2744">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Barker v. Wingo</a:t>
            </a:r>
            <a:r>
              <a:t>, 407 U.S. 514, 532, 92 S. Ct. 2182, 2193, 33 L. Ed. 2d 101 (1972) (citation omitted). </a:t>
            </a:r>
          </a:p>
          <a:p>
            <a:pPr marL="0" indent="0" defTabSz="448055">
              <a:spcBef>
                <a:spcPts val="0"/>
              </a:spcBef>
              <a:buSzTx/>
              <a:buNone/>
              <a:defRPr sz="2744">
                <a:solidFill>
                  <a:srgbClr val="000000"/>
                </a:solidFill>
                <a:latin typeface="+mn-lt"/>
                <a:ea typeface="+mn-ea"/>
                <a:cs typeface="+mn-cs"/>
                <a:sym typeface="Bodoni SvtyTwo ITC TT-Book"/>
              </a:defRPr>
            </a:pPr>
            <a:r>
              <a:t> </a:t>
            </a:r>
          </a:p>
        </p:txBody>
      </p:sp>
    </p:spTree>
  </p:cSld>
  <p:clrMapOvr>
    <a:masterClrMapping/>
  </p:clrMapOvr>
  <p:transition xmlns:p14="http://schemas.microsoft.com/office/powerpoint/2010/mai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url?sa=i&amp;rct=j&amp;q=&amp;esrc=s&amp;source=images&amp;cd=&amp;ved=0CAcQjRxqFQoTCMqsi42Ux8gCFYX9Hgodt1UJLw&amp;url=http%3A%2F%2Fthebookshepherd.com%2Fthe-shell-game-of-self-publishing.tiff"/>
          <p:cNvPicPr>
            <a:picLocks noChangeAspect="1"/>
          </p:cNvPicPr>
          <p:nvPr/>
        </p:nvPicPr>
        <p:blipFill>
          <a:blip r:embed="rId2">
            <a:extLst/>
          </a:blip>
          <a:stretch>
            <a:fillRect/>
          </a:stretch>
        </p:blipFill>
        <p:spPr>
          <a:xfrm>
            <a:off x="3073400" y="3187700"/>
            <a:ext cx="5791200" cy="2870200"/>
          </a:xfrm>
          <a:prstGeom prst="rect">
            <a:avLst/>
          </a:prstGeom>
          <a:ln w="12700">
            <a:miter lim="400000"/>
          </a:ln>
        </p:spPr>
      </p:pic>
      <p:sp>
        <p:nvSpPr>
          <p:cNvPr id="206" name="Shape 206"/>
          <p:cNvSpPr>
            <a:spLocks noGrp="1"/>
          </p:cNvSpPr>
          <p:nvPr>
            <p:ph type="title"/>
          </p:nvPr>
        </p:nvSpPr>
        <p:spPr>
          <a:prstGeom prst="rect">
            <a:avLst/>
          </a:prstGeom>
        </p:spPr>
        <p:txBody>
          <a:bodyPr/>
          <a:lstStyle>
            <a:lvl1pPr algn="l" defTabSz="397256">
              <a:spcBef>
                <a:spcPts val="1000"/>
              </a:spcBef>
              <a:defRPr sz="4760"/>
            </a:lvl1pPr>
          </a:lstStyle>
          <a:p>
            <a:r>
              <a:t>Specific issues relating to prejudice: late amendment</a:t>
            </a:r>
          </a:p>
        </p:txBody>
      </p:sp>
    </p:spTree>
  </p:cSld>
  <p:clrMapOvr>
    <a:masterClrMapping/>
  </p:clrMapOvr>
  <p:transition xmlns:p14="http://schemas.microsoft.com/office/powerpoint/2010/mai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prstGeom prst="rect">
            <a:avLst/>
          </a:prstGeom>
        </p:spPr>
        <p:txBody>
          <a:bodyPr/>
          <a:lstStyle>
            <a:lvl1pPr algn="l" defTabSz="350520">
              <a:spcBef>
                <a:spcPts val="900"/>
              </a:spcBef>
              <a:defRPr sz="4200"/>
            </a:lvl1pPr>
          </a:lstStyle>
          <a:p>
            <a:r>
              <a:t>Specific issues relating to prejudice: destruction of samples</a:t>
            </a:r>
          </a:p>
        </p:txBody>
      </p:sp>
      <p:pic>
        <p:nvPicPr>
          <p:cNvPr id="209" name="Screen Shot 2015-10-16 at 12.27.04 PM.png"/>
          <p:cNvPicPr>
            <a:picLocks noChangeAspect="1"/>
          </p:cNvPicPr>
          <p:nvPr/>
        </p:nvPicPr>
        <p:blipFill>
          <a:blip r:embed="rId2">
            <a:extLst/>
          </a:blip>
          <a:stretch>
            <a:fillRect/>
          </a:stretch>
        </p:blipFill>
        <p:spPr>
          <a:xfrm>
            <a:off x="1422400" y="2349500"/>
            <a:ext cx="9347200" cy="4737100"/>
          </a:xfrm>
          <a:prstGeom prst="rect">
            <a:avLst/>
          </a:prstGeom>
          <a:ln w="12700">
            <a:miter lim="400000"/>
          </a:ln>
        </p:spPr>
      </p:pic>
    </p:spTree>
  </p:cSld>
  <p:clrMapOvr>
    <a:masterClrMapping/>
  </p:clrMapOvr>
  <p:transition xmlns:p14="http://schemas.microsoft.com/office/powerpoint/2010/mai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title"/>
          </p:nvPr>
        </p:nvSpPr>
        <p:spPr>
          <a:prstGeom prst="rect">
            <a:avLst/>
          </a:prstGeom>
        </p:spPr>
        <p:txBody>
          <a:bodyPr/>
          <a:lstStyle>
            <a:lvl1pPr algn="l" defTabSz="356362">
              <a:spcBef>
                <a:spcPts val="900"/>
              </a:spcBef>
              <a:defRPr sz="4270"/>
            </a:lvl1pPr>
          </a:lstStyle>
          <a:p>
            <a:r>
              <a:t>Specific issues relating to prejudice: pre-trial incarceration</a:t>
            </a:r>
          </a:p>
        </p:txBody>
      </p:sp>
      <p:sp>
        <p:nvSpPr>
          <p:cNvPr id="212" name="Shape 212"/>
          <p:cNvSpPr>
            <a:spLocks noGrp="1"/>
          </p:cNvSpPr>
          <p:nvPr>
            <p:ph type="body" idx="1"/>
          </p:nvPr>
        </p:nvSpPr>
        <p:spPr>
          <a:prstGeom prst="rect">
            <a:avLst/>
          </a:prstGeom>
        </p:spPr>
        <p:txBody>
          <a:bodyPr/>
          <a:lstStyle/>
          <a:p>
            <a:pPr marL="0" indent="0" defTabSz="397763">
              <a:spcBef>
                <a:spcPts val="0"/>
              </a:spcBef>
              <a:buSzTx/>
              <a:buNone/>
              <a:defRPr sz="2262">
                <a:solidFill>
                  <a:srgbClr val="000000"/>
                </a:solidFill>
                <a:latin typeface="+mn-lt"/>
                <a:ea typeface="+mn-ea"/>
                <a:cs typeface="+mn-cs"/>
                <a:sym typeface="Bodoni SvtyTwo ITC TT-Book"/>
              </a:defRPr>
            </a:pPr>
            <a:r>
              <a:t>However, we disagree with the trial court's determination that there was no evidence of prejudice for the period of time that Leopold subsequently served in jail after his release. The record shows that Leopold was later arrested for an unrelated probation violation, and as a result, was held in the DeKalb County jail from December 18, 2008 until the start of his trial. Leopold argues that the delay in this case caused him to lose the possibility of serving this sentence concurrently with the nine months he served on his sentence for the probation violation. </a:t>
            </a:r>
            <a:r>
              <a:rPr>
                <a:latin typeface="Bodoni SvtyTwo ITC TT-Bold"/>
                <a:ea typeface="Bodoni SvtyTwo ITC TT-Bold"/>
                <a:cs typeface="Bodoni SvtyTwo ITC TT-Bold"/>
                <a:sym typeface="Bodoni SvtyTwo ITC TT-Bold"/>
              </a:rPr>
              <a:t>This Court has previously recognized that with respect to a defendant incarcerated on other charges, a delay in bringing such a person to trial may be prejudicial because the defendant may forego the opportunity to receive a sentence that is at least partially concurrent with the one he is serving. </a:t>
            </a:r>
            <a:r>
              <a:rPr>
                <a:hlinkClick r:id="rId2"/>
              </a:rPr>
              <a:t>Johnson,</a:t>
            </a:r>
            <a:r>
              <a:rPr>
                <a:latin typeface="Bodoni SvtyTwo ITC TT-Bold"/>
                <a:ea typeface="Bodoni SvtyTwo ITC TT-Bold"/>
                <a:cs typeface="Bodoni SvtyTwo ITC TT-Bold"/>
                <a:sym typeface="Bodoni SvtyTwo ITC TT-Bold"/>
                <a:hlinkClick r:id="rId2"/>
              </a:rPr>
              <a:t> 313 Ga.App. at 904(2)(d), 723 S.E.2d 100</a:t>
            </a:r>
            <a:r>
              <a:rPr>
                <a:latin typeface="Bodoni SvtyTwo ITC TT-Bold"/>
                <a:ea typeface="Bodoni SvtyTwo ITC TT-Bold"/>
                <a:cs typeface="Bodoni SvtyTwo ITC TT-Bold"/>
                <a:sym typeface="Bodoni SvtyTwo ITC TT-Bold"/>
              </a:rPr>
              <a:t> (citing </a:t>
            </a:r>
            <a:r>
              <a:rPr>
                <a:latin typeface="Bodoni SvtyTwo ITC TT-Bold"/>
                <a:ea typeface="Bodoni SvtyTwo ITC TT-Bold"/>
                <a:cs typeface="Bodoni SvtyTwo ITC TT-Bold"/>
                <a:sym typeface="Bodoni SvtyTwo ITC TT-Bold"/>
                <a:hlinkClick r:id="rId3"/>
              </a:rPr>
              <a:t>Smith v. Hooey, 393 U.S. 374, 378, 89 S.Ct. 575, 21 L.Ed.2d 607 (1969)</a:t>
            </a:r>
            <a:r>
              <a:rPr>
                <a:latin typeface="Bodoni SvtyTwo ITC TT-Bold"/>
                <a:ea typeface="Bodoni SvtyTwo ITC TT-Bold"/>
                <a:cs typeface="Bodoni SvtyTwo ITC TT-Bold"/>
                <a:sym typeface="Bodoni SvtyTwo ITC TT-Bold"/>
              </a:rPr>
              <a:t>).</a:t>
            </a:r>
            <a:r>
              <a:t> Thus, the trial court erred in failing to consider this factor. However, our Supreme Court has consistently held that “when a defendant is already incarcerated for unrelated offenses, there is minimal possibility of oppressive pretrial incarceration.” See </a:t>
            </a:r>
            <a:r>
              <a:rPr>
                <a:latin typeface="Bodoni SvtyTwo ITC TT-BookIta"/>
                <a:ea typeface="Bodoni SvtyTwo ITC TT-BookIta"/>
                <a:cs typeface="Bodoni SvtyTwo ITC TT-BookIta"/>
                <a:sym typeface="Bodoni SvtyTwo ITC TT-BookIta"/>
                <a:hlinkClick r:id="rId4"/>
              </a:rPr>
              <a:t>Williams,</a:t>
            </a:r>
            <a:r>
              <a:rPr>
                <a:hlinkClick r:id="rId4"/>
              </a:rPr>
              <a:t> 279 Ga. at 109(1)(d), 610 S.E.2d 32</a:t>
            </a:r>
            <a:r>
              <a:t> (citing cases).</a:t>
            </a:r>
          </a:p>
          <a:p>
            <a:pPr marL="0" indent="0" defTabSz="397763">
              <a:spcBef>
                <a:spcPts val="0"/>
              </a:spcBef>
              <a:buSzTx/>
              <a:buNone/>
              <a:defRPr sz="2262">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Leopold v. State</a:t>
            </a:r>
            <a:r>
              <a:t>, No. A15A0783, 2015 WL 5238136, at *5 (Ga. Ct. App. Sept. 8, 2015) (emphasis added). </a:t>
            </a:r>
          </a:p>
          <a:p>
            <a:pPr marL="0" indent="0" defTabSz="397763">
              <a:spcBef>
                <a:spcPts val="0"/>
              </a:spcBef>
              <a:buSzTx/>
              <a:buNone/>
              <a:defRPr sz="2262">
                <a:solidFill>
                  <a:srgbClr val="000000"/>
                </a:solidFill>
                <a:latin typeface="+mn-lt"/>
                <a:ea typeface="+mn-ea"/>
                <a:cs typeface="+mn-cs"/>
                <a:sym typeface="Bodoni SvtyTwo ITC TT-Book"/>
              </a:defRPr>
            </a:pPr>
            <a:r>
              <a:t> </a:t>
            </a:r>
          </a:p>
        </p:txBody>
      </p:sp>
    </p:spTree>
  </p:cSld>
  <p:clrMapOvr>
    <a:masterClrMapping/>
  </p:clrMapOvr>
  <p:transition xmlns:p14="http://schemas.microsoft.com/office/powerpoint/2010/mai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p:cNvSpPr>
          <p:nvPr>
            <p:ph type="body" idx="1"/>
          </p:nvPr>
        </p:nvSpPr>
        <p:spPr>
          <a:xfrm>
            <a:off x="508000" y="2628900"/>
            <a:ext cx="11988800" cy="5500043"/>
          </a:xfrm>
          <a:prstGeom prst="rect">
            <a:avLst/>
          </a:prstGeom>
        </p:spPr>
        <p:txBody>
          <a:bodyPr/>
          <a:lstStyle/>
          <a:p>
            <a:pPr marL="0" indent="0" defTabSz="361188">
              <a:spcBef>
                <a:spcPts val="0"/>
              </a:spcBef>
              <a:buSzTx/>
              <a:buNone/>
              <a:defRPr sz="2054">
                <a:solidFill>
                  <a:srgbClr val="000000"/>
                </a:solidFill>
                <a:latin typeface="+mn-lt"/>
                <a:ea typeface="+mn-ea"/>
                <a:cs typeface="+mn-cs"/>
                <a:sym typeface="Bodoni SvtyTwo ITC TT-Book"/>
              </a:defRPr>
            </a:pPr>
            <a:r>
              <a:t>And with respect to the impairment of his defense, Leopold argues that had Blackford not testified at trial, the testimony of two defense witnesses as to allegedly exculpatory statements made by Blackford would have been uncontroverted. However, Leopold provides no citation to authority to support his argument that the State's inability to locate and present testimony from Blackford in order to make its case is the type of prejudice the </a:t>
            </a:r>
            <a:r>
              <a:rPr>
                <a:latin typeface="Bodoni SvtyTwo ITC TT-BookIta"/>
                <a:ea typeface="Bodoni SvtyTwo ITC TT-BookIta"/>
                <a:cs typeface="Bodoni SvtyTwo ITC TT-BookIta"/>
                <a:sym typeface="Bodoni SvtyTwo ITC TT-BookIta"/>
              </a:rPr>
              <a:t>Barker</a:t>
            </a:r>
            <a:r>
              <a:t> factors are designed to address, and we find none. The record confirms that Leopold was able to present evidence in support of his defense, he does not argue that the delay prevented him from obtaining any evidence or testimony, and his only contention is that the delay strengthened the State's case, to his detriment. See </a:t>
            </a:r>
            <a:r>
              <a:rPr>
                <a:latin typeface="Bodoni SvtyTwo ITC TT-BookIta"/>
                <a:ea typeface="Bodoni SvtyTwo ITC TT-BookIta"/>
                <a:cs typeface="Bodoni SvtyTwo ITC TT-BookIta"/>
                <a:sym typeface="Bodoni SvtyTwo ITC TT-BookIta"/>
                <a:hlinkClick r:id="rId2"/>
              </a:rPr>
              <a:t>Robinson v. State,</a:t>
            </a:r>
            <a:r>
              <a:rPr>
                <a:hlinkClick r:id="rId2"/>
              </a:rPr>
              <a:t> 287 Ga. 265, 269(1)(d), 695 S.E.2d 201 (2010)</a:t>
            </a:r>
            <a:r>
              <a:t> (prejudice factor does not weigh in the defendants' favor where “no witnesses have died or disappeared; there is no evidence that witnesses have lost their memories; and the defense strategy remained unchanged”). Cf. </a:t>
            </a:r>
            <a:r>
              <a:rPr>
                <a:latin typeface="Bodoni SvtyTwo ITC TT-BookIta"/>
                <a:ea typeface="Bodoni SvtyTwo ITC TT-BookIta"/>
                <a:cs typeface="Bodoni SvtyTwo ITC TT-BookIta"/>
                <a:sym typeface="Bodoni SvtyTwo ITC TT-BookIta"/>
              </a:rPr>
              <a:t>Johnson,</a:t>
            </a:r>
            <a:r>
              <a:t> 313 Ga.App. at 905(2)(d)(iii), 723 S.E.2d 100 (if a witness that could supply material evidence for the defense dies or disappears during the delay, prejudice may be established). Moreover, the State's need to locate a missing witness whose testimony is required for trial is one of the specific reasons recognized by the United States Supreme Court that may justify a delayed trial. See </a:t>
            </a:r>
            <a:r>
              <a:rPr>
                <a:latin typeface="Bodoni SvtyTwo ITC TT-BookIta"/>
                <a:ea typeface="Bodoni SvtyTwo ITC TT-BookIta"/>
                <a:cs typeface="Bodoni SvtyTwo ITC TT-BookIta"/>
                <a:sym typeface="Bodoni SvtyTwo ITC TT-BookIta"/>
              </a:rPr>
              <a:t>Barker,</a:t>
            </a:r>
            <a:r>
              <a:t> 407 U.S. at 531, 92 S.Ct. 2182 (“[A] valid reason, such as a missing witness, should serve to justify appropriate delay.”).</a:t>
            </a:r>
          </a:p>
          <a:p>
            <a:pPr marL="0" indent="0" defTabSz="361188">
              <a:spcBef>
                <a:spcPts val="0"/>
              </a:spcBef>
              <a:buSzTx/>
              <a:buNone/>
              <a:defRPr sz="2054">
                <a:solidFill>
                  <a:srgbClr val="000000"/>
                </a:solidFill>
                <a:latin typeface="+mn-lt"/>
                <a:ea typeface="+mn-ea"/>
                <a:cs typeface="+mn-cs"/>
                <a:sym typeface="Bodoni SvtyTwo ITC TT-Book"/>
              </a:defRPr>
            </a:pPr>
            <a:r>
              <a:t/>
            </a:r>
            <a:br/>
            <a:r>
              <a:t> </a:t>
            </a:r>
            <a:r>
              <a:rPr>
                <a:latin typeface="Bodoni SvtyTwo ITC TT-BookIta"/>
                <a:ea typeface="Bodoni SvtyTwo ITC TT-BookIta"/>
                <a:cs typeface="Bodoni SvtyTwo ITC TT-BookIta"/>
                <a:sym typeface="Bodoni SvtyTwo ITC TT-BookIta"/>
              </a:rPr>
              <a:t>Leopold v. State</a:t>
            </a:r>
            <a:r>
              <a:t>, No. A15A0783, 2015 WL 5238136, at *5 (Ga. Ct. App. Sept. 8, 2015) (citation omitted).</a:t>
            </a:r>
          </a:p>
          <a:p>
            <a:pPr marL="0" indent="0" defTabSz="361188">
              <a:spcBef>
                <a:spcPts val="0"/>
              </a:spcBef>
              <a:buSzTx/>
              <a:buNone/>
              <a:defRPr sz="2054">
                <a:solidFill>
                  <a:srgbClr val="000000"/>
                </a:solidFill>
                <a:latin typeface="+mn-lt"/>
                <a:ea typeface="+mn-ea"/>
                <a:cs typeface="+mn-cs"/>
                <a:sym typeface="Bodoni SvtyTwo ITC TT-Book"/>
              </a:defRPr>
            </a:pPr>
            <a:r>
              <a:t> </a:t>
            </a:r>
          </a:p>
        </p:txBody>
      </p:sp>
      <p:sp>
        <p:nvSpPr>
          <p:cNvPr id="215" name="Shape 215"/>
          <p:cNvSpPr>
            <a:spLocks noGrp="1"/>
          </p:cNvSpPr>
          <p:nvPr>
            <p:ph type="title"/>
          </p:nvPr>
        </p:nvSpPr>
        <p:spPr>
          <a:prstGeom prst="rect">
            <a:avLst/>
          </a:prstGeom>
        </p:spPr>
        <p:txBody>
          <a:bodyPr/>
          <a:lstStyle>
            <a:lvl1pPr algn="l" defTabSz="321310">
              <a:spcBef>
                <a:spcPts val="800"/>
              </a:spcBef>
              <a:defRPr sz="3850"/>
            </a:lvl1pPr>
          </a:lstStyle>
          <a:p>
            <a:r>
              <a:t>Specific issues relating to prejudice: inability to produce witnesses - THINK STRATEGICALLY ABOUT THIS ISSUE</a:t>
            </a:r>
          </a:p>
        </p:txBody>
      </p:sp>
    </p:spTree>
  </p:cSld>
  <p:clrMapOvr>
    <a:masterClrMapping/>
  </p:clrMapOvr>
  <p:transition xmlns:p14="http://schemas.microsoft.com/office/powerpoint/2010/mai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p:cNvSpPr>
          <p:nvPr>
            <p:ph type="body" idx="1"/>
          </p:nvPr>
        </p:nvSpPr>
        <p:spPr>
          <a:prstGeom prst="rect">
            <a:avLst/>
          </a:prstGeom>
        </p:spPr>
        <p:txBody>
          <a:bodyPr/>
          <a:lstStyle/>
          <a:p>
            <a:pPr marL="0" indent="0" defTabSz="434340">
              <a:spcBef>
                <a:spcPts val="0"/>
              </a:spcBef>
              <a:buSzTx/>
              <a:buNone/>
              <a:defRPr sz="2470">
                <a:solidFill>
                  <a:srgbClr val="000000"/>
                </a:solidFill>
                <a:latin typeface="+mn-lt"/>
                <a:ea typeface="+mn-ea"/>
                <a:cs typeface="+mn-cs"/>
                <a:sym typeface="Bodoni SvtyTwo ITC TT-Book"/>
              </a:defRPr>
            </a:pPr>
            <a:r>
              <a:t>Regarding anxiety and concern, the trial court found that Takyi suffered unusual and extreme anxiety and emotional pain due to her uncertain immigration status, such that she was “frightened that at any time her unresolved immigration status could force her to leave the U.S.” The trial court heard testimony from Takyi and her attorneys about the actions they took regarding her pending citizenship application and the emotional impact the attorneys understood the situation to have on Takyi.</a:t>
            </a:r>
            <a:br/>
            <a:r>
              <a:t/>
            </a:r>
            <a:br/>
            <a:r>
              <a:rPr>
                <a:latin typeface="Bodoni SvtyTwo ITC TT-BookIta"/>
                <a:ea typeface="Bodoni SvtyTwo ITC TT-BookIta"/>
                <a:cs typeface="Bodoni SvtyTwo ITC TT-BookIta"/>
                <a:sym typeface="Bodoni SvtyTwo ITC TT-BookIta"/>
                <a:hlinkClick r:id="rId2"/>
              </a:rPr>
              <a:t>Takyi,</a:t>
            </a:r>
            <a:r>
              <a:rPr>
                <a:hlinkClick r:id="rId2"/>
              </a:rPr>
              <a:t> 314 Ga.App. at 448(1), 724 S.E.2d 459.</a:t>
            </a:r>
            <a:r>
              <a:t> On remand, the trial court, explicitly disregarding hearsay and relying exclusively on the uncontradicted testimony of Takyi and her attorneys, found that Takyi suffered an unusual amount of stress and anxiety due to the delayed resolution of her case. Because it ignored the hearsay identified in the prior appeal to reach its decision, the trial court properly exercised its discretion in weighing the final factor slightly in Takyi's favor.</a:t>
            </a:r>
            <a:br/>
            <a:r>
              <a:t/>
            </a:r>
            <a:br/>
            <a:r>
              <a:t> </a:t>
            </a:r>
            <a:r>
              <a:rPr>
                <a:latin typeface="Bodoni SvtyTwo ITC TT-BookIta"/>
                <a:ea typeface="Bodoni SvtyTwo ITC TT-BookIta"/>
                <a:cs typeface="Bodoni SvtyTwo ITC TT-BookIta"/>
                <a:sym typeface="Bodoni SvtyTwo ITC TT-BookIta"/>
              </a:rPr>
              <a:t>State v. Takyi</a:t>
            </a:r>
            <a:r>
              <a:t>, 322 Ga. App. 832, 838-39, 747 S.E.2d 24, 30 (2013)</a:t>
            </a:r>
          </a:p>
          <a:p>
            <a:pPr marL="0" indent="0" defTabSz="434340">
              <a:spcBef>
                <a:spcPts val="0"/>
              </a:spcBef>
              <a:buSzTx/>
              <a:buNone/>
              <a:defRPr sz="2470">
                <a:solidFill>
                  <a:srgbClr val="000000"/>
                </a:solidFill>
                <a:latin typeface="+mn-lt"/>
                <a:ea typeface="+mn-ea"/>
                <a:cs typeface="+mn-cs"/>
                <a:sym typeface="Bodoni SvtyTwo ITC TT-Book"/>
              </a:defRPr>
            </a:pPr>
            <a:r>
              <a:t> </a:t>
            </a:r>
          </a:p>
        </p:txBody>
      </p:sp>
      <p:sp>
        <p:nvSpPr>
          <p:cNvPr id="218" name="Shape 218"/>
          <p:cNvSpPr>
            <a:spLocks noGrp="1"/>
          </p:cNvSpPr>
          <p:nvPr>
            <p:ph type="title"/>
          </p:nvPr>
        </p:nvSpPr>
        <p:spPr>
          <a:prstGeom prst="rect">
            <a:avLst/>
          </a:prstGeom>
        </p:spPr>
        <p:txBody>
          <a:bodyPr/>
          <a:lstStyle>
            <a:lvl1pPr algn="l" defTabSz="321310">
              <a:spcBef>
                <a:spcPts val="800"/>
              </a:spcBef>
              <a:defRPr sz="3850"/>
            </a:lvl1pPr>
          </a:lstStyle>
          <a:p>
            <a:r>
              <a:t>Specific issues relating to prejudice: anxiety and concern suffered by the Defendant </a:t>
            </a:r>
          </a:p>
        </p:txBody>
      </p:sp>
    </p:spTree>
  </p:cSld>
  <p:clrMapOvr>
    <a:masterClrMapping/>
  </p:clrMapOvr>
  <p:transition xmlns:p14="http://schemas.microsoft.com/office/powerpoint/2010/mai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0800" y="4648200"/>
            <a:ext cx="10464800" cy="914400"/>
          </a:xfrm>
        </p:spPr>
        <p:txBody>
          <a:bodyPr>
            <a:noAutofit/>
          </a:bodyPr>
          <a:lstStyle/>
          <a:p>
            <a:pPr eaLnBrk="1" hangingPunct="1">
              <a:defRPr/>
            </a:pP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1. Refusal to submit to field sobriety tests (I messed up in </a:t>
            </a:r>
            <a:r>
              <a:rPr lang="en-US" sz="2800" i="1" dirty="0" smtClean="0">
                <a:solidFill>
                  <a:srgbClr val="414141"/>
                </a:solidFill>
                <a:cs typeface="+mj-cs"/>
              </a:rPr>
              <a:t>Mitchell</a:t>
            </a:r>
            <a:r>
              <a:rPr lang="en-US" sz="2800" dirty="0" smtClean="0">
                <a:solidFill>
                  <a:srgbClr val="414141"/>
                </a:solidFill>
                <a:cs typeface="+mj-cs"/>
              </a:rPr>
              <a:t>)</a:t>
            </a:r>
            <a:br>
              <a:rPr lang="en-US" sz="2800" dirty="0" smtClean="0">
                <a:solidFill>
                  <a:srgbClr val="414141"/>
                </a:solidFill>
                <a:cs typeface="+mj-cs"/>
              </a:rPr>
            </a:b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2. Constitutional Challenges to Voluntariness (AND MISLEADING INFORMATION) of </a:t>
            </a:r>
            <a:r>
              <a:rPr lang="en-US" sz="2800" u="sng" dirty="0" smtClean="0">
                <a:solidFill>
                  <a:srgbClr val="414141"/>
                </a:solidFill>
                <a:cs typeface="+mj-cs"/>
              </a:rPr>
              <a:t>Breath</a:t>
            </a:r>
            <a:r>
              <a:rPr lang="en-US" sz="2800" dirty="0" smtClean="0">
                <a:solidFill>
                  <a:srgbClr val="414141"/>
                </a:solidFill>
                <a:cs typeface="+mj-cs"/>
              </a:rPr>
              <a:t> Testing –</a:t>
            </a:r>
            <a:r>
              <a:rPr lang="en-US" sz="2800" i="1" dirty="0" smtClean="0">
                <a:solidFill>
                  <a:srgbClr val="414141"/>
                </a:solidFill>
                <a:cs typeface="+mj-cs"/>
              </a:rPr>
              <a:t>Elliott</a:t>
            </a: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3. </a:t>
            </a:r>
            <a:r>
              <a:rPr lang="en-US" sz="2800" dirty="0">
                <a:solidFill>
                  <a:srgbClr val="414141"/>
                </a:solidFill>
              </a:rPr>
              <a:t>Constitutional Challenges to Voluntariness (AND MISLEADING INFORMATION) of </a:t>
            </a:r>
            <a:r>
              <a:rPr lang="en-US" sz="2800" u="sng" dirty="0" smtClean="0">
                <a:solidFill>
                  <a:srgbClr val="414141"/>
                </a:solidFill>
              </a:rPr>
              <a:t>Blood</a:t>
            </a:r>
            <a:r>
              <a:rPr lang="en-US" sz="2800" dirty="0" smtClean="0">
                <a:solidFill>
                  <a:srgbClr val="414141"/>
                </a:solidFill>
              </a:rPr>
              <a:t> Testing –</a:t>
            </a:r>
            <a:r>
              <a:rPr lang="en-US" sz="2800" i="1" dirty="0">
                <a:solidFill>
                  <a:srgbClr val="414141"/>
                </a:solidFill>
              </a:rPr>
              <a:t> </a:t>
            </a:r>
            <a:r>
              <a:rPr lang="en-US" sz="2800" i="1" dirty="0" smtClean="0">
                <a:solidFill>
                  <a:srgbClr val="414141"/>
                </a:solidFill>
              </a:rPr>
              <a:t>Nightingale, et al.</a:t>
            </a: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
            </a:r>
            <a:br>
              <a:rPr lang="en-US" sz="2800" dirty="0" smtClean="0">
                <a:solidFill>
                  <a:srgbClr val="414141"/>
                </a:solidFill>
                <a:cs typeface="+mj-cs"/>
              </a:rPr>
            </a:br>
            <a:r>
              <a:rPr lang="en-US" sz="2800" dirty="0" smtClean="0">
                <a:solidFill>
                  <a:srgbClr val="414141"/>
                </a:solidFill>
                <a:cs typeface="+mj-cs"/>
              </a:rPr>
              <a:t>3</a:t>
            </a:r>
            <a:r>
              <a:rPr lang="en-US" sz="2800" dirty="0" smtClean="0">
                <a:solidFill>
                  <a:srgbClr val="414141"/>
                </a:solidFill>
                <a:cs typeface="+mj-cs"/>
              </a:rPr>
              <a:t>. </a:t>
            </a:r>
            <a:r>
              <a:rPr lang="en-US" sz="2800" i="1" dirty="0" smtClean="0">
                <a:solidFill>
                  <a:srgbClr val="414141"/>
                </a:solidFill>
                <a:cs typeface="+mj-cs"/>
              </a:rPr>
              <a:t>Harper</a:t>
            </a:r>
            <a:r>
              <a:rPr lang="en-US" sz="2800" dirty="0" smtClean="0">
                <a:solidFill>
                  <a:srgbClr val="414141"/>
                </a:solidFill>
                <a:cs typeface="+mj-cs"/>
              </a:rPr>
              <a:t> challenges – HGN for drugs, DRE tests (almost all), toxicologist opinions of impairment</a:t>
            </a:r>
            <a:endParaRPr lang="en-US" sz="2800" i="1" dirty="0" smtClean="0">
              <a:solidFill>
                <a:srgbClr val="414141"/>
              </a:solidFill>
              <a:cs typeface="+mj-cs"/>
            </a:endParaRPr>
          </a:p>
        </p:txBody>
      </p:sp>
      <p:sp>
        <p:nvSpPr>
          <p:cNvPr id="58370" name="TextBox 3"/>
          <p:cNvSpPr txBox="1">
            <a:spLocks noChangeArrowheads="1"/>
          </p:cNvSpPr>
          <p:nvPr/>
        </p:nvSpPr>
        <p:spPr bwMode="auto">
          <a:xfrm>
            <a:off x="1972292" y="914400"/>
            <a:ext cx="981330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FFFFFF"/>
                </a:solidFill>
                <a:latin typeface="Gill Sans" charset="0"/>
                <a:ea typeface="ＭＳ Ｐゴシック" charset="0"/>
                <a:cs typeface="ＭＳ Ｐゴシック" charset="0"/>
                <a:sym typeface="Gill Sans" charset="0"/>
              </a:defRPr>
            </a:lvl1pPr>
            <a:lvl2pPr marL="742950" indent="-285750" eaLnBrk="0" hangingPunct="0">
              <a:defRPr sz="4200">
                <a:solidFill>
                  <a:srgbClr val="FFFFFF"/>
                </a:solidFill>
                <a:latin typeface="Gill Sans" charset="0"/>
                <a:ea typeface="ＭＳ Ｐゴシック" charset="0"/>
                <a:sym typeface="Gill Sans" charset="0"/>
              </a:defRPr>
            </a:lvl2pPr>
            <a:lvl3pPr marL="1143000" indent="-228600" eaLnBrk="0" hangingPunct="0">
              <a:defRPr sz="4200">
                <a:solidFill>
                  <a:srgbClr val="FFFFFF"/>
                </a:solidFill>
                <a:latin typeface="Gill Sans" charset="0"/>
                <a:ea typeface="ＭＳ Ｐゴシック" charset="0"/>
                <a:sym typeface="Gill Sans" charset="0"/>
              </a:defRPr>
            </a:lvl3pPr>
            <a:lvl4pPr marL="1600200" indent="-228600" eaLnBrk="0" hangingPunct="0">
              <a:defRPr sz="4200">
                <a:solidFill>
                  <a:srgbClr val="FFFFFF"/>
                </a:solidFill>
                <a:latin typeface="Gill Sans" charset="0"/>
                <a:ea typeface="ＭＳ Ｐゴシック" charset="0"/>
                <a:sym typeface="Gill Sans" charset="0"/>
              </a:defRPr>
            </a:lvl4pPr>
            <a:lvl5pPr marL="2057400" indent="-228600" eaLnBrk="0" hangingPunct="0">
              <a:defRPr sz="4200">
                <a:solidFill>
                  <a:srgbClr val="FFFFFF"/>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ＭＳ Ｐゴシック" charset="0"/>
                <a:sym typeface="Gill Sans" charset="0"/>
              </a:defRPr>
            </a:lvl9pPr>
          </a:lstStyle>
          <a:p>
            <a:pPr eaLnBrk="1" hangingPunct="1"/>
            <a:r>
              <a:rPr lang="en-US" sz="4400" dirty="0" smtClean="0">
                <a:solidFill>
                  <a:srgbClr val="FF0000"/>
                </a:solidFill>
                <a:latin typeface="Century" charset="0"/>
                <a:cs typeface="Century" charset="0"/>
              </a:rPr>
              <a:t>What are the issues that are coming?</a:t>
            </a:r>
            <a:endParaRPr lang="en-US" sz="4400" dirty="0">
              <a:solidFill>
                <a:srgbClr val="FF0000"/>
              </a:solidFill>
              <a:latin typeface="Century" charset="0"/>
              <a:cs typeface="Century" charset="0"/>
            </a:endParaRPr>
          </a:p>
        </p:txBody>
      </p:sp>
    </p:spTree>
    <p:extLst>
      <p:ext uri="{BB962C8B-B14F-4D97-AF65-F5344CB8AC3E}">
        <p14:creationId xmlns:p14="http://schemas.microsoft.com/office/powerpoint/2010/main" val="7004671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85000" lnSpcReduction="1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smtClean="0"/>
              <a:t>Refusal to Submit to Field Sobriety Tests</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6986528"/>
          </a:xfrm>
          <a:prstGeom prst="rect">
            <a:avLst/>
          </a:prstGeom>
        </p:spPr>
        <p:txBody>
          <a:bodyPr wrap="square">
            <a:spAutoFit/>
          </a:bodyPr>
          <a:lstStyle/>
          <a:p>
            <a:pPr algn="just"/>
            <a:r>
              <a:rPr lang="en-US" sz="2800" dirty="0"/>
              <a:t>Whatever the specific basis for </a:t>
            </a:r>
            <a:r>
              <a:rPr lang="en-US" sz="2800" u="sng" dirty="0"/>
              <a:t>Price</a:t>
            </a:r>
            <a:r>
              <a:rPr lang="en-US" sz="2800" dirty="0"/>
              <a:t>’s holding, it is at odds with our conclusion that neither Georgia statutory nor constitutional law requires a </a:t>
            </a:r>
            <a:r>
              <a:rPr lang="en-US" sz="2800" u="sng" dirty="0"/>
              <a:t>Miranda</a:t>
            </a:r>
            <a:r>
              <a:rPr lang="en-US" sz="2800" dirty="0"/>
              <a:t> warning or something like it in this context. Although </a:t>
            </a:r>
            <a:r>
              <a:rPr lang="en-US" sz="2800" u="sng" dirty="0"/>
              <a:t>Price</a:t>
            </a:r>
            <a:r>
              <a:rPr lang="en-US" sz="2800" dirty="0"/>
              <a:t>’s holding about field sobriety tests — which encompass a variety of tests with different characteristics, but not a breath test of the sort at issue here and in </a:t>
            </a:r>
            <a:r>
              <a:rPr lang="en-US" sz="2800" u="sng" dirty="0" err="1"/>
              <a:t>Olevik</a:t>
            </a:r>
            <a:r>
              <a:rPr lang="en-US" sz="2800" dirty="0"/>
              <a:t> and </a:t>
            </a:r>
            <a:r>
              <a:rPr lang="en-US" sz="2800" u="sng" dirty="0"/>
              <a:t>Elliott</a:t>
            </a:r>
            <a:r>
              <a:rPr lang="en-US" sz="2800" dirty="0"/>
              <a:t> — does not directly control the issue of whether the giving of </a:t>
            </a:r>
            <a:r>
              <a:rPr lang="en-US" sz="2800" u="sng" dirty="0"/>
              <a:t>Miranda</a:t>
            </a:r>
            <a:r>
              <a:rPr lang="en-US" sz="2800" dirty="0"/>
              <a:t> warnings or something similar is a condition of admissibility of the results of a breath test performed by a suspect in custody, there is no principled basis for distinguishing </a:t>
            </a:r>
            <a:r>
              <a:rPr lang="en-US" sz="2800" u="sng" dirty="0"/>
              <a:t>Price</a:t>
            </a:r>
            <a:r>
              <a:rPr lang="en-US" sz="2800" dirty="0"/>
              <a:t>’s holding from the issue before us today. </a:t>
            </a:r>
            <a:br>
              <a:rPr lang="en-US" sz="2800" dirty="0"/>
            </a:br>
            <a:endParaRPr lang="en-US" sz="2800" dirty="0"/>
          </a:p>
          <a:p>
            <a:pPr algn="just"/>
            <a:r>
              <a:rPr lang="en-US" sz="2800" dirty="0" smtClean="0">
                <a:solidFill>
                  <a:srgbClr val="FF0000"/>
                </a:solidFill>
              </a:rPr>
              <a:t>**</a:t>
            </a:r>
            <a:r>
              <a:rPr lang="en-US" sz="2800" u="sng" dirty="0" smtClean="0"/>
              <a:t>State </a:t>
            </a:r>
            <a:r>
              <a:rPr lang="en-US" sz="2800" u="sng" dirty="0"/>
              <a:t>v. </a:t>
            </a:r>
            <a:r>
              <a:rPr lang="en-US" sz="2800" u="sng" dirty="0" err="1"/>
              <a:t>Turnquest</a:t>
            </a:r>
            <a:r>
              <a:rPr lang="en-US" sz="2800" dirty="0"/>
              <a:t>, 305 Ga. 758, 773, 827 S.E.2d 865, 877 (2019</a:t>
            </a:r>
            <a:r>
              <a:rPr lang="en-US" sz="2800" dirty="0" smtClean="0"/>
              <a:t>) – </a:t>
            </a:r>
            <a:r>
              <a:rPr lang="en-US" sz="2800" dirty="0" smtClean="0">
                <a:solidFill>
                  <a:srgbClr val="FF0000"/>
                </a:solidFill>
              </a:rPr>
              <a:t>DON’T LET ME GO FORWARD WITHOUT DISCUSSING THIS CASE. </a:t>
            </a:r>
            <a:r>
              <a:rPr lang="en-US" sz="2800" i="1" dirty="0" smtClean="0">
                <a:solidFill>
                  <a:srgbClr val="FF0000"/>
                </a:solidFill>
              </a:rPr>
              <a:t>MIRANDA </a:t>
            </a:r>
            <a:r>
              <a:rPr lang="en-US" sz="2800" dirty="0" smtClean="0">
                <a:solidFill>
                  <a:srgbClr val="FF0000"/>
                </a:solidFill>
              </a:rPr>
              <a:t>DOESN’T APPLY TO PAR. 16.</a:t>
            </a:r>
            <a:endParaRPr lang="en-US" sz="2800" dirty="0">
              <a:solidFill>
                <a:srgbClr val="FF0000"/>
              </a:solidFill>
            </a:endParaRPr>
          </a:p>
          <a:p>
            <a:pPr algn="just"/>
            <a:r>
              <a:rPr lang="en-US" sz="2800" dirty="0"/>
              <a:t> </a:t>
            </a:r>
          </a:p>
        </p:txBody>
      </p:sp>
    </p:spTree>
  </p:cSld>
  <p:clrMapOvr>
    <a:masterClrMapping/>
  </p:clrMapOvr>
  <p:transition xmlns:p14="http://schemas.microsoft.com/office/powerpoint/2010/mai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85000" lnSpcReduction="1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smtClean="0"/>
              <a:t>Refusal to Submit to Field Sobriety Tests</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6494085"/>
          </a:xfrm>
          <a:prstGeom prst="rect">
            <a:avLst/>
          </a:prstGeom>
        </p:spPr>
        <p:txBody>
          <a:bodyPr wrap="square">
            <a:spAutoFit/>
          </a:bodyPr>
          <a:lstStyle/>
          <a:p>
            <a:pPr algn="just"/>
            <a:r>
              <a:rPr lang="en-US" sz="3200" i="1" dirty="0" smtClean="0"/>
              <a:t>Elliott </a:t>
            </a:r>
            <a:r>
              <a:rPr lang="en-US" sz="3200" i="1" dirty="0"/>
              <a:t>v. State</a:t>
            </a:r>
            <a:r>
              <a:rPr lang="en-US" sz="3200" dirty="0"/>
              <a:t>, No. S18A1204, 2019 WL 654178, at *26 (Ga. Feb. 18, 2019</a:t>
            </a:r>
            <a:r>
              <a:rPr lang="en-US" sz="3200" dirty="0" smtClean="0"/>
              <a:t>): </a:t>
            </a:r>
            <a:endParaRPr lang="en-US" sz="3200" dirty="0"/>
          </a:p>
          <a:p>
            <a:r>
              <a:rPr lang="en-US" sz="3200" dirty="0"/>
              <a:t> </a:t>
            </a:r>
          </a:p>
          <a:p>
            <a:pPr algn="just"/>
            <a:r>
              <a:rPr lang="en-US" sz="3200" dirty="0" smtClean="0"/>
              <a:t>Having </a:t>
            </a:r>
            <a:r>
              <a:rPr lang="en-US" sz="3200" dirty="0"/>
              <a:t>considered the text of Paragraph XVI and the context in which it was enacted, as well as all of the arguments made by the parties and the amici, we conclude that Paragraph XVI precludes admission of evidence that a suspect refused to consent to a breath test.</a:t>
            </a:r>
            <a:r>
              <a:rPr lang="en-US" sz="3200" baseline="30000" dirty="0"/>
              <a:t>31</a:t>
            </a:r>
            <a:r>
              <a:rPr lang="en-US" sz="3200" dirty="0"/>
              <a:t> Consequently, we conclude that OCGA §§ 40-5-67.1 (b) and 40-6-392 (d) are unconstitutional to the extent that they allow a defendant’s refusal to submit to a breath test to be admitted into evidence at a criminal trial.</a:t>
            </a:r>
          </a:p>
          <a:p>
            <a:pPr algn="just"/>
            <a:r>
              <a:rPr lang="en-US" sz="3200" dirty="0"/>
              <a:t> </a:t>
            </a:r>
          </a:p>
        </p:txBody>
      </p:sp>
    </p:spTree>
    <p:extLst>
      <p:ext uri="{BB962C8B-B14F-4D97-AF65-F5344CB8AC3E}">
        <p14:creationId xmlns:p14="http://schemas.microsoft.com/office/powerpoint/2010/main" val="2364660573"/>
      </p:ext>
    </p:extLst>
  </p:cSld>
  <p:clrMapOvr>
    <a:masterClrMapping/>
  </p:clrMapOvr>
  <p:transition xmlns:p14="http://schemas.microsoft.com/office/powerpoint/2010/mai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70000" lnSpcReduction="2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smtClean="0"/>
              <a:t>Submission to Breath (and URINE) Test After </a:t>
            </a:r>
            <a:r>
              <a:rPr lang="en-US" u="sng" dirty="0" smtClean="0"/>
              <a:t>Elliott</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5047535"/>
          </a:xfrm>
          <a:prstGeom prst="rect">
            <a:avLst/>
          </a:prstGeom>
        </p:spPr>
        <p:txBody>
          <a:bodyPr wrap="square">
            <a:spAutoFit/>
          </a:bodyPr>
          <a:lstStyle/>
          <a:p>
            <a:pPr marL="457200" indent="-457200" algn="just">
              <a:lnSpc>
                <a:spcPct val="150000"/>
              </a:lnSpc>
              <a:buFont typeface="Arial"/>
              <a:buChar char="•"/>
            </a:pPr>
            <a:r>
              <a:rPr lang="en-US" sz="2800" dirty="0" smtClean="0"/>
              <a:t>Old implied consent or new?</a:t>
            </a:r>
          </a:p>
          <a:p>
            <a:pPr marL="457200" indent="-457200" algn="just">
              <a:lnSpc>
                <a:spcPct val="150000"/>
              </a:lnSpc>
              <a:buFont typeface="Arial"/>
              <a:buChar char="•"/>
            </a:pPr>
            <a:r>
              <a:rPr lang="en-US" sz="2800" dirty="0" smtClean="0"/>
              <a:t>Old implied consent? Challenge voluntariness and misleading information. </a:t>
            </a:r>
          </a:p>
          <a:p>
            <a:pPr marL="457200" lvl="1" indent="-457200" algn="just">
              <a:lnSpc>
                <a:spcPct val="150000"/>
              </a:lnSpc>
              <a:buFont typeface="Arial"/>
              <a:buChar char="•"/>
            </a:pPr>
            <a:r>
              <a:rPr lang="en-US" sz="2800" dirty="0" smtClean="0"/>
              <a:t>He/she was told refusal could be introduced. That’s false, and it is the type of information that would lead to submission to the test. </a:t>
            </a:r>
            <a:r>
              <a:rPr lang="en-US" sz="2800" i="1" dirty="0" err="1" smtClean="0"/>
              <a:t>Sauls</a:t>
            </a:r>
            <a:r>
              <a:rPr lang="en-US" sz="2800" dirty="0" smtClean="0"/>
              <a:t>, </a:t>
            </a:r>
            <a:r>
              <a:rPr lang="en-US" sz="2800" i="1" dirty="0" smtClean="0"/>
              <a:t>Kitchens, etc.</a:t>
            </a:r>
          </a:p>
          <a:p>
            <a:pPr marL="457200" lvl="1" indent="-457200" algn="just">
              <a:lnSpc>
                <a:spcPct val="150000"/>
              </a:lnSpc>
              <a:buFont typeface="Arial"/>
              <a:buChar char="•"/>
            </a:pPr>
            <a:r>
              <a:rPr lang="en-US" sz="2800" dirty="0" smtClean="0"/>
              <a:t>New implied consent? Voluntariness analysis.</a:t>
            </a:r>
            <a:endParaRPr lang="en-US" sz="2800" dirty="0"/>
          </a:p>
          <a:p>
            <a:pPr algn="just"/>
            <a:r>
              <a:rPr lang="en-US" sz="2800" dirty="0"/>
              <a:t> </a:t>
            </a:r>
          </a:p>
        </p:txBody>
      </p:sp>
    </p:spTree>
    <p:extLst>
      <p:ext uri="{BB962C8B-B14F-4D97-AF65-F5344CB8AC3E}">
        <p14:creationId xmlns:p14="http://schemas.microsoft.com/office/powerpoint/2010/main" val="2923490499"/>
      </p:ext>
    </p:extLst>
  </p:cSld>
  <p:clrMapOvr>
    <a:masterClrMapping/>
  </p:clrMapOvr>
  <p:transition xmlns:p14="http://schemas.microsoft.com/office/powerpoint/2010/mai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smtClean="0"/>
              <a:t>Submission to a Blood Test</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6340197"/>
          </a:xfrm>
          <a:prstGeom prst="rect">
            <a:avLst/>
          </a:prstGeom>
        </p:spPr>
        <p:txBody>
          <a:bodyPr wrap="square">
            <a:spAutoFit/>
          </a:bodyPr>
          <a:lstStyle/>
          <a:p>
            <a:pPr marL="457200" indent="-457200" algn="just">
              <a:lnSpc>
                <a:spcPct val="150000"/>
              </a:lnSpc>
              <a:buFont typeface="Arial"/>
              <a:buChar char="•"/>
            </a:pPr>
            <a:r>
              <a:rPr lang="en-US" sz="2800" dirty="0" smtClean="0"/>
              <a:t>Old implied consent or new?</a:t>
            </a:r>
          </a:p>
          <a:p>
            <a:pPr marL="457200" indent="-457200" algn="just">
              <a:lnSpc>
                <a:spcPct val="150000"/>
              </a:lnSpc>
              <a:buFont typeface="Arial"/>
              <a:buChar char="•"/>
            </a:pPr>
            <a:r>
              <a:rPr lang="en-US" sz="2800" dirty="0" smtClean="0"/>
              <a:t>Old implied consent? Challenge voluntariness and misleading information. </a:t>
            </a:r>
          </a:p>
          <a:p>
            <a:pPr marL="457200" lvl="1" indent="-457200" algn="just">
              <a:lnSpc>
                <a:spcPct val="150000"/>
              </a:lnSpc>
              <a:buFont typeface="Arial"/>
              <a:buChar char="•"/>
            </a:pPr>
            <a:r>
              <a:rPr lang="en-US" sz="2800" dirty="0" smtClean="0"/>
              <a:t>He/she was told refusal could be introduced. That’s false, and it is the type of information that would lead to submission to the test. </a:t>
            </a:r>
            <a:r>
              <a:rPr lang="en-US" sz="2800" i="1" dirty="0" err="1" smtClean="0"/>
              <a:t>Sauls</a:t>
            </a:r>
            <a:r>
              <a:rPr lang="en-US" sz="2800" dirty="0" smtClean="0"/>
              <a:t>, </a:t>
            </a:r>
            <a:r>
              <a:rPr lang="en-US" sz="2800" i="1" dirty="0" smtClean="0"/>
              <a:t>Kitchens, etc.</a:t>
            </a:r>
          </a:p>
          <a:p>
            <a:pPr marL="457200" lvl="1" indent="-457200" algn="just">
              <a:lnSpc>
                <a:spcPct val="150000"/>
              </a:lnSpc>
              <a:buFont typeface="Arial"/>
              <a:buChar char="•"/>
            </a:pPr>
            <a:r>
              <a:rPr lang="en-US" sz="2800" i="1" dirty="0" smtClean="0"/>
              <a:t>Rely upon </a:t>
            </a:r>
            <a:r>
              <a:rPr lang="en-US" sz="2800" u="sng" dirty="0" err="1" smtClean="0"/>
              <a:t>Miley</a:t>
            </a:r>
            <a:r>
              <a:rPr lang="en-US" sz="2800" dirty="0" smtClean="0"/>
              <a:t>, </a:t>
            </a:r>
            <a:r>
              <a:rPr lang="en-US" sz="2800" u="sng" dirty="0" smtClean="0"/>
              <a:t>Mackey</a:t>
            </a:r>
            <a:r>
              <a:rPr lang="en-US" sz="2800" i="1" dirty="0" smtClean="0"/>
              <a:t>, </a:t>
            </a:r>
            <a:r>
              <a:rPr lang="en-US" sz="2800" i="1" u="sng" dirty="0" smtClean="0"/>
              <a:t>Gardiner</a:t>
            </a:r>
            <a:r>
              <a:rPr lang="en-US" sz="2800" i="1" dirty="0" smtClean="0"/>
              <a:t>, etc. </a:t>
            </a:r>
            <a:r>
              <a:rPr lang="en-US" sz="2800" dirty="0" smtClean="0"/>
              <a:t>for proposition that refusal of </a:t>
            </a:r>
            <a:r>
              <a:rPr lang="en-US" sz="2800" u="sng" dirty="0" smtClean="0"/>
              <a:t>search</a:t>
            </a:r>
            <a:r>
              <a:rPr lang="en-US" sz="2800" dirty="0"/>
              <a:t> </a:t>
            </a:r>
            <a:r>
              <a:rPr lang="en-US" sz="2800" dirty="0" smtClean="0"/>
              <a:t>cannot be used against a defendant.</a:t>
            </a:r>
            <a:endParaRPr lang="en-US" sz="2800" i="1" dirty="0" smtClean="0"/>
          </a:p>
          <a:p>
            <a:pPr marL="457200" lvl="1" indent="-457200" algn="just">
              <a:lnSpc>
                <a:spcPct val="150000"/>
              </a:lnSpc>
              <a:buFont typeface="Arial"/>
              <a:buChar char="•"/>
            </a:pPr>
            <a:r>
              <a:rPr lang="en-US" sz="2800" dirty="0" smtClean="0"/>
              <a:t>New implied consent? Voluntariness analysis.</a:t>
            </a:r>
            <a:endParaRPr lang="en-US" sz="2800" dirty="0"/>
          </a:p>
          <a:p>
            <a:pPr algn="just"/>
            <a:r>
              <a:rPr lang="en-US" sz="2800" dirty="0"/>
              <a:t> </a:t>
            </a:r>
          </a:p>
        </p:txBody>
      </p:sp>
    </p:spTree>
    <p:extLst>
      <p:ext uri="{BB962C8B-B14F-4D97-AF65-F5344CB8AC3E}">
        <p14:creationId xmlns:p14="http://schemas.microsoft.com/office/powerpoint/2010/main" val="2132190398"/>
      </p:ext>
    </p:extLst>
  </p:cSld>
  <p:clrMapOvr>
    <a:masterClrMapping/>
  </p:clrMapOvr>
  <p:transition xmlns:p14="http://schemas.microsoft.com/office/powerpoint/2010/mai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p:nvPr/>
        </p:nvSpPr>
        <p:spPr>
          <a:xfrm>
            <a:off x="508000" y="2895600"/>
            <a:ext cx="5676900" cy="3327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a:bodyPr>
          <a:lstStyle/>
          <a:p>
            <a:pPr algn="l" defTabSz="457200">
              <a:lnSpc>
                <a:spcPts val="3800"/>
              </a:lnSpc>
              <a:defRPr>
                <a:solidFill>
                  <a:srgbClr val="000000"/>
                </a:solidFill>
                <a:latin typeface="Times"/>
                <a:ea typeface="Times"/>
                <a:cs typeface="Times"/>
                <a:sym typeface="Times"/>
              </a:defRPr>
            </a:pPr>
            <a:r>
              <a:rPr dirty="0"/>
              <a:t>The issue of refusal of fields constituting a violation of </a:t>
            </a:r>
            <a:r>
              <a:rPr i="1" dirty="0"/>
              <a:t>Miranda</a:t>
            </a:r>
            <a:r>
              <a:rPr dirty="0"/>
              <a:t> is relatively well settled, but the whether the refusal of field sobriety tests </a:t>
            </a:r>
            <a:r>
              <a:rPr dirty="0" smtClean="0"/>
              <a:t>constitutes </a:t>
            </a:r>
            <a:r>
              <a:rPr dirty="0"/>
              <a:t>an impermissible comment upon a search remains </a:t>
            </a:r>
            <a:r>
              <a:rPr strike="sngStrike" dirty="0">
                <a:solidFill>
                  <a:srgbClr val="FF0000"/>
                </a:solidFill>
              </a:rPr>
              <a:t>open</a:t>
            </a:r>
            <a:r>
              <a:rPr dirty="0"/>
              <a:t>. </a:t>
            </a:r>
          </a:p>
        </p:txBody>
      </p:sp>
      <p:sp>
        <p:nvSpPr>
          <p:cNvPr id="242" name="Shape 242"/>
          <p:cNvSpPr/>
          <p:nvPr/>
        </p:nvSpPr>
        <p:spPr>
          <a:xfrm>
            <a:off x="508000" y="8382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lvl1pPr algn="l">
              <a:lnSpc>
                <a:spcPct val="90000"/>
              </a:lnSpc>
              <a:spcBef>
                <a:spcPts val="1600"/>
              </a:spcBef>
              <a:defRPr sz="7000">
                <a:solidFill>
                  <a:srgbClr val="D93E2B"/>
                </a:solidFill>
                <a:latin typeface="+mn-lt"/>
                <a:ea typeface="+mn-ea"/>
                <a:cs typeface="+mn-cs"/>
                <a:sym typeface="Bodoni SvtyTwo ITC TT-Book"/>
              </a:defRPr>
            </a:lvl1pPr>
          </a:lstStyle>
          <a:p>
            <a:r>
              <a:rPr dirty="0"/>
              <a:t>Refusal of field sobriety tests</a:t>
            </a:r>
          </a:p>
        </p:txBody>
      </p:sp>
      <p:pic>
        <p:nvPicPr>
          <p:cNvPr id="243" name="Screen Shot 2016-04-29 at 7.17.18 PM.png"/>
          <p:cNvPicPr>
            <a:picLocks noChangeAspect="1"/>
          </p:cNvPicPr>
          <p:nvPr/>
        </p:nvPicPr>
        <p:blipFill>
          <a:blip r:embed="rId2">
            <a:extLst/>
          </a:blip>
          <a:stretch>
            <a:fillRect/>
          </a:stretch>
        </p:blipFill>
        <p:spPr>
          <a:xfrm>
            <a:off x="6527800" y="2679700"/>
            <a:ext cx="5829300" cy="1193800"/>
          </a:xfrm>
          <a:prstGeom prst="rect">
            <a:avLst/>
          </a:prstGeom>
          <a:ln w="12700">
            <a:miter lim="400000"/>
          </a:ln>
        </p:spPr>
      </p:pic>
      <p:pic>
        <p:nvPicPr>
          <p:cNvPr id="244" name="Screen Shot 2016-04-30 at 10.08.39 AM.png"/>
          <p:cNvPicPr>
            <a:picLocks noChangeAspect="1"/>
          </p:cNvPicPr>
          <p:nvPr/>
        </p:nvPicPr>
        <p:blipFill>
          <a:blip r:embed="rId3">
            <a:extLst/>
          </a:blip>
          <a:stretch>
            <a:fillRect/>
          </a:stretch>
        </p:blipFill>
        <p:spPr>
          <a:xfrm>
            <a:off x="6527800" y="4229100"/>
            <a:ext cx="5822576" cy="685801"/>
          </a:xfrm>
          <a:prstGeom prst="rect">
            <a:avLst/>
          </a:prstGeom>
          <a:ln w="12700">
            <a:miter lim="400000"/>
          </a:ln>
        </p:spPr>
      </p:pic>
    </p:spTree>
  </p:cSld>
  <p:clrMapOvr>
    <a:masterClrMapping/>
  </p:clrMapOvr>
  <p:transition xmlns:p14="http://schemas.microsoft.com/office/powerpoint/2010/mai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t>Harper </a:t>
            </a:r>
            <a:r>
              <a:rPr>
                <a:latin typeface="+mn-lt"/>
                <a:ea typeface="+mn-ea"/>
                <a:cs typeface="+mn-cs"/>
                <a:sym typeface="Bodoni SvtyTwo ITC TT-Book"/>
              </a:rPr>
              <a:t>Challenges</a:t>
            </a:r>
          </a:p>
        </p:txBody>
      </p:sp>
      <p:sp>
        <p:nvSpPr>
          <p:cNvPr id="221" name="Shape 221"/>
          <p:cNvSpPr/>
          <p:nvPr/>
        </p:nvSpPr>
        <p:spPr>
          <a:xfrm>
            <a:off x="787400" y="2654300"/>
            <a:ext cx="6019800" cy="624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457200">
              <a:lnSpc>
                <a:spcPct val="150000"/>
              </a:lnSpc>
              <a:defRPr sz="2000">
                <a:solidFill>
                  <a:srgbClr val="000000"/>
                </a:solidFill>
                <a:latin typeface="Georgia"/>
                <a:ea typeface="Georgia"/>
                <a:cs typeface="Georgia"/>
                <a:sym typeface="Georgia"/>
              </a:defRPr>
            </a:pPr>
            <a:r>
              <a:t>The </a:t>
            </a:r>
            <a:r>
              <a:rPr i="1"/>
              <a:t>Harper</a:t>
            </a:r>
            <a:r>
              <a:t> rule requires that the Court in a criminal case determine “whether a given scientific principle or technique is a phenomenon that may be verified with such certainty that it is competent evidence in a court of law....”  </a:t>
            </a:r>
            <a:r>
              <a:rPr i="1"/>
              <a:t>Id</a:t>
            </a:r>
            <a:r>
              <a:t>. at 525.  Otherwise stated, the Court must determine whether the scientific principle or technique “has reached a scientific stage of verifiable certainty” or “‘rests upon the laws of nature.’” </a:t>
            </a:r>
            <a:r>
              <a:rPr i="1"/>
              <a:t>Id.</a:t>
            </a:r>
            <a:r>
              <a:t> (citations omitted).  “[E]vidence based on a scientific principle or technique is admissible only if the science underlying the evidence is a phenomenon that may be verified with such certainty that it is competent evidence in a court of law.”  </a:t>
            </a:r>
            <a:r>
              <a:rPr i="1"/>
              <a:t>Parker v. State</a:t>
            </a:r>
            <a:r>
              <a:t>, 307 Ga.App. 61, 704 S.E.2d 438 (2010).</a:t>
            </a:r>
          </a:p>
        </p:txBody>
      </p:sp>
      <p:pic>
        <p:nvPicPr>
          <p:cNvPr id="222" name="droppedImage.tiff"/>
          <p:cNvPicPr>
            <a:picLocks noChangeAspect="1"/>
          </p:cNvPicPr>
          <p:nvPr/>
        </p:nvPicPr>
        <p:blipFill>
          <a:blip r:embed="rId2">
            <a:extLst/>
          </a:blip>
          <a:stretch>
            <a:fillRect/>
          </a:stretch>
        </p:blipFill>
        <p:spPr>
          <a:xfrm>
            <a:off x="7220645" y="2717800"/>
            <a:ext cx="5448300" cy="3625597"/>
          </a:xfrm>
          <a:prstGeom prst="rect">
            <a:avLst/>
          </a:prstGeom>
          <a:ln w="12700">
            <a:miter lim="400000"/>
          </a:ln>
        </p:spPr>
      </p:pic>
    </p:spTree>
  </p:cSld>
  <p:clrMapOvr>
    <a:masterClrMapping/>
  </p:clrMapOvr>
  <p:transition xmlns:p14="http://schemas.microsoft.com/office/powerpoint/2010/mai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70000" lnSpcReduction="2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dirty="0"/>
              <a:t>Harper </a:t>
            </a:r>
            <a:r>
              <a:rPr dirty="0" smtClean="0">
                <a:latin typeface="+mn-lt"/>
                <a:ea typeface="+mn-ea"/>
                <a:cs typeface="+mn-cs"/>
                <a:sym typeface="Bodoni SvtyTwo ITC TT-Book"/>
              </a:rPr>
              <a:t>Challenges</a:t>
            </a:r>
            <a:r>
              <a:rPr lang="en-US" dirty="0" smtClean="0">
                <a:latin typeface="+mn-lt"/>
                <a:ea typeface="+mn-ea"/>
                <a:cs typeface="+mn-cs"/>
                <a:sym typeface="Bodoni SvtyTwo ITC TT-Book"/>
              </a:rPr>
              <a:t> – Scientific Reliabilty (Generally and As Administered In Case)</a:t>
            </a:r>
            <a:endParaRPr dirty="0">
              <a:latin typeface="+mn-lt"/>
              <a:ea typeface="+mn-ea"/>
              <a:cs typeface="+mn-cs"/>
              <a:sym typeface="Bodoni SvtyTwo ITC TT-Book"/>
            </a:endParaRPr>
          </a:p>
        </p:txBody>
      </p:sp>
      <p:pic>
        <p:nvPicPr>
          <p:cNvPr id="225" name="droppedImage.tiff"/>
          <p:cNvPicPr>
            <a:picLocks noChangeAspect="1"/>
          </p:cNvPicPr>
          <p:nvPr/>
        </p:nvPicPr>
        <p:blipFill>
          <a:blip r:embed="rId2">
            <a:extLst/>
          </a:blip>
          <a:stretch>
            <a:fillRect/>
          </a:stretch>
        </p:blipFill>
        <p:spPr>
          <a:xfrm>
            <a:off x="7531100" y="3962400"/>
            <a:ext cx="4652548" cy="2806700"/>
          </a:xfrm>
          <a:prstGeom prst="rect">
            <a:avLst/>
          </a:prstGeom>
          <a:ln w="12700">
            <a:miter lim="400000"/>
          </a:ln>
        </p:spPr>
      </p:pic>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a:bodyPr>
          <a:lstStyle/>
          <a:p>
            <a:pPr marL="469900" indent="-469900" algn="l">
              <a:spcBef>
                <a:spcPts val="2400"/>
              </a:spcBef>
              <a:buClr>
                <a:srgbClr val="929292"/>
              </a:buClr>
              <a:buSzPct val="60000"/>
              <a:buFont typeface="Zapf Dingbats"/>
              <a:buChar char="❖"/>
              <a:defRPr sz="3600"/>
            </a:pPr>
            <a:r>
              <a:rPr dirty="0"/>
              <a:t>Opinion of toxicologist as to impairment by drugs</a:t>
            </a:r>
          </a:p>
          <a:p>
            <a:pPr marL="469900" indent="-469900" algn="l">
              <a:spcBef>
                <a:spcPts val="2400"/>
              </a:spcBef>
              <a:buClr>
                <a:srgbClr val="929292"/>
              </a:buClr>
              <a:buSzPct val="60000"/>
              <a:buFont typeface="Zapf Dingbats"/>
              <a:buChar char="❖"/>
              <a:defRPr sz="3600"/>
            </a:pPr>
            <a:r>
              <a:rPr dirty="0"/>
              <a:t>Lack of </a:t>
            </a:r>
            <a:r>
              <a:rPr dirty="0" smtClean="0"/>
              <a:t>convergence</a:t>
            </a:r>
            <a:r>
              <a:rPr lang="en-US" dirty="0" smtClean="0"/>
              <a:t> &amp; DRE Protocol Generally</a:t>
            </a:r>
            <a:endParaRPr dirty="0"/>
          </a:p>
          <a:p>
            <a:pPr marL="469900" indent="-469900" algn="l">
              <a:spcBef>
                <a:spcPts val="2400"/>
              </a:spcBef>
              <a:buClr>
                <a:srgbClr val="929292"/>
              </a:buClr>
              <a:buSzPct val="60000"/>
              <a:buFont typeface="Zapf Dingbats"/>
              <a:buChar char="❖"/>
              <a:defRPr sz="3600"/>
            </a:pPr>
            <a:r>
              <a:rPr dirty="0"/>
              <a:t>Rhomberg / Romberg </a:t>
            </a:r>
            <a:r>
              <a:rPr dirty="0" smtClean="0"/>
              <a:t>Test</a:t>
            </a:r>
            <a:r>
              <a:rPr lang="en-US" dirty="0" smtClean="0"/>
              <a:t> (</a:t>
            </a:r>
            <a:r>
              <a:rPr lang="en-US" i="1" dirty="0" smtClean="0"/>
              <a:t>Mitchell v. State</a:t>
            </a:r>
            <a:r>
              <a:rPr lang="en-US" dirty="0" smtClean="0"/>
              <a:t>)</a:t>
            </a:r>
            <a:endParaRPr dirty="0"/>
          </a:p>
          <a:p>
            <a:pPr marL="469900" indent="-469900" algn="l">
              <a:spcBef>
                <a:spcPts val="2400"/>
              </a:spcBef>
              <a:buClr>
                <a:srgbClr val="929292"/>
              </a:buClr>
              <a:buSzPct val="60000"/>
              <a:buFont typeface="Zapf Dingbats"/>
              <a:buChar char="❖"/>
              <a:defRPr sz="3600"/>
            </a:pPr>
            <a:r>
              <a:rPr dirty="0"/>
              <a:t>HGN for drugs</a:t>
            </a:r>
          </a:p>
        </p:txBody>
      </p:sp>
    </p:spTree>
    <p:extLst>
      <p:ext uri="{BB962C8B-B14F-4D97-AF65-F5344CB8AC3E}">
        <p14:creationId xmlns:p14="http://schemas.microsoft.com/office/powerpoint/2010/main" val="2096322124"/>
      </p:ext>
    </p:extLst>
  </p:cSld>
  <p:clrMapOvr>
    <a:masterClrMapping/>
  </p:clrMapOvr>
  <p:transition xmlns:p14="http://schemas.microsoft.com/office/powerpoint/2010/mai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p:cNvSpPr>
          <p:nvPr>
            <p:ph type="body" idx="13"/>
          </p:nvPr>
        </p:nvSpPr>
        <p:spPr>
          <a:xfrm>
            <a:off x="2901950" y="6527800"/>
            <a:ext cx="7200900" cy="2463800"/>
          </a:xfrm>
          <a:prstGeom prst="rect">
            <a:avLst/>
          </a:prstGeom>
        </p:spPr>
        <p:txBody>
          <a:bodyPr/>
          <a:lstStyle/>
          <a:p>
            <a:pPr algn="ctr">
              <a:defRPr sz="3100"/>
            </a:pPr>
            <a:r>
              <a:rPr i="0" dirty="0">
                <a:solidFill>
                  <a:srgbClr val="D93E2B"/>
                </a:solidFill>
                <a:latin typeface="+mn-lt"/>
                <a:ea typeface="+mn-ea"/>
                <a:cs typeface="+mn-cs"/>
                <a:sym typeface="Bodoni SvtyTwo ITC TT-Book"/>
              </a:rPr>
              <a:t>Got a question? </a:t>
            </a:r>
          </a:p>
          <a:p>
            <a:pPr algn="ctr">
              <a:defRPr sz="3100"/>
            </a:pPr>
            <a:r>
              <a:rPr i="0" dirty="0">
                <a:solidFill>
                  <a:srgbClr val="D93E2B"/>
                </a:solidFill>
                <a:latin typeface="+mn-lt"/>
                <a:ea typeface="+mn-ea"/>
                <a:cs typeface="+mn-cs"/>
                <a:sym typeface="Bodoni SvtyTwo ITC TT-Book"/>
              </a:rPr>
              <a:t>Follow me @Ben_Sessions and send me tweet</a:t>
            </a:r>
          </a:p>
        </p:txBody>
      </p:sp>
      <p:sp>
        <p:nvSpPr>
          <p:cNvPr id="247" name="Shape 247"/>
          <p:cNvSpPr>
            <a:spLocks noGrp="1"/>
          </p:cNvSpPr>
          <p:nvPr>
            <p:ph type="ctrTitle"/>
          </p:nvPr>
        </p:nvSpPr>
        <p:spPr>
          <a:prstGeom prst="rect">
            <a:avLst/>
          </a:prstGeom>
        </p:spPr>
        <p:txBody>
          <a:bodyPr/>
          <a:lstStyle/>
          <a:p>
            <a:r>
              <a:rPr dirty="0" smtClean="0"/>
              <a:t>Thank </a:t>
            </a:r>
            <a:r>
              <a:rPr dirty="0"/>
              <a:t>you! </a:t>
            </a:r>
          </a:p>
        </p:txBody>
      </p:sp>
      <p:sp>
        <p:nvSpPr>
          <p:cNvPr id="248" name="Shape 248"/>
          <p:cNvSpPr>
            <a:spLocks noGrp="1"/>
          </p:cNvSpPr>
          <p:nvPr>
            <p:ph type="subTitle" sz="quarter" idx="1"/>
          </p:nvPr>
        </p:nvSpPr>
        <p:spPr>
          <a:prstGeom prst="rect">
            <a:avLst/>
          </a:prstGeom>
        </p:spPr>
        <p:txBody>
          <a:bodyPr/>
          <a:lstStyle/>
          <a:p>
            <a:r>
              <a:rPr dirty="0"/>
              <a:t>Ben Sessions</a:t>
            </a:r>
          </a:p>
          <a:p>
            <a:r>
              <a:rPr dirty="0"/>
              <a:t>@Ben_Sessions</a:t>
            </a:r>
          </a:p>
          <a:p>
            <a:r>
              <a:rPr lang="en-US" dirty="0" err="1" smtClean="0"/>
              <a:t>TheSessionsLawFirm.com</a:t>
            </a:r>
            <a:endParaRPr dirty="0"/>
          </a:p>
        </p:txBody>
      </p:sp>
      <p:sp>
        <p:nvSpPr>
          <p:cNvPr id="3" name="Rectangle 2"/>
          <p:cNvSpPr/>
          <p:nvPr/>
        </p:nvSpPr>
        <p:spPr>
          <a:xfrm>
            <a:off x="4246238" y="2165542"/>
            <a:ext cx="4512323" cy="1200328"/>
          </a:xfrm>
          <a:prstGeom prst="rect">
            <a:avLst/>
          </a:prstGeom>
        </p:spPr>
        <p:txBody>
          <a:bodyPr wrap="none">
            <a:spAutoFit/>
          </a:bodyPr>
          <a:lstStyle/>
          <a:p>
            <a:r>
              <a:rPr lang="en-US" dirty="0" smtClean="0"/>
              <a:t>ALL MATERIALS AT: </a:t>
            </a:r>
          </a:p>
          <a:p>
            <a:endParaRPr lang="en-US" dirty="0" smtClean="0"/>
          </a:p>
          <a:p>
            <a:r>
              <a:rPr lang="en-US" dirty="0" smtClean="0"/>
              <a:t>https</a:t>
            </a:r>
            <a:r>
              <a:rPr lang="en-US" dirty="0"/>
              <a:t>://</a:t>
            </a:r>
            <a:r>
              <a:rPr lang="en-US" dirty="0" err="1"/>
              <a:t>tinyurl.com</a:t>
            </a:r>
            <a:r>
              <a:rPr lang="en-US" dirty="0"/>
              <a:t>/y3oanma9</a:t>
            </a:r>
          </a:p>
        </p:txBody>
      </p:sp>
    </p:spTree>
  </p:cSld>
  <p:clrMapOvr>
    <a:masterClrMapping/>
  </p:clrMapOvr>
  <p:transition xmlns:p14="http://schemas.microsoft.com/office/powerpoint/2010/mai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367</TotalTime>
  <Words>3338</Words>
  <Application>Microsoft Macintosh PowerPoint</Application>
  <PresentationFormat>Custom</PresentationFormat>
  <Paragraphs>320</Paragraphs>
  <Slides>48</Slides>
  <Notes>4</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New_Template4</vt:lpstr>
      <vt:lpstr>Surviving the Courtroom</vt:lpstr>
      <vt:lpstr> The pursuit of motions can be a frustrating endeavor… </vt:lpstr>
      <vt:lpstr>We hardly ever hear “motion granted”…</vt:lpstr>
      <vt:lpstr>Dirty Dozen Rules for Motions</vt:lpstr>
      <vt:lpstr>Understanding Your Goals in a Motion Hearing </vt:lpstr>
      <vt:lpstr> Exclusion of Unfavorable Evidence </vt:lpstr>
      <vt:lpstr>PowerPoint Presentation</vt:lpstr>
      <vt:lpstr>PowerPoint Presentation</vt:lpstr>
      <vt:lpstr>PowerPoint Presentation</vt:lpstr>
      <vt:lpstr>Motion to Suppress or Motion in Limine:   Yes, It Does Matter   </vt:lpstr>
      <vt:lpstr>Motion to Suppress or Motion in Limine:   Yes, It Does Matter </vt:lpstr>
      <vt:lpstr> Motion to Suppress or Motion in Limine:    Yes, It Does Matter </vt:lpstr>
      <vt:lpstr>Motion to Suppress or Motion in Limine:  What is sufficient “particularization” of a motion to suppress?  </vt:lpstr>
      <vt:lpstr> What is sufficient “particularization” of a motion to suppress?  </vt:lpstr>
      <vt:lpstr> Motion to Suppress or Motion in Limine:   Yes, It Does Matter </vt:lpstr>
      <vt:lpstr>Motion to Suppress</vt:lpstr>
      <vt:lpstr>Motion to Suppress</vt:lpstr>
      <vt:lpstr>Motion to Suppress</vt:lpstr>
      <vt:lpstr>Motion in Limine</vt:lpstr>
      <vt:lpstr>Motion in Limine</vt:lpstr>
      <vt:lpstr>Preparing for Motions</vt:lpstr>
      <vt:lpstr>To Brief or Not to Brief?</vt:lpstr>
      <vt:lpstr>Effectively Attacking Probable Cause: Credibility is Key</vt:lpstr>
      <vt:lpstr>Learn Your Favorite Probable Cause Cases:  </vt:lpstr>
      <vt:lpstr>PowerPoint Presentation</vt:lpstr>
      <vt:lpstr>PowerPoint Presentation</vt:lpstr>
      <vt:lpstr>PowerPoint Presentation</vt:lpstr>
      <vt:lpstr>Implied Consent: The Advisement</vt:lpstr>
      <vt:lpstr>Implied Consent: Independent Test</vt:lpstr>
      <vt:lpstr>Statutory Speedy Trial Demands</vt:lpstr>
      <vt:lpstr>Basics of the constitutional speedy analysis</vt:lpstr>
      <vt:lpstr>Where do we lose? </vt:lpstr>
      <vt:lpstr>Assertion of the right: how do we do it?</vt:lpstr>
      <vt:lpstr>Establishing prejudice in the constitutional speedy context</vt:lpstr>
      <vt:lpstr>Specific issues relating to prejudice: late amendment</vt:lpstr>
      <vt:lpstr>Specific issues relating to prejudice: destruction of samples</vt:lpstr>
      <vt:lpstr>Specific issues relating to prejudice: pre-trial incarceration</vt:lpstr>
      <vt:lpstr>Specific issues relating to prejudice: inability to produce witnesses - THINK STRATEGICALLY ABOUT THIS ISSUE</vt:lpstr>
      <vt:lpstr>Specific issues relating to prejudice: anxiety and concern suffered by the Defendant </vt:lpstr>
      <vt:lpstr> 1. Refusal to submit to field sobriety tests (I messed up in Mitchell)  2. Constitutional Challenges to Voluntariness (AND MISLEADING INFORMATION) of Breath Testing –Elliott  3. Constitutional Challenges to Voluntariness (AND MISLEADING INFORMATION) of Blood Testing – Nightingale, et al.  3. Harper challenges – HGN for drugs, DRE tests (almost all), toxicologist opinions of impairment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Practical Guide to DUI Motions Practice</dc:title>
  <cp:lastModifiedBy>Ben Sessions</cp:lastModifiedBy>
  <cp:revision>18</cp:revision>
  <dcterms:modified xsi:type="dcterms:W3CDTF">2019-10-17T13:21:43Z</dcterms:modified>
</cp:coreProperties>
</file>